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1"/>
  </p:notesMasterIdLst>
  <p:sldIdLst>
    <p:sldId id="642" r:id="rId2"/>
    <p:sldId id="270" r:id="rId3"/>
    <p:sldId id="517" r:id="rId4"/>
    <p:sldId id="256" r:id="rId5"/>
    <p:sldId id="699" r:id="rId6"/>
    <p:sldId id="717" r:id="rId7"/>
    <p:sldId id="700" r:id="rId8"/>
    <p:sldId id="721" r:id="rId9"/>
    <p:sldId id="696" r:id="rId10"/>
    <p:sldId id="722" r:id="rId11"/>
    <p:sldId id="712" r:id="rId12"/>
    <p:sldId id="723" r:id="rId13"/>
    <p:sldId id="653" r:id="rId14"/>
    <p:sldId id="257" r:id="rId15"/>
    <p:sldId id="719" r:id="rId16"/>
    <p:sldId id="258" r:id="rId17"/>
    <p:sldId id="259" r:id="rId18"/>
    <p:sldId id="260" r:id="rId19"/>
    <p:sldId id="663" r:id="rId20"/>
    <p:sldId id="715" r:id="rId21"/>
    <p:sldId id="716" r:id="rId22"/>
    <p:sldId id="655" r:id="rId23"/>
    <p:sldId id="668" r:id="rId24"/>
    <p:sldId id="654" r:id="rId25"/>
    <p:sldId id="678" r:id="rId26"/>
    <p:sldId id="679" r:id="rId27"/>
    <p:sldId id="680" r:id="rId28"/>
    <p:sldId id="693" r:id="rId29"/>
    <p:sldId id="681" r:id="rId30"/>
    <p:sldId id="694" r:id="rId31"/>
    <p:sldId id="683" r:id="rId32"/>
    <p:sldId id="695" r:id="rId33"/>
    <p:sldId id="685" r:id="rId34"/>
    <p:sldId id="687" r:id="rId35"/>
    <p:sldId id="686" r:id="rId36"/>
    <p:sldId id="688" r:id="rId37"/>
    <p:sldId id="690" r:id="rId38"/>
    <p:sldId id="692" r:id="rId39"/>
    <p:sldId id="566" r:id="rId40"/>
    <p:sldId id="725" r:id="rId41"/>
    <p:sldId id="726" r:id="rId42"/>
    <p:sldId id="727" r:id="rId43"/>
    <p:sldId id="728" r:id="rId44"/>
    <p:sldId id="729" r:id="rId45"/>
    <p:sldId id="730" r:id="rId46"/>
    <p:sldId id="731" r:id="rId47"/>
    <p:sldId id="732" r:id="rId48"/>
    <p:sldId id="733" r:id="rId49"/>
    <p:sldId id="652" r:id="rId5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31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4843"/>
    <p:restoredTop sz="96197"/>
  </p:normalViewPr>
  <p:slideViewPr>
    <p:cSldViewPr snapToGrid="0">
      <p:cViewPr varScale="1">
        <p:scale>
          <a:sx n="93" d="100"/>
          <a:sy n="93" d="100"/>
        </p:scale>
        <p:origin x="216" y="8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C4C943-BE68-3F47-946F-52BCA8EAEFFC}" type="datetimeFigureOut">
              <a:rPr lang="cs-CZ" smtClean="0"/>
              <a:t>20.09.2024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6E0038-70F0-3748-993A-32289CDDD7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097294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9" name="Google Shape;8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857369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9" name="Google Shape;8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6186363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9" name="Google Shape;8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9" name="Google Shape;8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897182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5" name="Google Shape;9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4" name="Google Shape;10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3" name="Google Shape;11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F5AEEC0-BC80-CB83-D881-44206216A6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389CA4B-BAE8-019A-2464-5F25F28C69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CBE0B51-0DFC-5ACB-0E34-948640DDB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F773D-28F5-6049-9827-ABA183D69A3A}" type="datetime1">
              <a:rPr lang="cs-CZ" smtClean="0"/>
              <a:t>20.09.2024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D3C0224-6D09-1CB6-6990-B71B1DADA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405CCDA-F90D-72BF-05DA-2C18F53A8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1BB41-8F93-1243-B4BF-DE04D556D3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32367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8F474B-7F3B-0029-3BC9-5A930541DB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341D2935-B1C8-2CB0-DF1E-10BBF361A6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0D1B448-C165-7DB2-50F1-24725A4520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A8EE8-2013-1E42-9BDD-2E91BE50B67C}" type="datetime1">
              <a:rPr lang="cs-CZ" smtClean="0"/>
              <a:t>20.09.2024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89D321F-F41A-D014-7751-2E6939B606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137EE9C-58AC-2E38-E520-103D7F337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1BB41-8F93-1243-B4BF-DE04D556D3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715460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B63FD29E-AFF6-DE78-FE5F-1B9B775085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6E25B607-F706-48A3-BCB5-5A43A4158A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BA51B5E-2C2E-4CB3-2B7E-9A1F6984CB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ED9E4-5744-E14F-9128-BBBC70E6002E}" type="datetime1">
              <a:rPr lang="cs-CZ" smtClean="0"/>
              <a:t>20.09.2024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4DEC574-E93D-A993-7A65-B08B9E517F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DA4A007-CAAF-4FD2-F4FC-7FC8CF1617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1BB41-8F93-1243-B4BF-DE04D556D3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89304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55D4A1-2D8C-8294-D489-5575F53C7C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1A6F3FF-489E-21E9-9DC2-9EFDB7E9BE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98E9D78-737D-46DB-1EE3-B96FF1EF7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4C18D-16EB-034A-BACD-F34A38B9FA00}" type="datetime1">
              <a:rPr lang="cs-CZ" smtClean="0"/>
              <a:t>20.09.2024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4F011BB-1962-C28E-5057-981206A1B8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979AF0F-865A-D5E0-1F40-A3CD030BB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1BB41-8F93-1243-B4BF-DE04D556D3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2668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7B80C9-3D16-7D75-F80E-707BA96496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456B4F0-DA48-C09D-CFEA-2DF4836ED2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E6A4AFE-457A-D14E-24BB-BFEA89625B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03317-D688-804C-9AA5-BC455345F97B}" type="datetime1">
              <a:rPr lang="cs-CZ" smtClean="0"/>
              <a:t>20.09.2024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53AF83C-93D2-3F87-E940-EB9735B7E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AD780D5-88A7-50E2-5081-B3A28768A2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1BB41-8F93-1243-B4BF-DE04D556D3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95208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DCABB1-5249-E038-3EC7-97B2D53479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5DDEEDC-F17C-EAB3-352D-70A23C78B4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11E6592-2B62-C487-1B28-51151FDFDD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C0088E6-1344-5662-70D9-2A9119A37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17E93-F3A2-0644-8C47-90A1457B5828}" type="datetime1">
              <a:rPr lang="cs-CZ" smtClean="0"/>
              <a:t>20.09.2024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3AEA65A-9559-ED75-DE1E-D87F3C7A7E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E502595-25FD-682B-3066-61AAECEAE9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1BB41-8F93-1243-B4BF-DE04D556D3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42570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878B410-B429-A60A-2B11-A17C54B3CF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5CA6AC0-D9BB-49C1-A628-03B985AC01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A7DDB15-A195-5A2B-B923-E1ED61BC13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FC4AFC90-2B9A-FBAF-8726-B8F8E894CC1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8C8892CA-9910-8DD9-C806-63E1A2787C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1163FFEF-C6FB-ED64-E09A-034A487855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83F50-D733-4A42-81DA-B8B7824B4197}" type="datetime1">
              <a:rPr lang="cs-CZ" smtClean="0"/>
              <a:t>20.09.2024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70F6D069-4359-B1D2-C165-824FB1D41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C47C9C20-0274-FB40-6E0D-0182B615A4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1BB41-8F93-1243-B4BF-DE04D556D3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04304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9FF96B-1A24-8876-F38F-8A69E22933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0CE0C0FE-564C-2DDB-79CA-BF7294DA4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E484F-FC98-2949-81C7-845D9C54F5A6}" type="datetime1">
              <a:rPr lang="cs-CZ" smtClean="0"/>
              <a:t>20.09.2024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7751F8A-AEEE-9004-632E-F70275FAB5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0654C7C6-6E49-70C6-D82C-149BA81C8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1BB41-8F93-1243-B4BF-DE04D556D3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8418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9AFD55C8-3212-25AA-13EC-74AA593F7A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D8A24-57A3-8A45-8A25-5BF04176B375}" type="datetime1">
              <a:rPr lang="cs-CZ" smtClean="0"/>
              <a:t>20.09.2024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25991E04-AF61-9306-7192-41359D10D0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5E0E0B7-1B90-6E5C-3CD9-B5E51D8AC5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1BB41-8F93-1243-B4BF-DE04D556D3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73486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1B3B9F-5ABF-DF86-9A09-A0AE9DA43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B324B17-B2B8-DD9C-467A-4AA8BB33AE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512AE319-F941-6FE5-A514-CE886EC2F5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69713DF-A655-DEBA-4D2C-820B515CD1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8FE48-CCB7-A443-A2FC-0C625A8AAF13}" type="datetime1">
              <a:rPr lang="cs-CZ" smtClean="0"/>
              <a:t>20.09.2024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FC0A0F4-A0FC-7AA5-7F70-95502A9551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9F0859E-5479-2C42-7DBE-5E59933C6B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1BB41-8F93-1243-B4BF-DE04D556D3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85395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77357E9-84DA-0471-2AAE-706D6F1547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FE91F8CE-ABF6-E1CD-43B0-B1E5770EC0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0906998E-5607-9258-1661-BF838D4D9A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A02E10A-69B3-E3E2-DBA9-BFB3152EBD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0FC52-8BC4-924D-ACAC-20DDCED4FB43}" type="datetime1">
              <a:rPr lang="cs-CZ" smtClean="0"/>
              <a:t>20.09.2024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4D0E80E-30A5-0F97-26B9-3BD817EC8B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3929412-22AB-DC67-3BEA-9481E0AC3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1BB41-8F93-1243-B4BF-DE04D556D3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9930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FDA1D6EB-6B65-E17D-DCBB-7648E0B4B7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C7735BD-754C-CE1C-68FB-733CD8CFE1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8F19732-42D8-1CE8-4AD3-018423BB01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B5E4984-4CC2-2443-B45E-5DC0247F53F6}" type="datetime1">
              <a:rPr lang="cs-CZ" smtClean="0"/>
              <a:t>20.09.2024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4F73F2C-A86E-2A82-2536-8AC59584AB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203540E-657A-B585-DE60-DE8AF9E266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61BB41-8F93-1243-B4BF-DE04D556D3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2496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hyperlink" Target="mailto:zabranska.svetlana@zsuobory.cz" TargetMode="External"/><Relationship Id="rId7" Type="http://schemas.openxmlformats.org/officeDocument/2006/relationships/hyperlink" Target="mailto:miriam.vavrova@zsuobory.cz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hyperlink" Target="mailto:petra.jureckova@zsuobory.cz" TargetMode="External"/><Relationship Id="rId5" Type="http://schemas.openxmlformats.org/officeDocument/2006/relationships/hyperlink" Target="mailto:lucie.zahradkova@zsuobory.cz" TargetMode="External"/><Relationship Id="rId4" Type="http://schemas.openxmlformats.org/officeDocument/2006/relationships/hyperlink" Target="mailto:lenka.zamostna@zsuobory.cz" TargetMode="External"/><Relationship Id="rId9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zsjandusu.net/skola/skolni-poradenske-pracoviste/cinnost-spp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mailto:romana@neposeda.org,tomas@neposeda.org" TargetMode="External"/><Relationship Id="rId7" Type="http://schemas.openxmlformats.org/officeDocument/2006/relationships/image" Target="../media/image8.png"/><Relationship Id="rId2" Type="http://schemas.openxmlformats.org/officeDocument/2006/relationships/hyperlink" Target="mailto:info@neposeda.org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hyperlink" Target="https://resetcentrum.cz/" TargetMode="External"/><Relationship Id="rId4" Type="http://schemas.openxmlformats.org/officeDocument/2006/relationships/hyperlink" Target="https://neposeda.org/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mailto:janouskova@cestounecestou.org" TargetMode="External"/><Relationship Id="rId2" Type="http://schemas.openxmlformats.org/officeDocument/2006/relationships/hyperlink" Target="mailto:rendl@cestounecestou.org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1.png"/><Relationship Id="rId4" Type="http://schemas.openxmlformats.org/officeDocument/2006/relationships/hyperlink" Target="https://cestounecestou.org/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startshop.cz/" TargetMode="External"/><Relationship Id="rId2" Type="http://schemas.openxmlformats.org/officeDocument/2006/relationships/hyperlink" Target="https://www.streetwork.cz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mailto:peer2@esethelp.cz" TargetMode="External"/><Relationship Id="rId2" Type="http://schemas.openxmlformats.org/officeDocument/2006/relationships/hyperlink" Target="mailto:asertivni.tym@esethelp.cz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.png"/><Relationship Id="rId4" Type="http://schemas.openxmlformats.org/officeDocument/2006/relationships/hyperlink" Target="https://www.esethelp.cz/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armadaspasy.cz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armadaspasy.cz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terapeutika.cz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clovekvtisni.cz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csspraha.cz/triangl-centrum-pro-rodinu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csspraha.cz/azylovy-dum-sklonena" TargetMode="Externa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mailto:hana.vagenknechtova@praha22.cz" TargetMode="External"/><Relationship Id="rId2" Type="http://schemas.openxmlformats.org/officeDocument/2006/relationships/hyperlink" Target="tel:271071828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66751E-F78A-E8F0-4461-999CCD8E2C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8957733" cy="2133599"/>
          </a:xfrm>
        </p:spPr>
        <p:txBody>
          <a:bodyPr>
            <a:normAutofit/>
          </a:bodyPr>
          <a:lstStyle/>
          <a:p>
            <a:r>
              <a:rPr lang="cs-CZ" sz="4800" b="1" dirty="0">
                <a:solidFill>
                  <a:srgbClr val="002060"/>
                </a:solidFill>
                <a:cs typeface="Aharoni" panose="02010803020104030203" pitchFamily="2" charset="-79"/>
              </a:rPr>
              <a:t>2. kulatý stůl ke ŠKOLSTVÍ</a:t>
            </a:r>
            <a:br>
              <a:rPr lang="cs-CZ" sz="4800" b="1" dirty="0">
                <a:solidFill>
                  <a:srgbClr val="002060"/>
                </a:solidFill>
                <a:cs typeface="Aharoni" panose="02010803020104030203" pitchFamily="2" charset="-79"/>
              </a:rPr>
            </a:br>
            <a:endParaRPr lang="cs-CZ" sz="3200" b="1" i="1" dirty="0">
              <a:solidFill>
                <a:srgbClr val="002060"/>
              </a:solidFill>
              <a:cs typeface="Aharoni" panose="02010803020104030203" pitchFamily="2" charset="-79"/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97E1D5F-0858-ABDD-AFEF-0177EA9470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255962"/>
            <a:ext cx="9144000" cy="2001838"/>
          </a:xfrm>
        </p:spPr>
        <p:txBody>
          <a:bodyPr/>
          <a:lstStyle/>
          <a:p>
            <a:r>
              <a:rPr lang="cs-CZ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pod záštitou Bc. Hany </a:t>
            </a:r>
            <a:r>
              <a:rPr lang="cs-CZ" b="1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Vagenknechtové</a:t>
            </a:r>
            <a:r>
              <a:rPr lang="cs-CZ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radní pro školství</a:t>
            </a:r>
            <a:br>
              <a:rPr lang="cs-CZ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endParaRPr lang="cs-CZ" b="1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cs-CZ" sz="2400" b="1" i="1" dirty="0">
                <a:solidFill>
                  <a:srgbClr val="002060"/>
                </a:solidFill>
                <a:cs typeface="Aharoni" panose="02010803020104030203" pitchFamily="2" charset="-79"/>
              </a:rPr>
              <a:t>Téma: Duševní zdraví dětí a mládeže</a:t>
            </a:r>
            <a:endParaRPr lang="cs-CZ" b="1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" name="Picture 4" descr="Snímek obrazovky 2017-03-10 v 13.18.25.png">
            <a:extLst>
              <a:ext uri="{FF2B5EF4-FFF2-40B4-BE49-F238E27FC236}">
                <a16:creationId xmlns:a16="http://schemas.microsoft.com/office/drawing/2014/main" id="{56F32F08-E667-65B7-9EC2-DA248A1A56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1384837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2218637B-0960-33B2-ED15-C220A917C01E}"/>
              </a:ext>
            </a:extLst>
          </p:cNvPr>
          <p:cNvSpPr txBox="1"/>
          <p:nvPr/>
        </p:nvSpPr>
        <p:spPr>
          <a:xfrm>
            <a:off x="628650" y="6000750"/>
            <a:ext cx="2757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/>
              <a:t>19.září 2024, Divadlo U22 </a:t>
            </a:r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16780F6A-A695-FD2B-B6F9-C9B6CEA90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1BB41-8F93-1243-B4BF-DE04D556D39D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54604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"/>
          <p:cNvSpPr txBox="1">
            <a:spLocks noGrp="1"/>
          </p:cNvSpPr>
          <p:nvPr>
            <p:ph type="title"/>
          </p:nvPr>
        </p:nvSpPr>
        <p:spPr>
          <a:xfrm>
            <a:off x="838200" y="1254314"/>
            <a:ext cx="10515600" cy="10585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600"/>
              <a:buFont typeface="Play"/>
              <a:buNone/>
            </a:pPr>
            <a:r>
              <a:rPr lang="cs-CZ" sz="2800" b="1" dirty="0">
                <a:solidFill>
                  <a:srgbClr val="002060"/>
                </a:solidFill>
              </a:rPr>
              <a:t>JAK podpořit duševní zdraví a stresovou odolnost u dětí a mládeže?</a:t>
            </a:r>
            <a:endParaRPr sz="2800" dirty="0"/>
          </a:p>
        </p:txBody>
      </p:sp>
      <p:sp>
        <p:nvSpPr>
          <p:cNvPr id="92" name="Google Shape;92;p2"/>
          <p:cNvSpPr txBox="1">
            <a:spLocks noGrp="1"/>
          </p:cNvSpPr>
          <p:nvPr>
            <p:ph type="body" idx="1"/>
          </p:nvPr>
        </p:nvSpPr>
        <p:spPr>
          <a:xfrm>
            <a:off x="564776" y="1721223"/>
            <a:ext cx="11627224" cy="5136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  <a:p>
            <a:r>
              <a:rPr lang="cs-CZ" sz="2400" b="1" dirty="0">
                <a:effectLst/>
                <a:cs typeface="Arial" panose="020B0604020202020204" pitchFamily="34" charset="0"/>
              </a:rPr>
              <a:t>Osvěta o duševním zdraví </a:t>
            </a:r>
            <a:r>
              <a:rPr lang="cs-CZ" sz="2600" dirty="0">
                <a:effectLst/>
                <a:cs typeface="Arial" panose="020B0604020202020204" pitchFamily="34" charset="0"/>
              </a:rPr>
              <a:t>(pro děti, mládež, širokou veřejnost)</a:t>
            </a:r>
          </a:p>
          <a:p>
            <a:r>
              <a:rPr lang="cs-CZ" sz="2400" b="1" dirty="0" err="1">
                <a:latin typeface="Arial"/>
                <a:ea typeface="Arial"/>
                <a:cs typeface="Arial" panose="020B0604020202020204" pitchFamily="34" charset="0"/>
                <a:sym typeface="Arial"/>
              </a:rPr>
              <a:t>Destigmatizace</a:t>
            </a:r>
            <a:r>
              <a:rPr lang="cs-CZ" sz="2400" b="1" dirty="0">
                <a:latin typeface="Arial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cs-CZ" sz="2000" dirty="0">
                <a:latin typeface="Arial"/>
                <a:ea typeface="Arial"/>
                <a:cs typeface="Arial" panose="020B0604020202020204" pitchFamily="34" charset="0"/>
                <a:sym typeface="Arial"/>
              </a:rPr>
              <a:t>(peer konzultanti/osoby se zkušeností, boření mýtů o duševním zdraví)</a:t>
            </a:r>
          </a:p>
          <a:p>
            <a:r>
              <a:rPr lang="cs-CZ" sz="2400" b="1" dirty="0">
                <a:latin typeface="Arial"/>
                <a:ea typeface="Arial"/>
                <a:cs typeface="Arial" panose="020B0604020202020204" pitchFamily="34" charset="0"/>
                <a:sym typeface="Arial"/>
              </a:rPr>
              <a:t>Psychohygiena (</a:t>
            </a:r>
            <a:r>
              <a:rPr lang="cs-CZ" sz="2400" b="1" dirty="0" err="1">
                <a:latin typeface="Arial"/>
                <a:ea typeface="Arial"/>
                <a:cs typeface="Arial" panose="020B0604020202020204" pitchFamily="34" charset="0"/>
                <a:sym typeface="Arial"/>
              </a:rPr>
              <a:t>wellbeing</a:t>
            </a:r>
            <a:r>
              <a:rPr lang="cs-CZ" sz="2400" b="1" dirty="0">
                <a:latin typeface="Arial"/>
                <a:ea typeface="Arial"/>
                <a:cs typeface="Arial" panose="020B0604020202020204" pitchFamily="34" charset="0"/>
                <a:sym typeface="Arial"/>
              </a:rPr>
              <a:t>)</a:t>
            </a:r>
          </a:p>
          <a:p>
            <a:r>
              <a:rPr lang="cs-CZ" sz="2400" b="1" dirty="0">
                <a:latin typeface="Arial"/>
                <a:ea typeface="Arial"/>
                <a:cs typeface="Arial" panose="020B0604020202020204" pitchFamily="34" charset="0"/>
                <a:sym typeface="Arial"/>
              </a:rPr>
              <a:t>Otevřená komunikace </a:t>
            </a:r>
            <a:r>
              <a:rPr lang="cs-CZ" sz="2400" dirty="0">
                <a:latin typeface="Arial"/>
                <a:ea typeface="Arial"/>
                <a:cs typeface="Arial" panose="020B0604020202020204" pitchFamily="34" charset="0"/>
                <a:sym typeface="Arial"/>
              </a:rPr>
              <a:t>(mluvit o svých pocitech, přijímat emoce)</a:t>
            </a:r>
          </a:p>
          <a:p>
            <a:r>
              <a:rPr lang="cs-CZ" sz="2400" b="1" dirty="0">
                <a:latin typeface="Arial"/>
                <a:ea typeface="Arial"/>
                <a:cs typeface="Arial" panose="020B0604020202020204" pitchFamily="34" charset="0"/>
                <a:sym typeface="Arial"/>
              </a:rPr>
              <a:t>Posilovat sebevědomí </a:t>
            </a:r>
            <a:r>
              <a:rPr lang="cs-CZ" sz="2400" dirty="0">
                <a:latin typeface="Arial"/>
                <a:ea typeface="Arial"/>
                <a:cs typeface="Arial" panose="020B0604020202020204" pitchFamily="34" charset="0"/>
                <a:sym typeface="Arial"/>
              </a:rPr>
              <a:t>(podpora dětí v tom, v čem jsou dobré)</a:t>
            </a:r>
          </a:p>
          <a:p>
            <a:r>
              <a:rPr lang="cs-CZ" sz="2400" b="1" dirty="0">
                <a:latin typeface="Arial"/>
                <a:ea typeface="Arial"/>
                <a:cs typeface="Arial" panose="020B0604020202020204" pitchFamily="34" charset="0"/>
                <a:sym typeface="Arial"/>
              </a:rPr>
              <a:t>Podpora zdravého životního stylu </a:t>
            </a:r>
            <a:r>
              <a:rPr lang="cs-CZ" sz="2000" dirty="0">
                <a:latin typeface="Arial"/>
                <a:ea typeface="Arial"/>
                <a:cs typeface="Arial" panose="020B0604020202020204" pitchFamily="34" charset="0"/>
                <a:sym typeface="Arial"/>
              </a:rPr>
              <a:t>(dobré rodinné vztahy, fyzická aktivita, zdravá strava a dostatek spánku jsou klíčové pro duševní zdraví dětí)</a:t>
            </a:r>
          </a:p>
          <a:p>
            <a:r>
              <a:rPr lang="cs-CZ" sz="2400" b="1" dirty="0">
                <a:latin typeface="Arial"/>
                <a:ea typeface="Arial"/>
                <a:cs typeface="Arial" panose="020B0604020202020204" pitchFamily="34" charset="0"/>
                <a:sym typeface="Arial"/>
              </a:rPr>
              <a:t>Meditace a relaxace </a:t>
            </a:r>
            <a:r>
              <a:rPr lang="cs-CZ" sz="2000" dirty="0">
                <a:latin typeface="Arial"/>
                <a:ea typeface="Arial"/>
                <a:cs typeface="Arial" panose="020B0604020202020204" pitchFamily="34" charset="0"/>
                <a:sym typeface="Arial"/>
              </a:rPr>
              <a:t>(jednoduché meditační techniky, dýchání pomohou uklidnit mysl a zvládat stresové situace)</a:t>
            </a:r>
          </a:p>
          <a:p>
            <a:r>
              <a:rPr lang="cs-CZ" sz="2400" b="1" dirty="0">
                <a:latin typeface="Arial"/>
                <a:ea typeface="Arial"/>
                <a:cs typeface="Arial" panose="020B0604020202020204" pitchFamily="34" charset="0"/>
                <a:sym typeface="Arial"/>
              </a:rPr>
              <a:t>Omezení technologií </a:t>
            </a:r>
            <a:r>
              <a:rPr lang="cs-CZ" sz="2400" dirty="0">
                <a:latin typeface="Arial"/>
                <a:ea typeface="Arial"/>
                <a:cs typeface="Arial" panose="020B0604020202020204" pitchFamily="34" charset="0"/>
                <a:sym typeface="Arial"/>
              </a:rPr>
              <a:t>(čas na sociálních sítích s mírou)</a:t>
            </a:r>
          </a:p>
          <a:p>
            <a:r>
              <a:rPr lang="cs-CZ" sz="2400" b="1" dirty="0">
                <a:latin typeface="Arial"/>
                <a:ea typeface="Arial"/>
                <a:cs typeface="Arial" panose="020B0604020202020204" pitchFamily="34" charset="0"/>
                <a:sym typeface="Arial"/>
              </a:rPr>
              <a:t>Profesionální pomoc, </a:t>
            </a:r>
            <a:r>
              <a:rPr lang="cs-CZ" sz="2400" dirty="0">
                <a:latin typeface="Arial"/>
                <a:ea typeface="Arial"/>
                <a:cs typeface="Arial" panose="020B0604020202020204" pitchFamily="34" charset="0"/>
                <a:sym typeface="Arial"/>
              </a:rPr>
              <a:t>když je to potřeba</a:t>
            </a:r>
          </a:p>
          <a:p>
            <a:endParaRPr lang="cs-CZ" sz="2400" b="1" dirty="0">
              <a:latin typeface="Arial"/>
              <a:ea typeface="Arial"/>
              <a:cs typeface="Arial" panose="020B0604020202020204" pitchFamily="34" charset="0"/>
              <a:sym typeface="Arial"/>
            </a:endParaRPr>
          </a:p>
          <a:p>
            <a:endParaRPr lang="cs-CZ" sz="2400" b="1" dirty="0">
              <a:latin typeface="Arial"/>
              <a:ea typeface="Arial"/>
              <a:cs typeface="Arial" panose="020B0604020202020204" pitchFamily="34" charset="0"/>
              <a:sym typeface="Arial"/>
            </a:endParaRPr>
          </a:p>
          <a:p>
            <a:endParaRPr sz="2000" dirty="0">
              <a:latin typeface="Arial"/>
              <a:ea typeface="Arial"/>
              <a:cs typeface="Arial"/>
              <a:sym typeface="Arial"/>
            </a:endParaRPr>
          </a:p>
          <a:p>
            <a:pPr marL="228600" lvl="0" indent="-762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2400" b="1" dirty="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lvl="0" indent="-127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endParaRPr sz="1600" dirty="0"/>
          </a:p>
        </p:txBody>
      </p:sp>
      <p:pic>
        <p:nvPicPr>
          <p:cNvPr id="2" name="Picture 5" descr="Snímek obrazovky 2017-03-10 v 13.18.25.png">
            <a:extLst>
              <a:ext uri="{FF2B5EF4-FFF2-40B4-BE49-F238E27FC236}">
                <a16:creationId xmlns:a16="http://schemas.microsoft.com/office/drawing/2014/main" id="{44D8A56A-85E6-E7B7-13F0-B03E8E552A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1254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2023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6A6551-593E-C512-45E5-8BFB0B3E9D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273425"/>
          </a:xfrm>
        </p:spPr>
        <p:txBody>
          <a:bodyPr>
            <a:normAutofit fontScale="90000"/>
          </a:bodyPr>
          <a:lstStyle/>
          <a:p>
            <a:pPr algn="ctr"/>
            <a:br>
              <a:rPr lang="cs-CZ" sz="3600" b="1" dirty="0">
                <a:solidFill>
                  <a:srgbClr val="002060"/>
                </a:solidFill>
              </a:rPr>
            </a:br>
            <a:br>
              <a:rPr lang="cs-CZ" sz="3600" b="1" dirty="0">
                <a:solidFill>
                  <a:srgbClr val="002060"/>
                </a:solidFill>
              </a:rPr>
            </a:br>
            <a:r>
              <a:rPr lang="cs-CZ" sz="3600" b="1" dirty="0">
                <a:solidFill>
                  <a:srgbClr val="002060"/>
                </a:solidFill>
              </a:rPr>
              <a:t>Velký vliv na duševní zdraví dětí a mládeže </a:t>
            </a:r>
            <a:br>
              <a:rPr lang="cs-CZ" sz="3600" b="1" dirty="0">
                <a:solidFill>
                  <a:srgbClr val="002060"/>
                </a:solidFill>
              </a:rPr>
            </a:br>
            <a:r>
              <a:rPr lang="cs-CZ" sz="3600" b="1" dirty="0">
                <a:solidFill>
                  <a:srgbClr val="002060"/>
                </a:solidFill>
              </a:rPr>
              <a:t>mají rodiče, kamarádi, škola…</a:t>
            </a:r>
            <a:br>
              <a:rPr lang="cs-CZ" sz="3600" b="1" dirty="0">
                <a:solidFill>
                  <a:srgbClr val="002060"/>
                </a:solidFill>
              </a:rPr>
            </a:br>
            <a:br>
              <a:rPr lang="cs-CZ" sz="3600" b="1" dirty="0">
                <a:solidFill>
                  <a:srgbClr val="002060"/>
                </a:solidFill>
              </a:rPr>
            </a:br>
            <a:br>
              <a:rPr lang="cs-CZ" sz="3600" b="1" dirty="0">
                <a:solidFill>
                  <a:srgbClr val="002060"/>
                </a:solidFill>
              </a:rPr>
            </a:br>
            <a:br>
              <a:rPr lang="cs-CZ" sz="3600" b="1" dirty="0">
                <a:solidFill>
                  <a:srgbClr val="002060"/>
                </a:solidFill>
              </a:rPr>
            </a:br>
            <a:r>
              <a:rPr lang="cs-CZ" sz="3600" b="1" dirty="0">
                <a:solidFill>
                  <a:srgbClr val="002060"/>
                </a:solidFill>
              </a:rPr>
              <a:t>důležitá je </a:t>
            </a:r>
            <a:r>
              <a:rPr lang="cs-CZ" sz="3600" b="1" dirty="0">
                <a:solidFill>
                  <a:srgbClr val="0070C0"/>
                </a:solidFill>
              </a:rPr>
              <a:t>PREVENCE</a:t>
            </a:r>
          </a:p>
        </p:txBody>
      </p:sp>
    </p:spTree>
    <p:extLst>
      <p:ext uri="{BB962C8B-B14F-4D97-AF65-F5344CB8AC3E}">
        <p14:creationId xmlns:p14="http://schemas.microsoft.com/office/powerpoint/2010/main" val="9542483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"/>
          <p:cNvSpPr txBox="1">
            <a:spLocks noGrp="1"/>
          </p:cNvSpPr>
          <p:nvPr>
            <p:ph type="title"/>
          </p:nvPr>
        </p:nvSpPr>
        <p:spPr>
          <a:xfrm>
            <a:off x="838199" y="1082486"/>
            <a:ext cx="10780059" cy="55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600"/>
              <a:buFont typeface="Play"/>
              <a:buNone/>
            </a:pPr>
            <a:br>
              <a:rPr lang="cs-CZ" sz="3600" b="1" dirty="0">
                <a:solidFill>
                  <a:srgbClr val="002060"/>
                </a:solidFill>
              </a:rPr>
            </a:br>
            <a:r>
              <a:rPr lang="cs-CZ" sz="3600" b="1" dirty="0">
                <a:solidFill>
                  <a:srgbClr val="0070C0"/>
                </a:solidFill>
              </a:rPr>
              <a:t>Role rodičů </a:t>
            </a:r>
            <a:r>
              <a:rPr lang="cs-CZ" sz="3600" b="1" dirty="0">
                <a:solidFill>
                  <a:srgbClr val="002060"/>
                </a:solidFill>
              </a:rPr>
              <a:t>v ochraně duševního zdraví dětí je klíčová</a:t>
            </a:r>
            <a:endParaRPr dirty="0"/>
          </a:p>
        </p:txBody>
      </p:sp>
      <p:sp>
        <p:nvSpPr>
          <p:cNvPr id="92" name="Google Shape;92;p2"/>
          <p:cNvSpPr txBox="1">
            <a:spLocks noGrp="1"/>
          </p:cNvSpPr>
          <p:nvPr>
            <p:ph type="body" idx="1"/>
          </p:nvPr>
        </p:nvSpPr>
        <p:spPr>
          <a:xfrm>
            <a:off x="838200" y="1909482"/>
            <a:ext cx="10161494" cy="46183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000"/>
              <a:buNone/>
            </a:pPr>
            <a:r>
              <a:rPr lang="cs-CZ" sz="2200" b="1" dirty="0">
                <a:latin typeface="Arial"/>
                <a:ea typeface="Arial"/>
                <a:cs typeface="Arial"/>
                <a:sym typeface="Arial"/>
              </a:rPr>
              <a:t>Podpora duševního zdraví a stresové odolnosti dětí vyžaduje trpělivost, lásku a pozornost</a:t>
            </a:r>
          </a:p>
          <a:p>
            <a:pPr marL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000"/>
              <a:buNone/>
            </a:pPr>
            <a:r>
              <a:rPr lang="cs-CZ" sz="2200" b="1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Rodiče hrají klíčovou roli v tom, JAK děti zvládají výzvy a stresory života</a:t>
            </a:r>
          </a:p>
          <a:p>
            <a:pPr marL="22860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000"/>
              <a:buChar char="•"/>
            </a:pPr>
            <a:r>
              <a:rPr lang="cs-CZ" sz="2200" b="1" dirty="0">
                <a:latin typeface="Arial"/>
                <a:ea typeface="Arial"/>
                <a:cs typeface="Arial"/>
                <a:sym typeface="Arial"/>
              </a:rPr>
              <a:t>Měli:</a:t>
            </a:r>
          </a:p>
          <a:p>
            <a:pPr lvl="1" algn="just">
              <a:spcBef>
                <a:spcPts val="1000"/>
              </a:spcBef>
              <a:buClr>
                <a:srgbClr val="0070C0"/>
              </a:buClr>
              <a:buSzPts val="2000"/>
            </a:pPr>
            <a:r>
              <a:rPr lang="cs-CZ" sz="2200" b="1" dirty="0">
                <a:latin typeface="Arial"/>
                <a:ea typeface="Arial"/>
                <a:cs typeface="Arial"/>
                <a:sym typeface="Arial"/>
              </a:rPr>
              <a:t>Se svými dětmi komunikovat</a:t>
            </a:r>
          </a:p>
          <a:p>
            <a:pPr lvl="1" algn="just">
              <a:spcBef>
                <a:spcPts val="1000"/>
              </a:spcBef>
              <a:buClr>
                <a:srgbClr val="0070C0"/>
              </a:buClr>
              <a:buSzPts val="2000"/>
            </a:pPr>
            <a:r>
              <a:rPr lang="cs-CZ" sz="2200" b="1" dirty="0">
                <a:latin typeface="Arial"/>
                <a:ea typeface="Arial"/>
                <a:cs typeface="Arial"/>
                <a:sym typeface="Arial"/>
              </a:rPr>
              <a:t>Rozvíjet emoční inteligenci u svých dětí</a:t>
            </a:r>
          </a:p>
          <a:p>
            <a:pPr lvl="1" algn="just">
              <a:spcBef>
                <a:spcPts val="1000"/>
              </a:spcBef>
              <a:buClr>
                <a:srgbClr val="0070C0"/>
              </a:buClr>
              <a:buSzPts val="2000"/>
            </a:pPr>
            <a:r>
              <a:rPr lang="cs-CZ" sz="2200" b="1" dirty="0">
                <a:latin typeface="Arial"/>
                <a:ea typeface="Arial"/>
                <a:cs typeface="Arial"/>
                <a:sym typeface="Arial"/>
              </a:rPr>
              <a:t>Aktivně své děti poslouchat (nechat ho mluvit o tom, co ho trápí)</a:t>
            </a:r>
          </a:p>
          <a:p>
            <a:pPr lvl="1" algn="just">
              <a:spcBef>
                <a:spcPts val="1000"/>
              </a:spcBef>
              <a:buClr>
                <a:srgbClr val="0070C0"/>
              </a:buClr>
              <a:buSzPts val="2000"/>
            </a:pPr>
            <a:r>
              <a:rPr lang="cs-CZ" sz="2200" b="1" dirty="0">
                <a:latin typeface="Arial"/>
                <a:ea typeface="Arial"/>
                <a:cs typeface="Arial"/>
                <a:sym typeface="Arial"/>
              </a:rPr>
              <a:t>Být pro své děti pozitivním příkladem (ukázat ji, jak řeší výzvy oni sami)</a:t>
            </a:r>
          </a:p>
          <a:p>
            <a:pPr lvl="1" algn="just">
              <a:spcBef>
                <a:spcPts val="1000"/>
              </a:spcBef>
              <a:buClr>
                <a:srgbClr val="0070C0"/>
              </a:buClr>
              <a:buSzPts val="2000"/>
            </a:pPr>
            <a:r>
              <a:rPr lang="cs-CZ" sz="2200" b="1" dirty="0">
                <a:latin typeface="Arial"/>
                <a:ea typeface="Arial"/>
                <a:cs typeface="Arial"/>
                <a:sym typeface="Arial"/>
              </a:rPr>
              <a:t>Snažit se o rodinnou harmonii (rodinné prostředí má zásadní vliv na duševní zdraví dětí)</a:t>
            </a:r>
          </a:p>
          <a:p>
            <a:pPr lvl="1" algn="just">
              <a:spcBef>
                <a:spcPts val="1000"/>
              </a:spcBef>
              <a:buClr>
                <a:srgbClr val="0070C0"/>
              </a:buClr>
              <a:buSzPts val="2000"/>
            </a:pPr>
            <a:r>
              <a:rPr lang="cs-CZ" sz="2200" b="1" dirty="0">
                <a:latin typeface="Arial"/>
                <a:ea typeface="Arial"/>
                <a:cs typeface="Arial"/>
                <a:sym typeface="Arial"/>
              </a:rPr>
              <a:t>Poskytovat jistotu, bezpečí a lásku</a:t>
            </a:r>
          </a:p>
          <a:p>
            <a:pPr lvl="1" algn="just">
              <a:spcBef>
                <a:spcPts val="1000"/>
              </a:spcBef>
              <a:buClr>
                <a:srgbClr val="0070C0"/>
              </a:buClr>
              <a:buSzPts val="2000"/>
            </a:pPr>
            <a:endParaRPr sz="1600" dirty="0">
              <a:latin typeface="Arial"/>
              <a:ea typeface="Arial"/>
              <a:cs typeface="Arial"/>
              <a:sym typeface="Arial"/>
            </a:endParaRPr>
          </a:p>
          <a:p>
            <a:pPr marL="228600" lvl="0" indent="-762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2400" b="1" dirty="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lvl="0" indent="-127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endParaRPr sz="1600" dirty="0"/>
          </a:p>
        </p:txBody>
      </p:sp>
      <p:pic>
        <p:nvPicPr>
          <p:cNvPr id="2" name="Picture 5" descr="Snímek obrazovky 2017-03-10 v 13.18.25.png">
            <a:extLst>
              <a:ext uri="{FF2B5EF4-FFF2-40B4-BE49-F238E27FC236}">
                <a16:creationId xmlns:a16="http://schemas.microsoft.com/office/drawing/2014/main" id="{7A3D96BF-7320-7686-9BE0-8B989B9732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1254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1393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F0EF696-B29D-FC53-B2C4-5053FA468A1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br>
              <a:rPr lang="cs-CZ" sz="3600" b="1" dirty="0"/>
            </a:br>
            <a:r>
              <a:rPr lang="cs-CZ" sz="3600" b="1" dirty="0">
                <a:solidFill>
                  <a:srgbClr val="0070C0"/>
                </a:solidFill>
              </a:rPr>
              <a:t>Role škol </a:t>
            </a:r>
            <a:r>
              <a:rPr lang="cs-CZ" sz="3600" b="1" dirty="0">
                <a:solidFill>
                  <a:srgbClr val="002060"/>
                </a:solidFill>
              </a:rPr>
              <a:t>v ochraně duševního zdraví dětí</a:t>
            </a:r>
            <a:br>
              <a:rPr lang="cs-CZ" sz="3600" b="1" dirty="0"/>
            </a:br>
            <a:r>
              <a:rPr lang="cs-CZ" sz="3600" b="1" dirty="0"/>
              <a:t>Co realizují naše  základní školy v oblasti prevence a osvěty?</a:t>
            </a:r>
          </a:p>
        </p:txBody>
      </p:sp>
      <p:pic>
        <p:nvPicPr>
          <p:cNvPr id="5" name="Picture 5" descr="Snímek obrazovky 2017-03-10 v 13.18.25.png">
            <a:extLst>
              <a:ext uri="{FF2B5EF4-FFF2-40B4-BE49-F238E27FC236}">
                <a16:creationId xmlns:a16="http://schemas.microsoft.com/office/drawing/2014/main" id="{93AFE6C3-7031-C05A-894C-08A2D07A26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1254314"/>
          </a:xfrm>
          <a:prstGeom prst="rect">
            <a:avLst/>
          </a:prstGeom>
        </p:spPr>
      </p:pic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475F135-A958-A50D-16F1-21FD9E25C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1BB41-8F93-1243-B4BF-DE04D556D39D}" type="slidenum">
              <a:rPr lang="cs-CZ" smtClean="0"/>
              <a:t>13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965073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"/>
          <p:cNvSpPr txBox="1">
            <a:spLocks noGrp="1"/>
          </p:cNvSpPr>
          <p:nvPr>
            <p:ph type="title"/>
          </p:nvPr>
        </p:nvSpPr>
        <p:spPr>
          <a:xfrm>
            <a:off x="838200" y="1082486"/>
            <a:ext cx="10515600" cy="7971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600"/>
              <a:buFont typeface="Play"/>
              <a:buNone/>
            </a:pPr>
            <a:br>
              <a:rPr lang="cs-CZ" sz="3600" b="1" dirty="0">
                <a:solidFill>
                  <a:srgbClr val="002060"/>
                </a:solidFill>
              </a:rPr>
            </a:br>
            <a:r>
              <a:rPr lang="cs-CZ" sz="3600" b="1" dirty="0">
                <a:solidFill>
                  <a:srgbClr val="002060"/>
                </a:solidFill>
              </a:rPr>
              <a:t>Role škol v ochraně duševního zdraví dětí</a:t>
            </a:r>
            <a:endParaRPr dirty="0"/>
          </a:p>
        </p:txBody>
      </p:sp>
      <p:sp>
        <p:nvSpPr>
          <p:cNvPr id="92" name="Google Shape;92;p2"/>
          <p:cNvSpPr txBox="1">
            <a:spLocks noGrp="1"/>
          </p:cNvSpPr>
          <p:nvPr>
            <p:ph type="body" idx="1"/>
          </p:nvPr>
        </p:nvSpPr>
        <p:spPr>
          <a:xfrm>
            <a:off x="838200" y="2082799"/>
            <a:ext cx="10515600" cy="4560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  <a:p>
            <a:pPr marL="228600" lvl="0" indent="-228600" algn="just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000"/>
              <a:buChar char="•"/>
            </a:pPr>
            <a:r>
              <a:rPr lang="cs-CZ" sz="2200" b="1" dirty="0">
                <a:solidFill>
                  <a:srgbClr val="0070C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Škola, v </a:t>
            </a:r>
            <a:r>
              <a:rPr lang="cs-CZ" sz="2200" b="1" dirty="0" err="1">
                <a:solidFill>
                  <a:srgbClr val="0070C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níz</a:t>
            </a:r>
            <a:r>
              <a:rPr lang="cs-CZ" sz="2200" b="1" dirty="0">
                <a:solidFill>
                  <a:srgbClr val="0070C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̌ </a:t>
            </a:r>
            <a:r>
              <a:rPr lang="cs-CZ" sz="2200" b="1" dirty="0" err="1">
                <a:solidFill>
                  <a:srgbClr val="0070C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děti</a:t>
            </a:r>
            <a:r>
              <a:rPr lang="cs-CZ" sz="2200" b="1" dirty="0">
                <a:solidFill>
                  <a:srgbClr val="0070C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cs-CZ" sz="2200" b="1" dirty="0" err="1">
                <a:solidFill>
                  <a:srgbClr val="0070C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trávi</a:t>
            </a:r>
            <a:r>
              <a:rPr lang="cs-CZ" sz="2200" b="1" dirty="0">
                <a:solidFill>
                  <a:srgbClr val="0070C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́ </a:t>
            </a:r>
            <a:r>
              <a:rPr lang="cs-CZ" sz="2200" b="1" dirty="0" err="1">
                <a:solidFill>
                  <a:srgbClr val="0070C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významnou</a:t>
            </a:r>
            <a:r>
              <a:rPr lang="cs-CZ" sz="2200" b="1" dirty="0">
                <a:solidFill>
                  <a:srgbClr val="0070C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cs-CZ" sz="2200" b="1" dirty="0" err="1">
                <a:solidFill>
                  <a:srgbClr val="0070C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část</a:t>
            </a:r>
            <a:r>
              <a:rPr lang="cs-CZ" sz="2200" b="1" dirty="0">
                <a:solidFill>
                  <a:srgbClr val="0070C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dne, je </a:t>
            </a:r>
            <a:r>
              <a:rPr lang="cs-CZ" sz="2200" b="1" dirty="0" err="1">
                <a:solidFill>
                  <a:srgbClr val="0070C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místem</a:t>
            </a:r>
            <a:r>
              <a:rPr lang="cs-CZ" sz="2200" b="1" dirty="0">
                <a:solidFill>
                  <a:srgbClr val="0070C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, </a:t>
            </a:r>
            <a:r>
              <a:rPr lang="cs-CZ" sz="2200" b="1" dirty="0" err="1">
                <a:solidFill>
                  <a:srgbClr val="0070C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ktere</a:t>
            </a:r>
            <a:r>
              <a:rPr lang="cs-CZ" sz="2200" b="1" dirty="0">
                <a:solidFill>
                  <a:srgbClr val="0070C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́ </a:t>
            </a:r>
            <a:r>
              <a:rPr lang="cs-CZ" sz="2200" b="1" dirty="0" err="1">
                <a:solidFill>
                  <a:srgbClr val="0070C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zastáva</a:t>
            </a:r>
            <a:r>
              <a:rPr lang="cs-CZ" sz="2200" b="1" dirty="0">
                <a:solidFill>
                  <a:srgbClr val="0070C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́ </a:t>
            </a:r>
            <a:r>
              <a:rPr lang="cs-CZ" sz="2200" b="1" dirty="0" err="1">
                <a:solidFill>
                  <a:srgbClr val="0070C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významnou</a:t>
            </a:r>
            <a:r>
              <a:rPr lang="cs-CZ" sz="2200" b="1" dirty="0">
                <a:solidFill>
                  <a:srgbClr val="0070C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roli v </a:t>
            </a:r>
            <a:r>
              <a:rPr lang="cs-CZ" sz="2200" b="1" dirty="0" err="1">
                <a:solidFill>
                  <a:srgbClr val="0070C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podpoře</a:t>
            </a:r>
            <a:r>
              <a:rPr lang="cs-CZ" sz="2200" b="1" dirty="0">
                <a:solidFill>
                  <a:srgbClr val="0070C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jejich </a:t>
            </a:r>
            <a:r>
              <a:rPr lang="cs-CZ" sz="2200" b="1" dirty="0" err="1">
                <a:solidFill>
                  <a:srgbClr val="0070C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zdravého</a:t>
            </a:r>
            <a:r>
              <a:rPr lang="cs-CZ" sz="2200" b="1" dirty="0">
                <a:solidFill>
                  <a:srgbClr val="0070C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cs-CZ" sz="2200" b="1" dirty="0" err="1">
                <a:solidFill>
                  <a:srgbClr val="0070C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duševního</a:t>
            </a:r>
            <a:r>
              <a:rPr lang="cs-CZ" sz="2200" b="1" dirty="0">
                <a:solidFill>
                  <a:srgbClr val="0070C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cs-CZ" sz="2200" b="1" dirty="0" err="1">
                <a:solidFill>
                  <a:srgbClr val="0070C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vývoje</a:t>
            </a:r>
            <a:r>
              <a:rPr lang="cs-CZ" sz="2200" b="1" dirty="0">
                <a:solidFill>
                  <a:srgbClr val="0070C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endParaRPr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lvl="0" indent="-101600" algn="just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200" b="1" dirty="0">
              <a:solidFill>
                <a:srgbClr val="0070C0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  <a:p>
            <a:pPr marL="228600" lvl="0" indent="-228600" algn="just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cs-CZ" sz="2200" dirty="0" err="1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Téma</a:t>
            </a:r>
            <a:r>
              <a:rPr lang="cs-CZ" sz="2200" dirty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podpory </a:t>
            </a:r>
            <a:r>
              <a:rPr lang="cs-CZ" sz="2200" dirty="0" err="1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duševního</a:t>
            </a:r>
            <a:r>
              <a:rPr lang="cs-CZ" sz="2200" dirty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zdraví spadá do oblasti prevence </a:t>
            </a:r>
            <a:r>
              <a:rPr lang="cs-CZ" sz="2200" dirty="0" err="1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rizikového</a:t>
            </a:r>
            <a:r>
              <a:rPr lang="cs-CZ" sz="2200" dirty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chování,                     k </a:t>
            </a:r>
            <a:r>
              <a:rPr lang="cs-CZ" sz="2200" dirty="0" err="1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jejíz</a:t>
            </a:r>
            <a:r>
              <a:rPr lang="cs-CZ" sz="2200" dirty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̌ realizaci jsou </a:t>
            </a:r>
            <a:r>
              <a:rPr lang="cs-CZ" sz="2200" dirty="0" err="1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školy</a:t>
            </a:r>
            <a:r>
              <a:rPr lang="cs-CZ" sz="2200" dirty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cs-CZ" sz="2200" dirty="0" err="1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vázány</a:t>
            </a:r>
            <a:r>
              <a:rPr lang="cs-CZ" sz="2200" dirty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cs-CZ" sz="2200" dirty="0" err="1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strategickými</a:t>
            </a:r>
            <a:r>
              <a:rPr lang="cs-CZ" sz="2200" dirty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i </a:t>
            </a:r>
            <a:r>
              <a:rPr lang="cs-CZ" sz="2200" dirty="0" err="1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legislativními</a:t>
            </a:r>
            <a:r>
              <a:rPr lang="cs-CZ" sz="2200" dirty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cs-CZ" sz="2200" dirty="0" err="1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předpisy</a:t>
            </a:r>
            <a:r>
              <a:rPr lang="cs-CZ" sz="2200" dirty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. </a:t>
            </a:r>
            <a:endParaRPr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lvl="0" indent="-101600" algn="just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200" dirty="0"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  <a:p>
            <a:pPr marL="228600" lvl="0" indent="-228600" algn="just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000"/>
              <a:buChar char="•"/>
            </a:pPr>
            <a:r>
              <a:rPr lang="cs-CZ" sz="2200" b="1" dirty="0">
                <a:solidFill>
                  <a:srgbClr val="0070C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Důležitá je prevence a podpora psychosociální gramotnost u dětí </a:t>
            </a:r>
            <a:r>
              <a:rPr lang="cs-CZ" sz="2200" dirty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- </a:t>
            </a:r>
            <a:r>
              <a:rPr lang="cs-CZ" sz="2200" b="1" dirty="0" err="1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povědomí</a:t>
            </a:r>
            <a:r>
              <a:rPr lang="cs-CZ" sz="2200" b="1" dirty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o </a:t>
            </a:r>
            <a:r>
              <a:rPr lang="cs-CZ" sz="2200" b="1" dirty="0" err="1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duševním</a:t>
            </a:r>
            <a:r>
              <a:rPr lang="cs-CZ" sz="2200" b="1" dirty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zdraví ve </a:t>
            </a:r>
            <a:r>
              <a:rPr lang="cs-CZ" sz="2200" b="1" dirty="0" err="1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společnosti</a:t>
            </a:r>
            <a:r>
              <a:rPr lang="cs-CZ" sz="2200" b="1" dirty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vede také k </a:t>
            </a:r>
            <a:r>
              <a:rPr lang="cs-CZ" sz="2200" b="1" dirty="0" err="1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lepší</a:t>
            </a:r>
            <a:r>
              <a:rPr lang="cs-CZ" sz="2200" b="1" dirty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schopnosti zaznamenat vlastní </a:t>
            </a:r>
            <a:r>
              <a:rPr lang="cs-CZ" sz="2200" b="1" dirty="0" err="1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potíže</a:t>
            </a:r>
            <a:r>
              <a:rPr lang="cs-CZ" sz="2200" b="1" dirty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a </a:t>
            </a:r>
            <a:r>
              <a:rPr lang="cs-CZ" sz="2200" b="1" dirty="0" err="1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zvyšuje</a:t>
            </a:r>
            <a:r>
              <a:rPr lang="cs-CZ" sz="2200" b="1" dirty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ochotu vyhledat </a:t>
            </a:r>
            <a:r>
              <a:rPr lang="cs-CZ" sz="2200" b="1" dirty="0" err="1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potřebnou</a:t>
            </a:r>
            <a:r>
              <a:rPr lang="cs-CZ" sz="2200" b="1" dirty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pomoc. </a:t>
            </a:r>
            <a:endParaRPr sz="2200" dirty="0"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  <a:p>
            <a:pPr marL="228600" lvl="0" indent="-101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 dirty="0">
              <a:latin typeface="Arial"/>
              <a:ea typeface="Arial"/>
              <a:cs typeface="Arial"/>
              <a:sym typeface="Arial"/>
            </a:endParaRPr>
          </a:p>
          <a:p>
            <a:pPr marL="228600" lvl="0" indent="-762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2400" b="1" dirty="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lvl="0" indent="-127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endParaRPr sz="1600" dirty="0"/>
          </a:p>
        </p:txBody>
      </p:sp>
      <p:pic>
        <p:nvPicPr>
          <p:cNvPr id="2" name="Picture 5" descr="Snímek obrazovky 2017-03-10 v 13.18.25.png">
            <a:extLst>
              <a:ext uri="{FF2B5EF4-FFF2-40B4-BE49-F238E27FC236}">
                <a16:creationId xmlns:a16="http://schemas.microsoft.com/office/drawing/2014/main" id="{7A3D96BF-7320-7686-9BE0-8B989B9732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125431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"/>
          <p:cNvSpPr txBox="1">
            <a:spLocks noGrp="1"/>
          </p:cNvSpPr>
          <p:nvPr>
            <p:ph type="title"/>
          </p:nvPr>
        </p:nvSpPr>
        <p:spPr>
          <a:xfrm>
            <a:off x="609600" y="1237129"/>
            <a:ext cx="10998200" cy="6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600"/>
              <a:buFont typeface="Play"/>
              <a:buNone/>
            </a:pPr>
            <a:r>
              <a:rPr lang="cs-CZ" sz="3600" b="1" dirty="0">
                <a:solidFill>
                  <a:srgbClr val="002060"/>
                </a:solidFill>
              </a:rPr>
              <a:t>Zásadní postavení školy v rámci ochrany duševního zdraví dětí</a:t>
            </a:r>
            <a:endParaRPr dirty="0"/>
          </a:p>
        </p:txBody>
      </p:sp>
      <p:sp>
        <p:nvSpPr>
          <p:cNvPr id="92" name="Google Shape;92;p2"/>
          <p:cNvSpPr txBox="1">
            <a:spLocks noGrp="1"/>
          </p:cNvSpPr>
          <p:nvPr>
            <p:ph type="body" idx="1"/>
          </p:nvPr>
        </p:nvSpPr>
        <p:spPr>
          <a:xfrm>
            <a:off x="838200" y="1237129"/>
            <a:ext cx="10515600" cy="49398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101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 dirty="0">
              <a:latin typeface="Arial"/>
              <a:ea typeface="Arial"/>
              <a:cs typeface="Arial"/>
              <a:sym typeface="Arial"/>
            </a:endParaRPr>
          </a:p>
          <a:p>
            <a:pPr marL="228600" lvl="0" indent="-762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2400" b="1" dirty="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lvl="0" indent="-127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endParaRPr sz="1600" dirty="0"/>
          </a:p>
        </p:txBody>
      </p:sp>
      <p:pic>
        <p:nvPicPr>
          <p:cNvPr id="4" name="Obrázek 3" descr="Obsah obrázku text, snímek obrazovky, Písmo&#10;&#10;Popis byl vytvořen automaticky">
            <a:extLst>
              <a:ext uri="{FF2B5EF4-FFF2-40B4-BE49-F238E27FC236}">
                <a16:creationId xmlns:a16="http://schemas.microsoft.com/office/drawing/2014/main" id="{6F19D041-8408-D851-7053-DF66914C6E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7058" y="1927729"/>
            <a:ext cx="8417859" cy="4931358"/>
          </a:xfrm>
          <a:prstGeom prst="rect">
            <a:avLst/>
          </a:prstGeom>
        </p:spPr>
      </p:pic>
      <p:pic>
        <p:nvPicPr>
          <p:cNvPr id="2" name="Picture 5" descr="Snímek obrazovky 2017-03-10 v 13.18.25.png">
            <a:extLst>
              <a:ext uri="{FF2B5EF4-FFF2-40B4-BE49-F238E27FC236}">
                <a16:creationId xmlns:a16="http://schemas.microsoft.com/office/drawing/2014/main" id="{E2C422B0-444D-A34D-9CE1-C5C4FFA384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1254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5299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"/>
          <p:cNvSpPr txBox="1">
            <a:spLocks noGrp="1"/>
          </p:cNvSpPr>
          <p:nvPr>
            <p:ph type="title"/>
          </p:nvPr>
        </p:nvSpPr>
        <p:spPr>
          <a:xfrm>
            <a:off x="838200" y="1003610"/>
            <a:ext cx="6840894" cy="12266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cs-CZ"/>
              <a:t>      </a:t>
            </a:r>
            <a:r>
              <a:rPr lang="cs-CZ" sz="2800" b="1">
                <a:solidFill>
                  <a:srgbClr val="002060"/>
                </a:solidFill>
              </a:rPr>
              <a:t>Základní škola U Obory</a:t>
            </a:r>
            <a:endParaRPr/>
          </a:p>
        </p:txBody>
      </p:sp>
      <p:sp>
        <p:nvSpPr>
          <p:cNvPr id="98" name="Google Shape;98;p3"/>
          <p:cNvSpPr txBox="1">
            <a:spLocks noGrp="1"/>
          </p:cNvSpPr>
          <p:nvPr>
            <p:ph type="body" idx="1"/>
          </p:nvPr>
        </p:nvSpPr>
        <p:spPr>
          <a:xfrm>
            <a:off x="838200" y="1895707"/>
            <a:ext cx="10515600" cy="4281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sz="1800"/>
          </a:p>
          <a:p>
            <a:pPr marL="228600" lvl="0" indent="-76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1">
              <a:solidFill>
                <a:srgbClr val="002060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ts val="2400"/>
              <a:buNone/>
            </a:pPr>
            <a:r>
              <a:rPr lang="cs-CZ" sz="2400" b="1">
                <a:solidFill>
                  <a:srgbClr val="002060"/>
                </a:solidFill>
              </a:rPr>
              <a:t>Ředitelka školy: Mgr. Ivana Vodičková 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cs-CZ" sz="2400"/>
              <a:t>Zástupkyně ŘŠ: Mgr. Marina Oftnerová </a:t>
            </a:r>
            <a:endParaRPr/>
          </a:p>
          <a:p>
            <a:pPr marL="228600" lvl="0" indent="-76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cs-CZ" sz="2400"/>
              <a:t>www.zsuobory.cz</a:t>
            </a:r>
            <a:endParaRPr sz="2400"/>
          </a:p>
        </p:txBody>
      </p:sp>
      <p:pic>
        <p:nvPicPr>
          <p:cNvPr id="99" name="Google Shape;99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857678" y="1384837"/>
            <a:ext cx="2181922" cy="22438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3" descr="Snímek obrazovky 2017-03-10 v 13.18.25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24000" y="0"/>
            <a:ext cx="9144000" cy="1384837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cs-CZ"/>
              <a:pPr marL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200"/>
                <a:buNone/>
              </a:pPr>
              <a:t>16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4"/>
          <p:cNvSpPr txBox="1">
            <a:spLocks noGrp="1"/>
          </p:cNvSpPr>
          <p:nvPr>
            <p:ph type="title"/>
          </p:nvPr>
        </p:nvSpPr>
        <p:spPr>
          <a:xfrm>
            <a:off x="363894" y="1245186"/>
            <a:ext cx="10989906" cy="720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Play"/>
              <a:buNone/>
            </a:pPr>
            <a:r>
              <a:rPr lang="cs-CZ" sz="3100" b="1">
                <a:solidFill>
                  <a:srgbClr val="002060"/>
                </a:solidFill>
              </a:rPr>
              <a:t>Školní poradenské pracoviště</a:t>
            </a:r>
            <a:br>
              <a:rPr lang="cs-CZ" sz="2800" b="1">
                <a:solidFill>
                  <a:srgbClr val="002060"/>
                </a:solidFill>
              </a:rPr>
            </a:br>
            <a:r>
              <a:rPr lang="cs-CZ" sz="2800" b="1">
                <a:solidFill>
                  <a:srgbClr val="002060"/>
                </a:solidFill>
              </a:rPr>
              <a:t>k dispozici žákům i rodičům               </a:t>
            </a:r>
            <a:endParaRPr/>
          </a:p>
        </p:txBody>
      </p:sp>
      <p:sp>
        <p:nvSpPr>
          <p:cNvPr id="107" name="Google Shape;107;p4"/>
          <p:cNvSpPr txBox="1">
            <a:spLocks noGrp="1"/>
          </p:cNvSpPr>
          <p:nvPr>
            <p:ph type="body" idx="2"/>
          </p:nvPr>
        </p:nvSpPr>
        <p:spPr>
          <a:xfrm>
            <a:off x="363894" y="2396899"/>
            <a:ext cx="11464213" cy="41154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cs-CZ" sz="2200" b="1" dirty="0">
                <a:latin typeface="Arial"/>
                <a:ea typeface="Arial"/>
                <a:cs typeface="Arial"/>
                <a:sym typeface="Arial"/>
              </a:rPr>
              <a:t>Výchovná poradkyně</a:t>
            </a:r>
            <a:r>
              <a:rPr lang="cs-CZ" sz="2200" dirty="0">
                <a:latin typeface="Arial"/>
                <a:ea typeface="Arial"/>
                <a:cs typeface="Arial"/>
                <a:sym typeface="Arial"/>
              </a:rPr>
              <a:t>: Mgr. Světlana Zábranská, </a:t>
            </a:r>
            <a:r>
              <a:rPr lang="cs-CZ" sz="1800" b="0" i="0" u="sng" strike="noStrike" dirty="0">
                <a:solidFill>
                  <a:srgbClr val="212529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zabranska.svetlana@zsuobory.cz</a:t>
            </a:r>
            <a:endParaRPr sz="1800" b="0" i="0" u="none" strike="noStrike" dirty="0">
              <a:solidFill>
                <a:srgbClr val="21252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B0F0"/>
              </a:buClr>
              <a:buSzPts val="1800"/>
              <a:buNone/>
            </a:pPr>
            <a:r>
              <a:rPr lang="cs-CZ" sz="1800" dirty="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(výchovné poradenství, péče o žáky s SVP, péče o nadané žáky, řešení problémů chování)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cs-CZ" sz="2200" b="1" dirty="0">
                <a:latin typeface="Arial"/>
                <a:ea typeface="Arial"/>
                <a:cs typeface="Arial"/>
                <a:sym typeface="Arial"/>
              </a:rPr>
              <a:t>Kariérní poradkyně: </a:t>
            </a:r>
            <a:r>
              <a:rPr lang="cs-CZ" sz="2200" dirty="0">
                <a:latin typeface="Arial"/>
                <a:ea typeface="Arial"/>
                <a:cs typeface="Arial"/>
                <a:sym typeface="Arial"/>
              </a:rPr>
              <a:t>Ing. Lenka Zámostná, Ph.D., </a:t>
            </a:r>
            <a:r>
              <a:rPr lang="cs-CZ" sz="1800" b="0" i="0" u="sng" strike="noStrike" dirty="0">
                <a:solidFill>
                  <a:srgbClr val="212529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lenka.zamostna@zsuobory.cz</a:t>
            </a:r>
            <a:endParaRPr sz="1800" b="0" i="0" u="none" strike="noStrike" dirty="0">
              <a:solidFill>
                <a:srgbClr val="21252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B0F0"/>
              </a:buClr>
              <a:buSzPts val="1800"/>
              <a:buNone/>
            </a:pPr>
            <a:r>
              <a:rPr lang="cs-CZ" sz="1800" dirty="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(řeší volbu dalšího studia, povolání, testování zájmů a předpokladů žáků, přípravu na vstup na trh práce – přípravu na pracovní pohovor,  psaní životopisu, návštěva studijních veletrhů)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cs-CZ" sz="2200" b="1" dirty="0">
                <a:latin typeface="Arial"/>
                <a:ea typeface="Arial"/>
                <a:cs typeface="Arial"/>
                <a:sym typeface="Arial"/>
              </a:rPr>
              <a:t>Metodička prevence: </a:t>
            </a:r>
            <a:r>
              <a:rPr lang="cs-CZ" sz="2200" dirty="0">
                <a:latin typeface="Arial"/>
                <a:ea typeface="Arial"/>
                <a:cs typeface="Arial"/>
                <a:sym typeface="Arial"/>
              </a:rPr>
              <a:t>Ing. Lucie Zahrádková, </a:t>
            </a:r>
            <a:r>
              <a:rPr lang="cs-CZ" sz="1800" b="0" i="0" u="sng" strike="noStrike" dirty="0">
                <a:solidFill>
                  <a:srgbClr val="212529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lucie.zahradkova@zsuobory.cz</a:t>
            </a:r>
            <a:endParaRPr sz="1800" b="0" i="0" u="none" strike="noStrike" dirty="0">
              <a:solidFill>
                <a:srgbClr val="21252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B0F0"/>
              </a:buClr>
              <a:buSzPts val="1800"/>
              <a:buNone/>
            </a:pPr>
            <a:r>
              <a:rPr lang="cs-CZ" sz="1800" dirty="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(z</a:t>
            </a:r>
            <a:r>
              <a:rPr lang="cs-CZ" sz="1800" b="0" i="0" u="none" strike="noStrike" dirty="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vyšuje všeobecnou informovanost mezi rodiči, učiteli a žáky tak, aby byla zajištěna maximální primární prevence rizikových jevů. Úzce spolupracuje s třídními učiteli a podporuje bezpečné a zdravé klima ve třídě a ve škole.)</a:t>
            </a:r>
            <a:endParaRPr sz="1800" dirty="0">
              <a:solidFill>
                <a:srgbClr val="00B0F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cs-CZ" sz="2200" b="1" dirty="0">
                <a:latin typeface="Arial"/>
                <a:ea typeface="Arial"/>
                <a:cs typeface="Arial"/>
                <a:sym typeface="Arial"/>
              </a:rPr>
              <a:t>Školní psycholožka: </a:t>
            </a:r>
            <a:r>
              <a:rPr lang="cs-CZ" sz="2200" dirty="0">
                <a:latin typeface="Arial"/>
                <a:ea typeface="Arial"/>
                <a:cs typeface="Arial"/>
                <a:sym typeface="Arial"/>
              </a:rPr>
              <a:t>Mgr. Petra Jurečková, </a:t>
            </a:r>
            <a:r>
              <a:rPr lang="cs-CZ" sz="1800" b="0" i="0" u="sng" strike="noStrike" dirty="0">
                <a:solidFill>
                  <a:srgbClr val="212529"/>
                </a:solidFill>
                <a:latin typeface="Arial"/>
                <a:ea typeface="Arial"/>
                <a:cs typeface="Arial"/>
                <a:sym typeface="Arial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petra.jureckova@zsuobory.cz</a:t>
            </a:r>
            <a:endParaRPr sz="1800" b="0" i="0" u="none" strike="noStrike" dirty="0">
              <a:solidFill>
                <a:srgbClr val="21252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B0F0"/>
              </a:buClr>
              <a:buSzPts val="1800"/>
              <a:buNone/>
            </a:pPr>
            <a:r>
              <a:rPr lang="cs-CZ" sz="1600" dirty="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(patří  do školského poradenského pracoviště, kde spolupracuje s výchovným poradcem a metodikem prevence. Je zde pro děti/žáky, rodiče i učitele. Poskytuje individuální konzultace(pro děti i rodiče), náslechy ve třídách, metodické vedení a podpora učitelů v náročných situacích, apod.)</a:t>
            </a:r>
          </a:p>
          <a:p>
            <a:pPr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B0F0"/>
              </a:buClr>
              <a:buSzPts val="1800"/>
            </a:pPr>
            <a:r>
              <a:rPr lang="cs-CZ" sz="2200" b="1" dirty="0">
                <a:latin typeface="Arial"/>
                <a:ea typeface="Arial"/>
                <a:cs typeface="Arial"/>
                <a:sym typeface="Arial"/>
              </a:rPr>
              <a:t>Speciální pedagog: </a:t>
            </a:r>
            <a:r>
              <a:rPr lang="cs-CZ" sz="2200" dirty="0">
                <a:latin typeface="Arial"/>
                <a:ea typeface="Arial"/>
                <a:cs typeface="Arial"/>
                <a:sym typeface="Arial"/>
              </a:rPr>
              <a:t>Mgr</a:t>
            </a:r>
            <a:r>
              <a:rPr lang="cs-CZ" sz="2200" dirty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. 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Ing. Miriam Vávrová, </a:t>
            </a:r>
            <a:r>
              <a:rPr lang="cs-CZ" sz="2200" b="0" i="0" u="none" strike="noStrike" dirty="0">
                <a:solidFill>
                  <a:srgbClr val="21252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miriam.vavrova@zsuobory.cz</a:t>
            </a:r>
            <a:endParaRPr lang="cs-CZ" sz="2200" dirty="0">
              <a:solidFill>
                <a:srgbClr val="00B0F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sz="1800" dirty="0">
              <a:solidFill>
                <a:srgbClr val="00B0F0"/>
              </a:solidFill>
            </a:endParaRPr>
          </a:p>
          <a:p>
            <a:pPr marL="685800" lvl="1" indent="-1143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sz="1800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endParaRPr sz="2200" dirty="0"/>
          </a:p>
        </p:txBody>
      </p:sp>
      <p:pic>
        <p:nvPicPr>
          <p:cNvPr id="108" name="Google Shape;108;p4" descr="Snímek obrazovky 2017-03-10 v 13.18.25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590536" y="0"/>
            <a:ext cx="9077464" cy="1245187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cs-CZ"/>
              <a:pPr marL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200"/>
                <a:buNone/>
              </a:pPr>
              <a:t>17</a:t>
            </a:fld>
            <a:endParaRPr/>
          </a:p>
        </p:txBody>
      </p:sp>
      <p:pic>
        <p:nvPicPr>
          <p:cNvPr id="110" name="Google Shape;110;p4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0460735" y="843673"/>
            <a:ext cx="1641125" cy="16876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5"/>
          <p:cNvSpPr txBox="1">
            <a:spLocks noGrp="1"/>
          </p:cNvSpPr>
          <p:nvPr>
            <p:ph type="title"/>
          </p:nvPr>
        </p:nvSpPr>
        <p:spPr>
          <a:xfrm>
            <a:off x="363894" y="1245186"/>
            <a:ext cx="10989906" cy="720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800"/>
              <a:buFont typeface="Play"/>
              <a:buNone/>
            </a:pPr>
            <a:r>
              <a:rPr lang="cs-CZ" sz="2800" b="1">
                <a:solidFill>
                  <a:srgbClr val="002060"/>
                </a:solidFill>
              </a:rPr>
              <a:t>Programy + aktivity, které škola realizuje v rámci prevence</a:t>
            </a:r>
            <a:endParaRPr/>
          </a:p>
        </p:txBody>
      </p:sp>
      <p:sp>
        <p:nvSpPr>
          <p:cNvPr id="116" name="Google Shape;116;p5"/>
          <p:cNvSpPr txBox="1">
            <a:spLocks noGrp="1"/>
          </p:cNvSpPr>
          <p:nvPr>
            <p:ph type="body" idx="2"/>
          </p:nvPr>
        </p:nvSpPr>
        <p:spPr>
          <a:xfrm>
            <a:off x="380960" y="2071678"/>
            <a:ext cx="11464200" cy="446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57822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035"/>
              <a:buChar char="•"/>
            </a:pPr>
            <a:r>
              <a:rPr lang="cs-CZ" sz="2035"/>
              <a:t>Podpora </a:t>
            </a:r>
            <a:r>
              <a:rPr lang="cs-CZ" sz="2035" b="1"/>
              <a:t>duševního komfortu a wellbeingu </a:t>
            </a:r>
            <a:r>
              <a:rPr lang="cs-CZ" sz="2035"/>
              <a:t>žáků i pedagogů, vzdělávání pedagogů. </a:t>
            </a:r>
            <a:endParaRPr sz="2035"/>
          </a:p>
          <a:p>
            <a:pPr marL="457200" lvl="0" indent="-35782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35"/>
              <a:buChar char="•"/>
            </a:pPr>
            <a:r>
              <a:rPr lang="cs-CZ" sz="2035" b="1"/>
              <a:t>Péče o vztahy </a:t>
            </a:r>
            <a:r>
              <a:rPr lang="cs-CZ" sz="2035"/>
              <a:t>nejen mezi žáky, ale i mezi žáky a pedagogy a samozřejmě i vztahy s rodiči.</a:t>
            </a:r>
            <a:endParaRPr sz="2035"/>
          </a:p>
          <a:p>
            <a:pPr marL="457200" lvl="0" indent="-35782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35"/>
              <a:buChar char="•"/>
            </a:pPr>
            <a:r>
              <a:rPr lang="cs-CZ" sz="2035" b="1"/>
              <a:t>Dlouhodobý primární program </a:t>
            </a:r>
            <a:r>
              <a:rPr lang="cs-CZ" sz="2035"/>
              <a:t>- nový realizátor od šk. r. 2023/2024 - PROSPE, prevence letos zaměřena zejm. na užívání alkoholu, elektronických cigaret a vaponizérů, kratomu, abúzu energetických drinků.</a:t>
            </a:r>
            <a:endParaRPr sz="2035"/>
          </a:p>
          <a:p>
            <a:pPr marL="457200" lvl="0" indent="-35782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35"/>
              <a:buChar char="•"/>
            </a:pPr>
            <a:r>
              <a:rPr lang="cs-CZ" sz="2035" b="1"/>
              <a:t>Prevence Kyberšikany</a:t>
            </a:r>
            <a:r>
              <a:rPr lang="cs-CZ" sz="2035"/>
              <a:t> a rizik spojených </a:t>
            </a:r>
            <a:r>
              <a:rPr lang="cs-CZ" sz="2035" b="1"/>
              <a:t>s užíváním sociálních sítí </a:t>
            </a:r>
            <a:r>
              <a:rPr lang="cs-CZ" sz="2035"/>
              <a:t>(již od 3. ročníku).</a:t>
            </a:r>
            <a:endParaRPr sz="2035"/>
          </a:p>
          <a:p>
            <a:pPr marL="457200" lvl="0" indent="-35782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35"/>
              <a:buChar char="•"/>
            </a:pPr>
            <a:r>
              <a:rPr lang="cs-CZ" sz="2035"/>
              <a:t>Důraz na prevenci </a:t>
            </a:r>
            <a:r>
              <a:rPr lang="cs-CZ" sz="2035" b="1"/>
              <a:t>HATE CRIME </a:t>
            </a:r>
            <a:r>
              <a:rPr lang="cs-CZ" sz="2035"/>
              <a:t>a právního vědomí v souvislosti </a:t>
            </a:r>
            <a:r>
              <a:rPr lang="cs-CZ" sz="2035" b="1"/>
              <a:t>s radikalizací </a:t>
            </a:r>
            <a:r>
              <a:rPr lang="cs-CZ" sz="2035"/>
              <a:t>společnosti a jedinců (střelec na FF UK).</a:t>
            </a:r>
            <a:endParaRPr sz="2035"/>
          </a:p>
          <a:p>
            <a:pPr marL="457200" lvl="0" indent="-35782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35"/>
              <a:buChar char="•"/>
            </a:pPr>
            <a:r>
              <a:rPr lang="cs-CZ" sz="2035" b="1"/>
              <a:t>Adaptační výjezdy </a:t>
            </a:r>
            <a:r>
              <a:rPr lang="cs-CZ" sz="2035"/>
              <a:t>pro žáky 6. ročníků.</a:t>
            </a:r>
            <a:endParaRPr sz="2035"/>
          </a:p>
          <a:p>
            <a:pPr marL="457200" lvl="0" indent="-35782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35"/>
              <a:buChar char="•"/>
            </a:pPr>
            <a:r>
              <a:rPr lang="cs-CZ" sz="2035" b="1"/>
              <a:t>Komplexní databáze </a:t>
            </a:r>
            <a:r>
              <a:rPr lang="cs-CZ" sz="2035"/>
              <a:t>a další síťování v oblasti podpory žáků externími organizacemi (státní i neziskový sektor).</a:t>
            </a:r>
            <a:endParaRPr sz="2035"/>
          </a:p>
          <a:p>
            <a:pPr marL="457200" lvl="0" indent="-35782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35"/>
              <a:buChar char="•"/>
            </a:pPr>
            <a:r>
              <a:rPr lang="cs-CZ" sz="2035"/>
              <a:t>Vypracovaný </a:t>
            </a:r>
            <a:r>
              <a:rPr lang="cs-CZ" sz="2035" b="1"/>
              <a:t>krizový plán </a:t>
            </a:r>
            <a:r>
              <a:rPr lang="cs-CZ" sz="2035"/>
              <a:t>v případě výskytu různých forem rizikového chování.</a:t>
            </a:r>
            <a:endParaRPr sz="2035"/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35"/>
              <a:buNone/>
            </a:pPr>
            <a:endParaRPr sz="2035"/>
          </a:p>
          <a:p>
            <a:pPr marL="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35"/>
              <a:buNone/>
            </a:pPr>
            <a:endParaRPr sz="2035"/>
          </a:p>
        </p:txBody>
      </p:sp>
      <p:pic>
        <p:nvPicPr>
          <p:cNvPr id="117" name="Google Shape;117;p5" descr="Snímek obrazovky 2017-03-10 v 13.18.25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90536" y="0"/>
            <a:ext cx="9077464" cy="1245187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cs-CZ"/>
              <a:t>.</a:t>
            </a:r>
            <a:fld id="{00000000-1234-1234-1234-123412341234}" type="slidenum">
              <a:rPr lang="cs-CZ"/>
              <a:pPr marL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200"/>
                <a:buNone/>
              </a:pPr>
              <a:t>18</a:t>
            </a:fld>
            <a:endParaRPr/>
          </a:p>
        </p:txBody>
      </p:sp>
      <p:pic>
        <p:nvPicPr>
          <p:cNvPr id="119" name="Google Shape;119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766325" y="399799"/>
            <a:ext cx="1425675" cy="1466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E395E2-11B1-4B86-C76C-CC9800B6D8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309110"/>
          </a:xfrm>
        </p:spPr>
        <p:txBody>
          <a:bodyPr>
            <a:normAutofit/>
          </a:bodyPr>
          <a:lstStyle/>
          <a:p>
            <a:r>
              <a:rPr lang="cs-CZ" sz="4400" b="1">
                <a:ea typeface="Calibri" panose="020F0502020204030204" pitchFamily="34" charset="0"/>
                <a:cs typeface="Calibri" panose="020F0502020204030204" pitchFamily="34" charset="0"/>
              </a:rPr>
              <a:t>ZŠ nám. Bří Jandusů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FDAF758-674B-7E2C-C921-2C11F21ABD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0491" y="2930236"/>
            <a:ext cx="10619509" cy="3182696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2400"/>
              </a:spcBef>
            </a:pPr>
            <a:r>
              <a:rPr lang="cs-CZ" dirty="0">
                <a:ea typeface="Calibri" panose="020F0502020204030204" pitchFamily="34" charset="0"/>
                <a:cs typeface="Calibri" panose="020F0502020204030204" pitchFamily="34" charset="0"/>
              </a:rPr>
              <a:t>Ředitel školy: Mgr. Jiří Měchura</a:t>
            </a:r>
          </a:p>
          <a:p>
            <a:pPr algn="l">
              <a:lnSpc>
                <a:spcPct val="100000"/>
              </a:lnSpc>
            </a:pPr>
            <a:r>
              <a:rPr lang="cs-CZ" dirty="0">
                <a:ea typeface="Calibri" panose="020F0502020204030204" pitchFamily="34" charset="0"/>
                <a:cs typeface="Calibri" panose="020F0502020204030204" pitchFamily="34" charset="0"/>
              </a:rPr>
              <a:t>Statutární zástupkyně: Mgr. Jitka Rothová</a:t>
            </a:r>
          </a:p>
          <a:p>
            <a:pPr algn="l">
              <a:lnSpc>
                <a:spcPct val="100000"/>
              </a:lnSpc>
            </a:pPr>
            <a:r>
              <a:rPr lang="cs-CZ" dirty="0">
                <a:ea typeface="Calibri" panose="020F0502020204030204" pitchFamily="34" charset="0"/>
                <a:cs typeface="Calibri" panose="020F0502020204030204" pitchFamily="34" charset="0"/>
              </a:rPr>
              <a:t>Zástupkyně pro přístavbu: Mgr. Miroslava Hronková</a:t>
            </a:r>
          </a:p>
          <a:p>
            <a:pPr algn="l">
              <a:lnSpc>
                <a:spcPct val="100000"/>
              </a:lnSpc>
            </a:pPr>
            <a:r>
              <a:rPr lang="cs-CZ" dirty="0" err="1">
                <a:ea typeface="Calibri" panose="020F0502020204030204" pitchFamily="34" charset="0"/>
                <a:cs typeface="Calibri" panose="020F0502020204030204" pitchFamily="34" charset="0"/>
              </a:rPr>
              <a:t>www.zsjandusu.net</a:t>
            </a:r>
            <a:endParaRPr lang="cs-CZ" dirty="0"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5" descr="Snímek obrazovky 2017-03-10 v 13.18.25.png">
            <a:extLst>
              <a:ext uri="{FF2B5EF4-FFF2-40B4-BE49-F238E27FC236}">
                <a16:creationId xmlns:a16="http://schemas.microsoft.com/office/drawing/2014/main" id="{97D6BCC8-4E6B-D5D3-F0CD-18BE470064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1254314"/>
          </a:xfrm>
          <a:prstGeom prst="rect">
            <a:avLst/>
          </a:prstGeom>
        </p:spPr>
      </p:pic>
      <p:pic>
        <p:nvPicPr>
          <p:cNvPr id="6" name="Obrázek 5" descr="Obsah obrázku skica, Perokresba, klipart, ilustrace&#10;&#10;Popis byl vytvořen automaticky">
            <a:extLst>
              <a:ext uri="{FF2B5EF4-FFF2-40B4-BE49-F238E27FC236}">
                <a16:creationId xmlns:a16="http://schemas.microsoft.com/office/drawing/2014/main" id="{5355C36B-9B37-693E-2746-67E619257B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05803" y="1199145"/>
            <a:ext cx="1262197" cy="1481709"/>
          </a:xfrm>
          <a:prstGeom prst="rect">
            <a:avLst/>
          </a:prstGeom>
        </p:spPr>
      </p:pic>
      <p:sp>
        <p:nvSpPr>
          <p:cNvPr id="8" name="Zástupný symbol pro číslo snímku 7">
            <a:extLst>
              <a:ext uri="{FF2B5EF4-FFF2-40B4-BE49-F238E27FC236}">
                <a16:creationId xmlns:a16="http://schemas.microsoft.com/office/drawing/2014/main" id="{4AA9934B-81B9-93FB-A350-0C979E3BB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1BB41-8F93-1243-B4BF-DE04D556D39D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57896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Snímek obrazovky 2017-03-10 v 13.18.25.png">
            <a:extLst>
              <a:ext uri="{FF2B5EF4-FFF2-40B4-BE49-F238E27FC236}">
                <a16:creationId xmlns:a16="http://schemas.microsoft.com/office/drawing/2014/main" id="{6EB1A089-ED51-F84F-5708-58C7664C31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1254314"/>
          </a:xfrm>
          <a:prstGeom prst="rect">
            <a:avLst/>
          </a:prstGeom>
        </p:spPr>
      </p:pic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F4F6FCD2-88D6-DB24-082F-CF5A3D8D7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1BB41-8F93-1243-B4BF-DE04D556D39D}" type="slidenum">
              <a:rPr lang="cs-CZ" smtClean="0"/>
              <a:t>2</a:t>
            </a:fld>
            <a:endParaRPr lang="cs-CZ"/>
          </a:p>
        </p:txBody>
      </p:sp>
      <p:pic>
        <p:nvPicPr>
          <p:cNvPr id="4" name="Obrázek 3" descr="Obsah obrázku text, snímek obrazovky, Písmo, plakát&#10;&#10;Popis byl vytvořen automaticky">
            <a:extLst>
              <a:ext uri="{FF2B5EF4-FFF2-40B4-BE49-F238E27FC236}">
                <a16:creationId xmlns:a16="http://schemas.microsoft.com/office/drawing/2014/main" id="{7C0712C8-3B6D-D94A-F57C-CBCFDCF5D0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5692" y="947019"/>
            <a:ext cx="4080616" cy="5767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1004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E395E2-11B1-4B86-C76C-CC9800B6D8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943504"/>
          </a:xfrm>
        </p:spPr>
        <p:txBody>
          <a:bodyPr>
            <a:normAutofit/>
          </a:bodyPr>
          <a:lstStyle/>
          <a:p>
            <a:r>
              <a:rPr lang="cs-CZ" sz="2800" b="1" dirty="0">
                <a:solidFill>
                  <a:srgbClr val="002060"/>
                </a:solidFill>
              </a:rPr>
              <a:t>Školní poradenské pracoviště (ŠPP)</a:t>
            </a:r>
            <a:br>
              <a:rPr lang="cs-CZ" sz="2800" b="1" dirty="0">
                <a:solidFill>
                  <a:srgbClr val="002060"/>
                </a:solidFill>
              </a:rPr>
            </a:br>
            <a:r>
              <a:rPr lang="cs-CZ" sz="2500" b="1" dirty="0">
                <a:solidFill>
                  <a:srgbClr val="002060"/>
                </a:solidFill>
              </a:rPr>
              <a:t>k dispozici žákům i rodičům </a:t>
            </a:r>
            <a:endParaRPr lang="cs-CZ" sz="2500" b="1" dirty="0"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FDAF758-674B-7E2C-C921-2C11F21ABD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0491" y="2376677"/>
            <a:ext cx="10619509" cy="3736255"/>
          </a:xfrm>
        </p:spPr>
        <p:txBody>
          <a:bodyPr>
            <a:normAutofit lnSpcReduction="10000"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Výchovní poradci</a:t>
            </a:r>
            <a:endParaRPr lang="cs-CZ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Mgr. Voříšková Tereza: </a:t>
            </a:r>
            <a:r>
              <a:rPr lang="cs-CZ" b="0" i="0" u="sng" strike="noStrike" dirty="0">
                <a:solidFill>
                  <a:srgbClr val="86B82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tvoriskova@zsjandusu.net</a:t>
            </a:r>
            <a:endParaRPr lang="cs-CZ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Mgr. Sochůrková Šárka: </a:t>
            </a:r>
            <a:r>
              <a:rPr lang="cs-CZ" b="0" i="0" u="sng" strike="noStrike" dirty="0">
                <a:solidFill>
                  <a:srgbClr val="86B82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ssochurkova@zsjandusu.net</a:t>
            </a:r>
            <a:endParaRPr lang="cs-CZ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Mgr. Sovová Kateřina: </a:t>
            </a:r>
            <a:r>
              <a:rPr lang="cs-CZ" b="0" i="0" u="sng" strike="noStrike" dirty="0">
                <a:solidFill>
                  <a:srgbClr val="86B82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ksovova@zsjandusu.net</a:t>
            </a:r>
            <a:endParaRPr lang="cs-CZ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2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Školní metodik prevence</a:t>
            </a:r>
            <a:r>
              <a:rPr lang="cs-CZ" sz="22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- Mgr. Vítek Matouš: </a:t>
            </a:r>
            <a:r>
              <a:rPr lang="cs-CZ" sz="2200" b="0" i="0" u="sng" strike="noStrike" dirty="0">
                <a:solidFill>
                  <a:srgbClr val="86B82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mvitek@zsjandusu.net</a:t>
            </a:r>
            <a:endParaRPr lang="cs-CZ" sz="22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2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Školní psycholog</a:t>
            </a:r>
            <a:r>
              <a:rPr lang="cs-CZ" sz="22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cs-CZ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cs-CZ" sz="22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Mgr. Malíková Jana: </a:t>
            </a:r>
            <a:r>
              <a:rPr lang="cs-CZ" sz="2200" b="0" i="0" u="sng" strike="noStrike" dirty="0">
                <a:solidFill>
                  <a:srgbClr val="86B82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jmalikova@zsjandusu.net</a:t>
            </a:r>
            <a:r>
              <a:rPr lang="cs-CZ" sz="22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 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2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Speciální pedagog </a:t>
            </a:r>
            <a:r>
              <a:rPr lang="cs-CZ" sz="220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- Mgr.</a:t>
            </a:r>
            <a:r>
              <a:rPr lang="cs-CZ" sz="22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2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Adamec Michal: </a:t>
            </a:r>
            <a:r>
              <a:rPr lang="cs-CZ" sz="2200" b="0" i="0" u="sng" strike="noStrike" dirty="0">
                <a:solidFill>
                  <a:srgbClr val="86B82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madamec@zsjandusu.net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2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Kariérní poradce </a:t>
            </a:r>
            <a:r>
              <a:rPr lang="cs-CZ" sz="22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- Mgr. Pecková Marcela: </a:t>
            </a:r>
            <a:r>
              <a:rPr lang="cs-CZ" sz="2200" b="0" i="0" u="sng" strike="noStrike" dirty="0">
                <a:solidFill>
                  <a:srgbClr val="86B82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mpeckova@zsjandusu.net</a:t>
            </a:r>
          </a:p>
          <a:p>
            <a:pPr algn="l"/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Podrobné informace o ŠPP a náplň práce ŠPP naleznete na: </a:t>
            </a:r>
          </a:p>
          <a:p>
            <a:pPr algn="l"/>
            <a:r>
              <a:rPr lang="cs-CZ" sz="2200" b="0" i="0" strike="noStrike" dirty="0">
                <a:effectLst/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https://www.zsjandusu.net/skola/skolni-poradenske-pracoviste/cinnost-spp/</a:t>
            </a:r>
            <a:endParaRPr lang="cs-CZ" sz="2200" b="0" i="0" strike="noStrike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endParaRPr lang="cs-CZ" b="0" i="0" u="none" strike="noStrike" dirty="0">
              <a:solidFill>
                <a:srgbClr val="000000"/>
              </a:solidFill>
              <a:effectLst/>
              <a:latin typeface="Roboto Condensed" panose="02000000000000000000" pitchFamily="2" charset="0"/>
            </a:endParaRPr>
          </a:p>
          <a:p>
            <a:pPr algn="l"/>
            <a:endParaRPr lang="cs-CZ" sz="2200" dirty="0">
              <a:solidFill>
                <a:srgbClr val="FF0000"/>
              </a:solidFill>
            </a:endParaRPr>
          </a:p>
          <a:p>
            <a:pPr>
              <a:spcAft>
                <a:spcPts val="1200"/>
              </a:spcAft>
            </a:pPr>
            <a:endParaRPr lang="cs-CZ" dirty="0"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5" descr="Snímek obrazovky 2017-03-10 v 13.18.25.png">
            <a:extLst>
              <a:ext uri="{FF2B5EF4-FFF2-40B4-BE49-F238E27FC236}">
                <a16:creationId xmlns:a16="http://schemas.microsoft.com/office/drawing/2014/main" id="{97D6BCC8-4E6B-D5D3-F0CD-18BE470064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1254314"/>
          </a:xfrm>
          <a:prstGeom prst="rect">
            <a:avLst/>
          </a:prstGeom>
        </p:spPr>
      </p:pic>
      <p:pic>
        <p:nvPicPr>
          <p:cNvPr id="6" name="Obrázek 5" descr="Obsah obrázku skica, Perokresba, klipart, ilustrace&#10;&#10;Popis byl vytvořen automaticky">
            <a:extLst>
              <a:ext uri="{FF2B5EF4-FFF2-40B4-BE49-F238E27FC236}">
                <a16:creationId xmlns:a16="http://schemas.microsoft.com/office/drawing/2014/main" id="{5355C36B-9B37-693E-2746-67E619257B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37136" y="1016342"/>
            <a:ext cx="1262197" cy="1481709"/>
          </a:xfrm>
          <a:prstGeom prst="rect">
            <a:avLst/>
          </a:prstGeom>
        </p:spPr>
      </p:pic>
      <p:sp>
        <p:nvSpPr>
          <p:cNvPr id="8" name="Zástupný symbol pro číslo snímku 7">
            <a:extLst>
              <a:ext uri="{FF2B5EF4-FFF2-40B4-BE49-F238E27FC236}">
                <a16:creationId xmlns:a16="http://schemas.microsoft.com/office/drawing/2014/main" id="{4AA9934B-81B9-93FB-A350-0C979E3BB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1BB41-8F93-1243-B4BF-DE04D556D39D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60177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6ED0E3-9941-428C-A32E-3A57392B0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894" y="1245186"/>
            <a:ext cx="10989906" cy="720397"/>
          </a:xfrm>
        </p:spPr>
        <p:txBody>
          <a:bodyPr>
            <a:normAutofit/>
          </a:bodyPr>
          <a:lstStyle/>
          <a:p>
            <a:pPr algn="ctr"/>
            <a:r>
              <a:rPr lang="cs-CZ" sz="2800" b="1" dirty="0">
                <a:solidFill>
                  <a:srgbClr val="002060"/>
                </a:solidFill>
              </a:rPr>
              <a:t>Programy + aktivity, které škola realizuje v rámci prevence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9189FFCC-D1A0-420F-A109-A0314F6180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63894" y="2396899"/>
            <a:ext cx="11464213" cy="4115413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cs-CZ" sz="2200" dirty="0"/>
              <a:t>preventivní program, adaptační kurzy pro žáky 6. tříd</a:t>
            </a:r>
          </a:p>
          <a:p>
            <a:pPr lvl="0"/>
            <a:r>
              <a:rPr lang="cs-CZ" sz="2200" dirty="0"/>
              <a:t>třídnické hodiny, společné snídaně, spaní ve škole</a:t>
            </a:r>
          </a:p>
          <a:p>
            <a:pPr lvl="0"/>
            <a:r>
              <a:rPr lang="cs-CZ" sz="2200" dirty="0"/>
              <a:t>výuka a pobyt venku</a:t>
            </a:r>
          </a:p>
          <a:p>
            <a:pPr lvl="0"/>
            <a:r>
              <a:rPr lang="cs-CZ" sz="2200" dirty="0"/>
              <a:t>školy v přírodě, lyžařský kurz v 6. a 7. třídách, sportovní kurz v 9. třídách</a:t>
            </a:r>
          </a:p>
          <a:p>
            <a:pPr lvl="0"/>
            <a:r>
              <a:rPr lang="cs-CZ" sz="2200" dirty="0"/>
              <a:t>program Zdravá škola: 1. pohoda prostředí , 2. zdravé učení, 3. otevřené partnerství </a:t>
            </a:r>
          </a:p>
          <a:p>
            <a:pPr lvl="1"/>
            <a:r>
              <a:rPr lang="cs-CZ" sz="1800" dirty="0"/>
              <a:t>barvy na chodbách, interaktivní nástěnky, knihovny na chodbách, vzájemná úcta, skladba rozvrhu</a:t>
            </a:r>
          </a:p>
          <a:p>
            <a:pPr lvl="1"/>
            <a:r>
              <a:rPr lang="cs-CZ" sz="1800" dirty="0"/>
              <a:t>smysluplnost, přiměřenost, zpětná vazba</a:t>
            </a:r>
          </a:p>
          <a:p>
            <a:pPr lvl="1"/>
            <a:r>
              <a:rPr lang="cs-CZ" sz="1800" dirty="0"/>
              <a:t>model demokratického společenství - školní parlament, kulturní a společenské centrum obce, aktivity pro rodiče a veřejnost</a:t>
            </a:r>
          </a:p>
          <a:p>
            <a:pPr lvl="0"/>
            <a:r>
              <a:rPr lang="cs-CZ" sz="2200" dirty="0"/>
              <a:t>individuální konzultace, rozhovory</a:t>
            </a:r>
          </a:p>
          <a:p>
            <a:pPr lvl="0"/>
            <a:r>
              <a:rPr lang="cs-CZ" sz="2200" dirty="0"/>
              <a:t>asistenti pedagoga, školní asistenti, pedagogické intervence</a:t>
            </a:r>
          </a:p>
          <a:p>
            <a:pPr lvl="0"/>
            <a:r>
              <a:rPr lang="cs-CZ" sz="2200" dirty="0"/>
              <a:t>kroužky ve školním klubu a v doplňkové činnosti školy</a:t>
            </a:r>
          </a:p>
          <a:p>
            <a:pPr lvl="0"/>
            <a:r>
              <a:rPr lang="cs-CZ" sz="2200" dirty="0"/>
              <a:t>dotazníky pro žáky: Klima třídy, Odhalení rizikových oblastí</a:t>
            </a:r>
          </a:p>
          <a:p>
            <a:pPr lvl="0"/>
            <a:r>
              <a:rPr lang="cs-CZ" sz="2200" dirty="0"/>
              <a:t>dotazník pro rodiče a učitele: Klima školy</a:t>
            </a:r>
          </a:p>
        </p:txBody>
      </p:sp>
      <p:pic>
        <p:nvPicPr>
          <p:cNvPr id="6" name="Picture 5" descr="Snímek obrazovky 2017-03-10 v 13.18.25.png">
            <a:extLst>
              <a:ext uri="{FF2B5EF4-FFF2-40B4-BE49-F238E27FC236}">
                <a16:creationId xmlns:a16="http://schemas.microsoft.com/office/drawing/2014/main" id="{50EA5D30-CBEC-2A98-1A3D-61DBC2C0B5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0536" y="0"/>
            <a:ext cx="9077464" cy="1245187"/>
          </a:xfrm>
          <a:prstGeom prst="rect">
            <a:avLst/>
          </a:prstGeom>
        </p:spPr>
      </p:pic>
      <p:sp>
        <p:nvSpPr>
          <p:cNvPr id="11" name="Zástupný symbol pro číslo snímku 10">
            <a:extLst>
              <a:ext uri="{FF2B5EF4-FFF2-40B4-BE49-F238E27FC236}">
                <a16:creationId xmlns:a16="http://schemas.microsoft.com/office/drawing/2014/main" id="{CD08E0F5-84EC-0DCE-C55A-8FB07ABCD7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1BB41-8F93-1243-B4BF-DE04D556D39D}" type="slidenum">
              <a:rPr lang="cs-CZ" smtClean="0"/>
              <a:t>21</a:t>
            </a:fld>
            <a:endParaRPr lang="cs-CZ"/>
          </a:p>
        </p:txBody>
      </p:sp>
      <p:pic>
        <p:nvPicPr>
          <p:cNvPr id="3" name="Obrázek 2" descr="Obsah obrázku skica, Perokresba, klipart, ilustrace&#10;&#10;Popis byl vytvořen automaticky">
            <a:extLst>
              <a:ext uri="{FF2B5EF4-FFF2-40B4-BE49-F238E27FC236}">
                <a16:creationId xmlns:a16="http://schemas.microsoft.com/office/drawing/2014/main" id="{2388667D-530E-8B63-1A87-827931C9D0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4503" y="864529"/>
            <a:ext cx="1262197" cy="1481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8635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F0EF696-B29D-FC53-B2C4-5053FA468A1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3600" b="1"/>
              <a:t>Co realizuje MČ Praha 22 v oblasti podpory duševního zdraví?</a:t>
            </a:r>
          </a:p>
        </p:txBody>
      </p:sp>
      <p:pic>
        <p:nvPicPr>
          <p:cNvPr id="5" name="Picture 5" descr="Snímek obrazovky 2017-03-10 v 13.18.25.png">
            <a:extLst>
              <a:ext uri="{FF2B5EF4-FFF2-40B4-BE49-F238E27FC236}">
                <a16:creationId xmlns:a16="http://schemas.microsoft.com/office/drawing/2014/main" id="{93AFE6C3-7031-C05A-894C-08A2D07A26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1254314"/>
          </a:xfrm>
          <a:prstGeom prst="rect">
            <a:avLst/>
          </a:prstGeom>
        </p:spPr>
      </p:pic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475F135-A958-A50D-16F1-21FD9E25C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1BB41-8F93-1243-B4BF-DE04D556D39D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17769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C8CC4F-90F1-3DCD-EA49-48D40265AA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11115"/>
            <a:ext cx="10097022" cy="751376"/>
          </a:xfrm>
        </p:spPr>
        <p:txBody>
          <a:bodyPr>
            <a:normAutofit/>
          </a:bodyPr>
          <a:lstStyle/>
          <a:p>
            <a:pPr algn="ctr"/>
            <a:r>
              <a:rPr lang="cs-CZ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Vize MČ Prahy 22 do roku 2025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2A6DDF6-7934-A9E1-6909-962715B195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83777"/>
            <a:ext cx="10515600" cy="4637698"/>
          </a:xfrm>
        </p:spPr>
        <p:txBody>
          <a:bodyPr>
            <a:normAutofit fontScale="92500"/>
          </a:bodyPr>
          <a:lstStyle/>
          <a:p>
            <a:r>
              <a:rPr lang="cs-CZ" sz="2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Nové Komunitní centrum MČ Prahy 22</a:t>
            </a:r>
          </a:p>
          <a:p>
            <a:pPr lvl="1"/>
            <a:r>
              <a:rPr lang="cs-CZ" sz="2200" b="1" dirty="0">
                <a:latin typeface="Calibri" panose="020F0502020204030204" pitchFamily="34" charset="0"/>
                <a:cs typeface="Calibri" panose="020F0502020204030204" pitchFamily="34" charset="0"/>
              </a:rPr>
              <a:t>NEPOSEDA – částečně z </a:t>
            </a:r>
            <a:r>
              <a:rPr lang="cs-CZ" sz="2200" b="1" dirty="0" err="1">
                <a:latin typeface="Calibri" panose="020F0502020204030204" pitchFamily="34" charset="0"/>
                <a:cs typeface="Calibri" panose="020F0502020204030204" pitchFamily="34" charset="0"/>
              </a:rPr>
              <a:t>MAPu</a:t>
            </a:r>
            <a:r>
              <a:rPr lang="cs-CZ" sz="2200" b="1" dirty="0">
                <a:latin typeface="Calibri" panose="020F0502020204030204" pitchFamily="34" charset="0"/>
                <a:cs typeface="Calibri" panose="020F0502020204030204" pitchFamily="34" charset="0"/>
              </a:rPr>
              <a:t>, částečně z MČ Prahy 22, bude dotace pro rok 2025</a:t>
            </a:r>
          </a:p>
          <a:p>
            <a:r>
              <a:rPr lang="cs-CZ" sz="2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Podpora prevence</a:t>
            </a:r>
            <a:r>
              <a:rPr lang="cs-CZ" sz="22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rizikového chování žáků</a:t>
            </a:r>
            <a:r>
              <a:rPr lang="cs-CZ" sz="2200" b="1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Chystá se dotační řízení v oblasti prevence kriminality pro rok 2025“, součástí toho je  program v oblasti prevence kriminality</a:t>
            </a:r>
          </a:p>
          <a:p>
            <a:pPr lvl="1"/>
            <a:r>
              <a:rPr lang="cs-CZ" sz="2200" b="1" dirty="0">
                <a:latin typeface="Calibri" panose="020F0502020204030204" pitchFamily="34" charset="0"/>
                <a:cs typeface="Calibri" panose="020F0502020204030204" pitchFamily="34" charset="0"/>
              </a:rPr>
              <a:t>PRAK – prevence a poradenství</a:t>
            </a:r>
          </a:p>
          <a:p>
            <a:r>
              <a:rPr lang="cs-CZ" sz="2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Bezpečnost žáků a zaměstnanců </a:t>
            </a:r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ve školách.</a:t>
            </a:r>
          </a:p>
          <a:p>
            <a:pPr lvl="1"/>
            <a:r>
              <a:rPr lang="cs-CZ" sz="2200" b="1" dirty="0">
                <a:latin typeface="Calibri" panose="020F0502020204030204" pitchFamily="34" charset="0"/>
                <a:cs typeface="Calibri" panose="020F0502020204030204" pitchFamily="34" charset="0"/>
              </a:rPr>
              <a:t>PRAK</a:t>
            </a:r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 – školení evakuace</a:t>
            </a:r>
          </a:p>
          <a:p>
            <a:r>
              <a:rPr lang="cs-CZ" sz="2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Aktivní využívání možností v rámci projektu MAP IV</a:t>
            </a:r>
            <a:r>
              <a:rPr lang="cs-CZ" sz="22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lvl="1"/>
            <a:r>
              <a:rPr lang="cs-CZ" sz="2200" b="1" dirty="0">
                <a:latin typeface="Calibri" panose="020F0502020204030204" pitchFamily="34" charset="0"/>
                <a:cs typeface="Calibri" panose="020F0502020204030204" pitchFamily="34" charset="0"/>
              </a:rPr>
              <a:t>Aktivity na podporu duševního zdraví </a:t>
            </a:r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(pro pedagogy: školení na </a:t>
            </a:r>
            <a:r>
              <a:rPr lang="cs-CZ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wellbeing</a:t>
            </a:r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, psychohygienu, syndrom vyhoření, pro rodiče: školení na prevenci patologických jevů na internetu, realizace 10 workshopů pro žáky zaměřené komunikaci, vytváření pozitivního sociálního klima.)</a:t>
            </a:r>
          </a:p>
          <a:p>
            <a:r>
              <a:rPr lang="cs-CZ" sz="2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Obec přátelská rodině MPSV </a:t>
            </a:r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(videa a brožury, zaměřené na osvětu v oblasti duševního zdraví) </a:t>
            </a:r>
          </a:p>
          <a:p>
            <a:r>
              <a:rPr lang="cs-CZ" sz="2200" b="1" dirty="0">
                <a:solidFill>
                  <a:srgbClr val="0070C0"/>
                </a:solidFill>
              </a:rPr>
              <a:t>Akce zaměřené na školy v rámci Týdne zdraví</a:t>
            </a:r>
            <a:endParaRPr lang="cs-CZ" sz="22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dirty="0"/>
          </a:p>
        </p:txBody>
      </p:sp>
      <p:pic>
        <p:nvPicPr>
          <p:cNvPr id="4" name="Picture 5" descr="Snímek obrazovky 2017-03-10 v 13.18.25.png">
            <a:extLst>
              <a:ext uri="{FF2B5EF4-FFF2-40B4-BE49-F238E27FC236}">
                <a16:creationId xmlns:a16="http://schemas.microsoft.com/office/drawing/2014/main" id="{109DCF76-3E8B-1806-8673-6AD6267148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-1"/>
            <a:ext cx="9144000" cy="1081455"/>
          </a:xfrm>
          <a:prstGeom prst="rect">
            <a:avLst/>
          </a:prstGeom>
        </p:spPr>
      </p:pic>
      <p:sp>
        <p:nvSpPr>
          <p:cNvPr id="10" name="Zástupný symbol pro číslo snímku 9">
            <a:extLst>
              <a:ext uri="{FF2B5EF4-FFF2-40B4-BE49-F238E27FC236}">
                <a16:creationId xmlns:a16="http://schemas.microsoft.com/office/drawing/2014/main" id="{393A6F42-CED0-60DE-1FB1-9160F5C1D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1BB41-8F93-1243-B4BF-DE04D556D39D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4085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F0EF696-B29D-FC53-B2C4-5053FA468A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3406" y="1122363"/>
            <a:ext cx="9849394" cy="2387600"/>
          </a:xfrm>
        </p:spPr>
        <p:txBody>
          <a:bodyPr>
            <a:normAutofit/>
          </a:bodyPr>
          <a:lstStyle/>
          <a:p>
            <a:r>
              <a:rPr lang="cs-CZ" sz="3600" b="1"/>
              <a:t>Představení neziskových organizací, působících v oblasti podpory duševního zdraví</a:t>
            </a:r>
          </a:p>
        </p:txBody>
      </p:sp>
      <p:pic>
        <p:nvPicPr>
          <p:cNvPr id="5" name="Picture 5" descr="Snímek obrazovky 2017-03-10 v 13.18.25.png">
            <a:extLst>
              <a:ext uri="{FF2B5EF4-FFF2-40B4-BE49-F238E27FC236}">
                <a16:creationId xmlns:a16="http://schemas.microsoft.com/office/drawing/2014/main" id="{93AFE6C3-7031-C05A-894C-08A2D07A26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1254314"/>
          </a:xfrm>
          <a:prstGeom prst="rect">
            <a:avLst/>
          </a:prstGeom>
        </p:spPr>
      </p:pic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475F135-A958-A50D-16F1-21FD9E25C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1BB41-8F93-1243-B4BF-DE04D556D39D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77150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41D62AD-9299-5150-2AD0-A31285B1A1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91170"/>
            <a:ext cx="10515600" cy="515083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sz="3300" b="1" dirty="0">
                <a:solidFill>
                  <a:srgbClr val="002060"/>
                </a:solidFill>
              </a:rPr>
              <a:t>NEPOSEDA, </a:t>
            </a:r>
            <a:r>
              <a:rPr lang="cs-CZ" sz="3300" b="1" dirty="0" err="1">
                <a:solidFill>
                  <a:srgbClr val="002060"/>
                </a:solidFill>
              </a:rPr>
              <a:t>z.ú</a:t>
            </a:r>
            <a:r>
              <a:rPr lang="cs-CZ" sz="3300" b="1" dirty="0">
                <a:solidFill>
                  <a:srgbClr val="002060"/>
                </a:solidFill>
              </a:rPr>
              <a:t>.</a:t>
            </a:r>
          </a:p>
          <a:p>
            <a:pPr marL="0" indent="0">
              <a:buNone/>
            </a:pPr>
            <a:r>
              <a:rPr lang="cs-CZ" b="1" dirty="0"/>
              <a:t>Zástupci organizace</a:t>
            </a:r>
            <a:r>
              <a:rPr lang="cs-CZ" dirty="0"/>
              <a:t>: Mgr. Romana Zikmundová, sociální pracovnice, vedoucí klubů a vedoucí Reset centra, psychoterapeutka, Mgr. Tomáš </a:t>
            </a:r>
            <a:r>
              <a:rPr lang="cs-CZ" dirty="0" err="1"/>
              <a:t>Majtan</a:t>
            </a:r>
            <a:r>
              <a:rPr lang="cs-CZ" dirty="0"/>
              <a:t>, psychoterapeut, lektor</a:t>
            </a:r>
            <a:endParaRPr lang="cs-CZ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b="1" dirty="0"/>
          </a:p>
          <a:p>
            <a:r>
              <a:rPr lang="cs-CZ" dirty="0"/>
              <a:t>Moderní multidisciplinární poskytovatel sociálních služeb</a:t>
            </a:r>
          </a:p>
          <a:p>
            <a:r>
              <a:rPr lang="cs-CZ" dirty="0"/>
              <a:t>V sociálních službách působí 25 let</a:t>
            </a:r>
          </a:p>
          <a:p>
            <a:r>
              <a:rPr lang="cs-CZ" dirty="0"/>
              <a:t>Služby: zdarma, anonymní, dobrovolné</a:t>
            </a:r>
          </a:p>
          <a:p>
            <a:r>
              <a:rPr lang="cs-CZ" dirty="0"/>
              <a:t>Komunitní sociální služba</a:t>
            </a:r>
          </a:p>
          <a:p>
            <a:r>
              <a:rPr lang="cs-CZ" dirty="0"/>
              <a:t>První technologická sociální služba v ČR, data </a:t>
            </a:r>
            <a:r>
              <a:rPr lang="cs-CZ" dirty="0" err="1"/>
              <a:t>basd</a:t>
            </a:r>
            <a:r>
              <a:rPr lang="cs-CZ" dirty="0"/>
              <a:t>, evaluace, inovační projekty v sociálních službách.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Kontakt: </a:t>
            </a:r>
            <a:r>
              <a:rPr lang="cs-CZ" dirty="0">
                <a:hlinkClick r:id="rId2"/>
              </a:rPr>
              <a:t>info@neposeda.org</a:t>
            </a:r>
            <a:r>
              <a:rPr lang="cs-CZ" dirty="0"/>
              <a:t>, </a:t>
            </a:r>
            <a:r>
              <a:rPr lang="cs-CZ" i="0" u="none" strike="noStrike" dirty="0">
                <a:effectLst/>
                <a:hlinkClick r:id="rId3"/>
              </a:rPr>
              <a:t>romana@neposeda.org, </a:t>
            </a:r>
            <a:r>
              <a:rPr lang="cs-CZ" dirty="0">
                <a:hlinkClick r:id="rId3"/>
              </a:rPr>
              <a:t>tomas@neposeda.org</a:t>
            </a:r>
            <a:endParaRPr lang="cs-CZ" dirty="0"/>
          </a:p>
          <a:p>
            <a:r>
              <a:rPr lang="cs-CZ" dirty="0"/>
              <a:t>Web: </a:t>
            </a:r>
            <a:r>
              <a:rPr lang="cs-CZ" dirty="0">
                <a:hlinkClick r:id="rId4"/>
              </a:rPr>
              <a:t>https://neposeda.org</a:t>
            </a:r>
            <a:r>
              <a:rPr lang="cs-CZ" dirty="0"/>
              <a:t> </a:t>
            </a:r>
            <a:r>
              <a:rPr lang="cs-CZ" dirty="0">
                <a:hlinkClick r:id="rId5"/>
              </a:rPr>
              <a:t>https://resetcentrum.cz/</a:t>
            </a:r>
            <a:r>
              <a:rPr lang="cs-CZ" dirty="0"/>
              <a:t> 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DF53108-6CCD-C179-A6FF-7A74C01F6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1BB41-8F93-1243-B4BF-DE04D556D39D}" type="slidenum">
              <a:rPr lang="cs-CZ" smtClean="0"/>
              <a:t>25</a:t>
            </a:fld>
            <a:endParaRPr lang="cs-CZ"/>
          </a:p>
        </p:txBody>
      </p:sp>
      <p:pic>
        <p:nvPicPr>
          <p:cNvPr id="5" name="Picture 5" descr="Snímek obrazovky 2017-03-10 v 13.18.25.png">
            <a:extLst>
              <a:ext uri="{FF2B5EF4-FFF2-40B4-BE49-F238E27FC236}">
                <a16:creationId xmlns:a16="http://schemas.microsoft.com/office/drawing/2014/main" id="{42992FBE-7E9D-46EC-E786-8C8ADB4DB21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1254314"/>
          </a:xfrm>
          <a:prstGeom prst="rect">
            <a:avLst/>
          </a:prstGeom>
        </p:spPr>
      </p:pic>
      <p:pic>
        <p:nvPicPr>
          <p:cNvPr id="7" name="Picture 2" descr="C:\Users\42072\Desktop\komunikacesluzby\loga_set\logo_plnykruh_vyska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4718" y="191386"/>
            <a:ext cx="1161103" cy="1514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93902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41D62AD-9299-5150-2AD0-A31285B1A1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82233"/>
            <a:ext cx="10515600" cy="4888021"/>
          </a:xfrm>
        </p:spPr>
        <p:txBody>
          <a:bodyPr>
            <a:normAutofit fontScale="70000" lnSpcReduction="20000"/>
          </a:bodyPr>
          <a:lstStyle/>
          <a:p>
            <a:pPr marL="457200" lvl="0" indent="0" algn="l" rtl="0">
              <a:lnSpc>
                <a:spcPct val="115000"/>
              </a:lnSpc>
              <a:spcBef>
                <a:spcPts val="2400"/>
              </a:spcBef>
              <a:spcAft>
                <a:spcPts val="0"/>
              </a:spcAft>
              <a:buSzPts val="1800"/>
              <a:buNone/>
            </a:pPr>
            <a:r>
              <a:rPr lang="cs-CZ" b="1" dirty="0"/>
              <a:t>SLUŽBY NEPOSEDY</a:t>
            </a:r>
          </a:p>
          <a:p>
            <a:pPr marL="742950" lvl="0" indent="-285750" algn="l" rtl="0">
              <a:lnSpc>
                <a:spcPct val="115000"/>
              </a:lnSpc>
              <a:spcBef>
                <a:spcPts val="2400"/>
              </a:spcBef>
              <a:spcAft>
                <a:spcPts val="0"/>
              </a:spcAft>
              <a:buSzPts val="1800"/>
              <a:buChar char="●"/>
            </a:pPr>
            <a:r>
              <a:rPr lang="cs-CZ" b="1" dirty="0"/>
              <a:t>Reset centrum</a:t>
            </a:r>
          </a:p>
          <a:p>
            <a:pPr marL="914400" lvl="1" indent="-317500">
              <a:lnSpc>
                <a:spcPct val="100000"/>
              </a:lnSpc>
              <a:spcBef>
                <a:spcPts val="2400"/>
              </a:spcBef>
              <a:buSzPts val="1400"/>
              <a:buChar char="○"/>
            </a:pPr>
            <a:r>
              <a:rPr lang="cs-CZ" dirty="0"/>
              <a:t>Komplexní centrum služeb pro rodiny, děti a dospívající</a:t>
            </a:r>
          </a:p>
          <a:p>
            <a:pPr marL="914400" lvl="1" indent="-317500">
              <a:lnSpc>
                <a:spcPct val="100000"/>
              </a:lnSpc>
              <a:spcBef>
                <a:spcPts val="2400"/>
              </a:spcBef>
              <a:buSzPts val="1400"/>
              <a:buChar char="○"/>
            </a:pPr>
            <a:r>
              <a:rPr lang="cs-CZ" dirty="0"/>
              <a:t>Služby pro rodiče, kteří mají ekonomické, vztahové nebo rodičovské potíže.</a:t>
            </a:r>
          </a:p>
          <a:p>
            <a:pPr marL="914400" lvl="1" indent="-317500">
              <a:lnSpc>
                <a:spcPct val="100000"/>
              </a:lnSpc>
              <a:spcBef>
                <a:spcPts val="2400"/>
              </a:spcBef>
              <a:buSzPts val="1400"/>
              <a:buChar char="○"/>
            </a:pPr>
            <a:r>
              <a:rPr lang="cs-CZ" dirty="0"/>
              <a:t>Individuální i skupinové terapie pro děti a dospívající od 11 do 18 let, psychologické poradenství a konzultace. Svépomocné rodičovské skupiny, workshopy.</a:t>
            </a:r>
          </a:p>
          <a:p>
            <a:pPr marL="914400" lvl="1" indent="-317500">
              <a:lnSpc>
                <a:spcPct val="100000"/>
              </a:lnSpc>
              <a:spcBef>
                <a:spcPts val="2400"/>
              </a:spcBef>
              <a:buSzPts val="1400"/>
              <a:buChar char="○"/>
            </a:pPr>
            <a:r>
              <a:rPr lang="cs-CZ" b="1" dirty="0"/>
              <a:t>NZDM Autobus</a:t>
            </a:r>
            <a:r>
              <a:rPr lang="cs-CZ" dirty="0"/>
              <a:t> - klub a terénní program pro děti a mládež, Běchovice a sousední lokality</a:t>
            </a:r>
          </a:p>
          <a:p>
            <a:pPr marL="742950" lvl="0" indent="-285750" algn="l" rtl="0">
              <a:lnSpc>
                <a:spcPct val="115000"/>
              </a:lnSpc>
              <a:spcBef>
                <a:spcPts val="2400"/>
              </a:spcBef>
              <a:spcAft>
                <a:spcPts val="0"/>
              </a:spcAft>
              <a:buSzPts val="1800"/>
              <a:buChar char="●"/>
            </a:pPr>
            <a:r>
              <a:rPr lang="cs-CZ" b="1" dirty="0"/>
              <a:t>Terénní program Křižovatka</a:t>
            </a:r>
            <a:r>
              <a:rPr lang="cs-CZ" dirty="0"/>
              <a:t> - osoby bez přístřeší, senioři, rodiny a jednotlivci </a:t>
            </a:r>
            <a:br>
              <a:rPr lang="cs-CZ" dirty="0"/>
            </a:br>
            <a:r>
              <a:rPr lang="cs-CZ" dirty="0"/>
              <a:t>v nouzi</a:t>
            </a:r>
          </a:p>
          <a:p>
            <a:pPr marL="742950" lvl="0" indent="-285750" algn="l" rtl="0">
              <a:lnSpc>
                <a:spcPct val="115000"/>
              </a:lnSpc>
              <a:spcBef>
                <a:spcPts val="2400"/>
              </a:spcBef>
              <a:spcAft>
                <a:spcPts val="0"/>
              </a:spcAft>
              <a:buSzPts val="1800"/>
              <a:buChar char="●"/>
            </a:pPr>
            <a:r>
              <a:rPr lang="cs-CZ" b="1" dirty="0" err="1"/>
              <a:t>Housing</a:t>
            </a:r>
            <a:r>
              <a:rPr lang="cs-CZ" b="1" dirty="0"/>
              <a:t> </a:t>
            </a:r>
            <a:r>
              <a:rPr lang="cs-CZ" b="1" dirty="0" err="1"/>
              <a:t>First</a:t>
            </a:r>
            <a:r>
              <a:rPr lang="cs-CZ" b="1" dirty="0"/>
              <a:t> </a:t>
            </a:r>
            <a:r>
              <a:rPr lang="cs-CZ" dirty="0"/>
              <a:t>– projekt na podporu samostatného bydlení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DF53108-6CCD-C179-A6FF-7A74C01F6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1BB41-8F93-1243-B4BF-DE04D556D39D}" type="slidenum">
              <a:rPr lang="cs-CZ" smtClean="0"/>
              <a:t>26</a:t>
            </a:fld>
            <a:endParaRPr lang="cs-CZ"/>
          </a:p>
        </p:txBody>
      </p:sp>
      <p:pic>
        <p:nvPicPr>
          <p:cNvPr id="5" name="Picture 5" descr="Snímek obrazovky 2017-03-10 v 13.18.25.png">
            <a:extLst>
              <a:ext uri="{FF2B5EF4-FFF2-40B4-BE49-F238E27FC236}">
                <a16:creationId xmlns:a16="http://schemas.microsoft.com/office/drawing/2014/main" id="{42992FBE-7E9D-46EC-E786-8C8ADB4DB2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1254314"/>
          </a:xfrm>
          <a:prstGeom prst="rect">
            <a:avLst/>
          </a:prstGeom>
        </p:spPr>
      </p:pic>
      <p:pic>
        <p:nvPicPr>
          <p:cNvPr id="1026" name="Picture 2" descr="C:\Users\42072\Desktop\komunikacesluzby\loga_set\logo_plnykruh_vysk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4718" y="191386"/>
            <a:ext cx="1161103" cy="1514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59779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41D62AD-9299-5150-2AD0-A31285B1A1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91170"/>
            <a:ext cx="10515600" cy="515083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sz="3300" b="1" dirty="0">
                <a:solidFill>
                  <a:srgbClr val="002060"/>
                </a:solidFill>
              </a:rPr>
              <a:t>Cestou necestou</a:t>
            </a:r>
          </a:p>
          <a:p>
            <a:pPr marL="0" indent="0">
              <a:buNone/>
            </a:pPr>
            <a:r>
              <a:rPr lang="cs-CZ" b="1" dirty="0"/>
              <a:t>Zástupci organizace</a:t>
            </a:r>
            <a:r>
              <a:rPr lang="cs-CZ" dirty="0"/>
              <a:t>:  Mgr. Jan </a:t>
            </a:r>
            <a:r>
              <a:rPr lang="cs-CZ" dirty="0" err="1"/>
              <a:t>Falout</a:t>
            </a:r>
            <a:r>
              <a:rPr lang="cs-CZ" dirty="0"/>
              <a:t>, Bc. Anna Janoušková</a:t>
            </a:r>
          </a:p>
          <a:p>
            <a:pPr marL="0" indent="0">
              <a:buNone/>
            </a:pPr>
            <a:endParaRPr lang="cs-CZ" b="1" dirty="0"/>
          </a:p>
          <a:p>
            <a:pPr algn="just"/>
            <a:r>
              <a:rPr lang="cs-CZ" dirty="0"/>
              <a:t>Vizí je, aby ohrožené děti prožívaly dětství v bezpečné rodině</a:t>
            </a:r>
          </a:p>
          <a:p>
            <a:pPr algn="just"/>
            <a:r>
              <a:rPr lang="cs-CZ" dirty="0"/>
              <a:t>Důraz na multidisciplinární přístup</a:t>
            </a:r>
          </a:p>
          <a:p>
            <a:pPr algn="just"/>
            <a:r>
              <a:rPr lang="cs-CZ" dirty="0"/>
              <a:t>Činnost realizována na 3 oddělených pobočkách v rámci Sociálně aktivizační služby (SAS), Krizového centra pro rodinu a Doprovázení pěstounských rodin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Kontakt: </a:t>
            </a:r>
            <a:r>
              <a:rPr lang="cs-CZ" dirty="0">
                <a:hlinkClick r:id="rId2"/>
              </a:rPr>
              <a:t>rendl@cestounecestou.org</a:t>
            </a:r>
            <a:r>
              <a:rPr lang="cs-CZ" dirty="0"/>
              <a:t>, </a:t>
            </a:r>
            <a:r>
              <a:rPr lang="cs-CZ" dirty="0">
                <a:hlinkClick r:id="rId3"/>
              </a:rPr>
              <a:t>janouskova@cestounecestou.org</a:t>
            </a:r>
            <a:endParaRPr lang="cs-CZ" dirty="0"/>
          </a:p>
          <a:p>
            <a:r>
              <a:rPr lang="cs-CZ" dirty="0"/>
              <a:t>Web: </a:t>
            </a:r>
            <a:r>
              <a:rPr lang="cs-CZ" dirty="0">
                <a:hlinkClick r:id="rId4"/>
              </a:rPr>
              <a:t>https://cestounecestou.org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DF53108-6CCD-C179-A6FF-7A74C01F6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1BB41-8F93-1243-B4BF-DE04D556D39D}" type="slidenum">
              <a:rPr lang="cs-CZ" smtClean="0"/>
              <a:t>27</a:t>
            </a:fld>
            <a:endParaRPr lang="cs-CZ"/>
          </a:p>
        </p:txBody>
      </p:sp>
      <p:pic>
        <p:nvPicPr>
          <p:cNvPr id="5" name="Picture 5" descr="Snímek obrazovky 2017-03-10 v 13.18.25.png">
            <a:extLst>
              <a:ext uri="{FF2B5EF4-FFF2-40B4-BE49-F238E27FC236}">
                <a16:creationId xmlns:a16="http://schemas.microsoft.com/office/drawing/2014/main" id="{42992FBE-7E9D-46EC-E786-8C8ADB4DB2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1254314"/>
          </a:xfrm>
          <a:prstGeom prst="rect">
            <a:avLst/>
          </a:prstGeom>
        </p:spPr>
      </p:pic>
      <p:pic>
        <p:nvPicPr>
          <p:cNvPr id="6" name="Obrázek 5" descr="Obsah obrázku Písmo, Grafika, typografie, design&#10;&#10;Popis byl vytvořen automaticky">
            <a:extLst>
              <a:ext uri="{FF2B5EF4-FFF2-40B4-BE49-F238E27FC236}">
                <a16:creationId xmlns:a16="http://schemas.microsoft.com/office/drawing/2014/main" id="{6A219EBB-37FC-9F74-9E05-F6495D8B51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58200" y="548100"/>
            <a:ext cx="3048000" cy="86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2106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Zástupný obsah 6" descr="Obsah obrázku text, snímek obrazovky, menu, Písmo&#10;&#10;Popis byl vytvořen automaticky">
            <a:extLst>
              <a:ext uri="{FF2B5EF4-FFF2-40B4-BE49-F238E27FC236}">
                <a16:creationId xmlns:a16="http://schemas.microsoft.com/office/drawing/2014/main" id="{BE51343A-F7C2-A310-55EA-AC9DEBBB5F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199" y="1254314"/>
            <a:ext cx="11146707" cy="5322768"/>
          </a:xfrm>
        </p:spPr>
      </p:pic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DF53108-6CCD-C179-A6FF-7A74C01F6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1BB41-8F93-1243-B4BF-DE04D556D39D}" type="slidenum">
              <a:rPr lang="cs-CZ" smtClean="0"/>
              <a:t>28</a:t>
            </a:fld>
            <a:endParaRPr lang="cs-CZ"/>
          </a:p>
        </p:txBody>
      </p:sp>
      <p:pic>
        <p:nvPicPr>
          <p:cNvPr id="5" name="Picture 5" descr="Snímek obrazovky 2017-03-10 v 13.18.25.png">
            <a:extLst>
              <a:ext uri="{FF2B5EF4-FFF2-40B4-BE49-F238E27FC236}">
                <a16:creationId xmlns:a16="http://schemas.microsoft.com/office/drawing/2014/main" id="{42992FBE-7E9D-46EC-E786-8C8ADB4DB2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1254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4589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41D62AD-9299-5150-2AD0-A31285B1A1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4314"/>
            <a:ext cx="10814538" cy="5150835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cs-CZ" sz="3300" b="1" dirty="0">
                <a:solidFill>
                  <a:srgbClr val="002060"/>
                </a:solidFill>
              </a:rPr>
              <a:t>Česká asociace </a:t>
            </a:r>
            <a:r>
              <a:rPr lang="cs-CZ" sz="3300" b="1" dirty="0" err="1">
                <a:solidFill>
                  <a:srgbClr val="002060"/>
                </a:solidFill>
              </a:rPr>
              <a:t>streetwork</a:t>
            </a:r>
            <a:r>
              <a:rPr lang="cs-CZ" sz="3300" b="1" dirty="0">
                <a:solidFill>
                  <a:srgbClr val="002060"/>
                </a:solidFill>
              </a:rPr>
              <a:t>, o.p.s. (Restart shop)</a:t>
            </a:r>
          </a:p>
          <a:p>
            <a:pPr marL="0" indent="0">
              <a:buNone/>
            </a:pPr>
            <a:r>
              <a:rPr lang="cs-CZ" b="1" dirty="0"/>
              <a:t>Zástupce organizace:  </a:t>
            </a:r>
            <a:r>
              <a:rPr lang="cs-CZ" dirty="0"/>
              <a:t>Tomáš Příhoda</a:t>
            </a:r>
          </a:p>
          <a:p>
            <a:pPr marL="0" indent="0">
              <a:buNone/>
            </a:pPr>
            <a:endParaRPr lang="cs-CZ" b="1" dirty="0"/>
          </a:p>
          <a:p>
            <a:r>
              <a:rPr lang="cs-CZ" b="1" dirty="0"/>
              <a:t>Restart shop </a:t>
            </a:r>
            <a:r>
              <a:rPr lang="cs-CZ" sz="2000" dirty="0"/>
              <a:t>– </a:t>
            </a:r>
            <a:r>
              <a:rPr lang="cs-CZ" sz="2600" dirty="0">
                <a:effectLst/>
                <a:ea typeface="Calibri" panose="020F0502020204030204" pitchFamily="34" charset="0"/>
              </a:rPr>
              <a:t>síť charitativních second handů zřizujících tréninková pracovní místa a nízkoprahové tréninkové zaměstnávání, pod Česká asociace </a:t>
            </a:r>
            <a:r>
              <a:rPr lang="cs-CZ" sz="2600" dirty="0" err="1">
                <a:effectLst/>
                <a:ea typeface="Calibri" panose="020F0502020204030204" pitchFamily="34" charset="0"/>
              </a:rPr>
              <a:t>streetwork</a:t>
            </a:r>
            <a:r>
              <a:rPr lang="cs-CZ" sz="2600" dirty="0">
                <a:effectLst/>
                <a:ea typeface="Calibri" panose="020F0502020204030204" pitchFamily="34" charset="0"/>
              </a:rPr>
              <a:t>, </a:t>
            </a:r>
            <a:r>
              <a:rPr lang="cs-CZ" sz="2600" dirty="0" err="1">
                <a:effectLst/>
                <a:ea typeface="Calibri" panose="020F0502020204030204" pitchFamily="34" charset="0"/>
              </a:rPr>
              <a:t>o.p.s</a:t>
            </a:r>
            <a:r>
              <a:rPr lang="cs-CZ" sz="2600" dirty="0">
                <a:effectLst/>
              </a:rPr>
              <a:t> </a:t>
            </a:r>
          </a:p>
          <a:p>
            <a:r>
              <a:rPr lang="cs-CZ" dirty="0"/>
              <a:t>Cílem je pomoci lidem se znovu navrátit do otevřeného pracovního trhu</a:t>
            </a:r>
          </a:p>
          <a:p>
            <a:r>
              <a:rPr lang="cs-CZ" sz="2600" dirty="0">
                <a:effectLst/>
                <a:ea typeface="Calibri" panose="020F0502020204030204" pitchFamily="34" charset="0"/>
              </a:rPr>
              <a:t>Místa v Restart Shopu jsou časově omezena na maximálně rok na poloviční úvazek v nízkoprahovém zaměstnávání na tři hodiny denně</a:t>
            </a:r>
          </a:p>
          <a:p>
            <a:endParaRPr lang="cs-CZ" dirty="0"/>
          </a:p>
          <a:p>
            <a:r>
              <a:rPr lang="cs-CZ" dirty="0"/>
              <a:t>Pro mladé lidi Restart, který do života potřebují</a:t>
            </a:r>
          </a:p>
          <a:p>
            <a:endParaRPr lang="cs-CZ" dirty="0"/>
          </a:p>
          <a:p>
            <a:r>
              <a:rPr lang="cs-CZ" dirty="0"/>
              <a:t>Kontakt: </a:t>
            </a:r>
            <a:r>
              <a:rPr lang="cs-CZ" dirty="0" err="1"/>
              <a:t>tomas@restartshop.cz</a:t>
            </a:r>
            <a:endParaRPr lang="cs-CZ" dirty="0"/>
          </a:p>
          <a:p>
            <a:r>
              <a:rPr lang="cs-CZ" dirty="0"/>
              <a:t>Web: </a:t>
            </a:r>
            <a:r>
              <a:rPr lang="cs-CZ" dirty="0">
                <a:hlinkClick r:id="rId2"/>
              </a:rPr>
              <a:t>https://www.streetwork.cz</a:t>
            </a:r>
            <a:r>
              <a:rPr lang="cs-CZ" dirty="0"/>
              <a:t>, </a:t>
            </a:r>
            <a:r>
              <a:rPr lang="cs-CZ" dirty="0">
                <a:hlinkClick r:id="rId3"/>
              </a:rPr>
              <a:t>https://www.restartshop.cz</a:t>
            </a:r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DF53108-6CCD-C179-A6FF-7A74C01F6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1BB41-8F93-1243-B4BF-DE04D556D39D}" type="slidenum">
              <a:rPr lang="cs-CZ" smtClean="0"/>
              <a:t>29</a:t>
            </a:fld>
            <a:endParaRPr lang="cs-CZ"/>
          </a:p>
        </p:txBody>
      </p:sp>
      <p:pic>
        <p:nvPicPr>
          <p:cNvPr id="5" name="Picture 5" descr="Snímek obrazovky 2017-03-10 v 13.18.25.png">
            <a:extLst>
              <a:ext uri="{FF2B5EF4-FFF2-40B4-BE49-F238E27FC236}">
                <a16:creationId xmlns:a16="http://schemas.microsoft.com/office/drawing/2014/main" id="{42992FBE-7E9D-46EC-E786-8C8ADB4DB2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1254314"/>
          </a:xfrm>
          <a:prstGeom prst="rect">
            <a:avLst/>
          </a:prstGeom>
        </p:spPr>
      </p:pic>
      <p:pic>
        <p:nvPicPr>
          <p:cNvPr id="8" name="Obrázek 7" descr="Obsah obrázku text, Písmo, Grafika, logo&#10;&#10;Popis byl vytvořen automaticky">
            <a:extLst>
              <a:ext uri="{FF2B5EF4-FFF2-40B4-BE49-F238E27FC236}">
                <a16:creationId xmlns:a16="http://schemas.microsoft.com/office/drawing/2014/main" id="{260A1D83-9572-8B21-5DBC-F06C9AC749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43800" y="212327"/>
            <a:ext cx="4419600" cy="80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5146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2650" y="863359"/>
            <a:ext cx="7886700" cy="863359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2566" b="1"/>
            </a:br>
            <a:br>
              <a:rPr lang="en-US" sz="2822" b="1"/>
            </a:br>
            <a:endParaRPr lang="en-US" sz="2822" b="1"/>
          </a:p>
        </p:txBody>
      </p:sp>
      <p:pic>
        <p:nvPicPr>
          <p:cNvPr id="5" name="Picture 4" descr="Snímek obrazovky 2017-03-10 v 13.18.2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1384837"/>
          </a:xfrm>
          <a:prstGeom prst="rect">
            <a:avLst/>
          </a:prstGeom>
        </p:spPr>
      </p:pic>
      <p:sp>
        <p:nvSpPr>
          <p:cNvPr id="10" name="Zástupný obsah 9">
            <a:extLst>
              <a:ext uri="{FF2B5EF4-FFF2-40B4-BE49-F238E27FC236}">
                <a16:creationId xmlns:a16="http://schemas.microsoft.com/office/drawing/2014/main" id="{2873398B-32DF-D3D1-1105-36E0A3A503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63782"/>
            <a:ext cx="10529455" cy="48308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>
                <a:solidFill>
                  <a:srgbClr val="002060"/>
                </a:solidFill>
              </a:rPr>
              <a:t>Program (17.00 – 18.30)</a:t>
            </a:r>
          </a:p>
          <a:p>
            <a:pPr marL="0" indent="0">
              <a:buNone/>
            </a:pPr>
            <a:endParaRPr lang="cs-CZ" b="1" dirty="0"/>
          </a:p>
          <a:p>
            <a:r>
              <a:rPr lang="cs-CZ" sz="2000" b="1" dirty="0">
                <a:solidFill>
                  <a:srgbClr val="0070C0"/>
                </a:solidFill>
              </a:rPr>
              <a:t>17.00 – 17.05 	Zahájení a úvodní slovo</a:t>
            </a:r>
          </a:p>
          <a:p>
            <a:r>
              <a:rPr lang="cs-CZ" sz="2000" b="1" dirty="0">
                <a:solidFill>
                  <a:srgbClr val="0070C0"/>
                </a:solidFill>
              </a:rPr>
              <a:t>17.05– 17.15	Duševní zdraví - proč je důležité a  jak jej podpořit?</a:t>
            </a:r>
          </a:p>
          <a:p>
            <a:r>
              <a:rPr lang="cs-CZ" sz="2000" b="1" dirty="0">
                <a:solidFill>
                  <a:srgbClr val="0070C0"/>
                </a:solidFill>
              </a:rPr>
              <a:t>17.15 – 17.30   Co realizují v této oblasti naše ZŠ a MČ Praha 22? </a:t>
            </a:r>
          </a:p>
          <a:p>
            <a:r>
              <a:rPr lang="cs-CZ" sz="2000" b="1" dirty="0">
                <a:solidFill>
                  <a:srgbClr val="0070C0"/>
                </a:solidFill>
              </a:rPr>
              <a:t>17.30 – 17.50	Představení klíčových aktérů -  nno, působících v této oblasti</a:t>
            </a:r>
          </a:p>
          <a:p>
            <a:r>
              <a:rPr lang="cs-CZ" sz="2000" b="1" dirty="0">
                <a:solidFill>
                  <a:srgbClr val="0070C0"/>
                </a:solidFill>
              </a:rPr>
              <a:t>17.50 – 18.30	Diskuze </a:t>
            </a:r>
          </a:p>
          <a:p>
            <a:pPr marL="0" indent="0">
              <a:buNone/>
            </a:pPr>
            <a:endParaRPr lang="cs-CZ" sz="2200" b="1" dirty="0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9DBBC703-2D32-B1E5-9F55-5878DCEA4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1BB41-8F93-1243-B4BF-DE04D556D39D}" type="slidenum">
              <a:rPr lang="cs-CZ" smtClean="0"/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0328312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41D62AD-9299-5150-2AD0-A31285B1A1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4314"/>
            <a:ext cx="10814538" cy="51508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300" b="1">
                <a:solidFill>
                  <a:srgbClr val="002060"/>
                </a:solidFill>
              </a:rPr>
              <a:t>Česká asociace </a:t>
            </a:r>
            <a:r>
              <a:rPr lang="cs-CZ" sz="3300" b="1" err="1">
                <a:solidFill>
                  <a:srgbClr val="002060"/>
                </a:solidFill>
              </a:rPr>
              <a:t>streetwork</a:t>
            </a:r>
            <a:r>
              <a:rPr lang="cs-CZ" sz="3300" b="1">
                <a:solidFill>
                  <a:srgbClr val="002060"/>
                </a:solidFill>
              </a:rPr>
              <a:t>, o.p.s. (Restart shop)</a:t>
            </a:r>
          </a:p>
          <a:p>
            <a:pPr marL="0" indent="0">
              <a:buNone/>
            </a:pPr>
            <a:endParaRPr lang="cs-CZ" b="1"/>
          </a:p>
          <a:p>
            <a:endParaRPr lang="cs-CZ"/>
          </a:p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DF53108-6CCD-C179-A6FF-7A74C01F6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1BB41-8F93-1243-B4BF-DE04D556D39D}" type="slidenum">
              <a:rPr lang="cs-CZ" smtClean="0"/>
              <a:t>30</a:t>
            </a:fld>
            <a:endParaRPr lang="cs-CZ"/>
          </a:p>
        </p:txBody>
      </p:sp>
      <p:pic>
        <p:nvPicPr>
          <p:cNvPr id="5" name="Picture 5" descr="Snímek obrazovky 2017-03-10 v 13.18.25.png">
            <a:extLst>
              <a:ext uri="{FF2B5EF4-FFF2-40B4-BE49-F238E27FC236}">
                <a16:creationId xmlns:a16="http://schemas.microsoft.com/office/drawing/2014/main" id="{42992FBE-7E9D-46EC-E786-8C8ADB4DB2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1254314"/>
          </a:xfrm>
          <a:prstGeom prst="rect">
            <a:avLst/>
          </a:prstGeom>
        </p:spPr>
      </p:pic>
      <p:pic>
        <p:nvPicPr>
          <p:cNvPr id="6" name="Obrázek 5" descr="Obsah obrázku text, snímek obrazovky, vizitka, Písmo&#10;&#10;Popis byl vytvořen automaticky">
            <a:extLst>
              <a:ext uri="{FF2B5EF4-FFF2-40B4-BE49-F238E27FC236}">
                <a16:creationId xmlns:a16="http://schemas.microsoft.com/office/drawing/2014/main" id="{F7D5DC01-3D40-727D-B37D-CF181961F0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2017125"/>
            <a:ext cx="8490438" cy="4388024"/>
          </a:xfrm>
          <a:prstGeom prst="rect">
            <a:avLst/>
          </a:prstGeom>
        </p:spPr>
      </p:pic>
      <p:pic>
        <p:nvPicPr>
          <p:cNvPr id="8" name="Obrázek 7" descr="Obsah obrázku text, Písmo, Grafika, logo&#10;&#10;Popis byl vytvořen automaticky">
            <a:extLst>
              <a:ext uri="{FF2B5EF4-FFF2-40B4-BE49-F238E27FC236}">
                <a16:creationId xmlns:a16="http://schemas.microsoft.com/office/drawing/2014/main" id="{67CACBBE-09CC-4580-18CB-4CEDD78141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43800" y="212327"/>
            <a:ext cx="4419600" cy="80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2405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41D62AD-9299-5150-2AD0-A31285B1A1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4314"/>
            <a:ext cx="11353800" cy="515083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3300" b="1" dirty="0">
                <a:solidFill>
                  <a:srgbClr val="002060"/>
                </a:solidFill>
              </a:rPr>
              <a:t>ESET – HELP, </a:t>
            </a:r>
            <a:r>
              <a:rPr lang="cs-CZ" sz="3300" b="1" dirty="0" err="1">
                <a:solidFill>
                  <a:srgbClr val="002060"/>
                </a:solidFill>
              </a:rPr>
              <a:t>z.s</a:t>
            </a:r>
            <a:r>
              <a:rPr lang="cs-CZ" sz="3300" b="1" dirty="0">
                <a:solidFill>
                  <a:srgbClr val="002060"/>
                </a:solidFill>
              </a:rPr>
              <a:t>.</a:t>
            </a:r>
          </a:p>
          <a:p>
            <a:pPr marL="0" indent="0">
              <a:buNone/>
            </a:pPr>
            <a:r>
              <a:rPr lang="cs-CZ" b="1" dirty="0"/>
              <a:t>Zástupce organizace: </a:t>
            </a:r>
            <a:r>
              <a:rPr lang="cs-CZ" dirty="0"/>
              <a:t>Bc. Libor Hejl, </a:t>
            </a:r>
            <a:r>
              <a:rPr lang="cs-CZ" dirty="0" err="1"/>
              <a:t>DiS</a:t>
            </a:r>
            <a:r>
              <a:rPr lang="cs-CZ" dirty="0"/>
              <a:t>., Markéta Ptáčková, </a:t>
            </a:r>
            <a:r>
              <a:rPr lang="cs-CZ" dirty="0" err="1"/>
              <a:t>DiS</a:t>
            </a:r>
            <a:r>
              <a:rPr lang="cs-CZ" dirty="0"/>
              <a:t>., Kristina Fišerová </a:t>
            </a:r>
            <a:r>
              <a:rPr lang="cs-CZ" sz="2000" dirty="0"/>
              <a:t>(peer mentorka)</a:t>
            </a:r>
          </a:p>
          <a:p>
            <a:pPr marL="0" indent="0">
              <a:buNone/>
            </a:pPr>
            <a:endParaRPr lang="cs-CZ" b="1" dirty="0"/>
          </a:p>
          <a:p>
            <a:r>
              <a:rPr lang="cs-CZ" sz="2400" dirty="0"/>
              <a:t>Organizace, založena v roce 1995</a:t>
            </a:r>
          </a:p>
          <a:p>
            <a:r>
              <a:rPr lang="cs-CZ" sz="2400" b="1" dirty="0"/>
              <a:t>Poskytuje péči o duševní zdraví a snaží se přispívat k jeho rozvoji</a:t>
            </a:r>
          </a:p>
          <a:p>
            <a:r>
              <a:rPr lang="cs-CZ" sz="2400" dirty="0"/>
              <a:t>Služby navazují na zdravotnickou péči v této oblasti a jsou rozšířeny o sociální rehabilitaci a psychosociální poradenství</a:t>
            </a:r>
          </a:p>
          <a:p>
            <a:r>
              <a:rPr lang="cs-CZ" sz="2400" dirty="0"/>
              <a:t>Podpora lidí se závažným duševním onemocněním zejména terénní formou</a:t>
            </a:r>
          </a:p>
          <a:p>
            <a:endParaRPr lang="cs-CZ" sz="2400" dirty="0"/>
          </a:p>
          <a:p>
            <a:r>
              <a:rPr lang="cs-CZ" sz="2400" dirty="0"/>
              <a:t>Kontakt: </a:t>
            </a:r>
            <a:r>
              <a:rPr lang="cs-CZ" sz="2400" b="0" i="0" u="none" strike="noStrike" dirty="0">
                <a:solidFill>
                  <a:srgbClr val="211D1A"/>
                </a:solidFill>
                <a:effectLst/>
                <a:latin typeface="Titillium Web" pitchFamily="2" charset="0"/>
                <a:hlinkClick r:id="rId2"/>
              </a:rPr>
              <a:t>asertivni.tym@esethelp.cz</a:t>
            </a:r>
            <a:r>
              <a:rPr lang="cs-CZ" sz="2400" b="0" i="0" u="none" strike="noStrike" dirty="0">
                <a:solidFill>
                  <a:srgbClr val="211D1A"/>
                </a:solidFill>
                <a:effectLst/>
                <a:latin typeface="Titillium Web" pitchFamily="2" charset="0"/>
              </a:rPr>
              <a:t>, </a:t>
            </a:r>
            <a:r>
              <a:rPr lang="cs-CZ" sz="2400" b="0" i="0" u="none" strike="noStrike" dirty="0">
                <a:solidFill>
                  <a:srgbClr val="211D1A"/>
                </a:solidFill>
                <a:effectLst/>
                <a:latin typeface="Titillium Web" pitchFamily="2" charset="0"/>
                <a:hlinkClick r:id="rId3"/>
              </a:rPr>
              <a:t>peer2@esethelp.cz</a:t>
            </a:r>
            <a:endParaRPr lang="cs-CZ" sz="2400" b="0" i="0" u="none" strike="noStrike" dirty="0">
              <a:solidFill>
                <a:srgbClr val="211D1A"/>
              </a:solidFill>
              <a:effectLst/>
              <a:latin typeface="Titillium Web" pitchFamily="2" charset="0"/>
            </a:endParaRPr>
          </a:p>
          <a:p>
            <a:r>
              <a:rPr lang="cs-CZ" sz="2400" dirty="0"/>
              <a:t>Web: </a:t>
            </a:r>
            <a:r>
              <a:rPr lang="cs-CZ" sz="2400" dirty="0">
                <a:hlinkClick r:id="rId4"/>
              </a:rPr>
              <a:t>https://www.esethelp.cz</a:t>
            </a:r>
            <a:endParaRPr lang="cs-CZ" sz="2400" dirty="0"/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DF53108-6CCD-C179-A6FF-7A74C01F6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1BB41-8F93-1243-B4BF-DE04D556D39D}" type="slidenum">
              <a:rPr lang="cs-CZ" smtClean="0"/>
              <a:t>31</a:t>
            </a:fld>
            <a:endParaRPr lang="cs-CZ"/>
          </a:p>
        </p:txBody>
      </p:sp>
      <p:pic>
        <p:nvPicPr>
          <p:cNvPr id="5" name="Picture 5" descr="Snímek obrazovky 2017-03-10 v 13.18.25.png">
            <a:extLst>
              <a:ext uri="{FF2B5EF4-FFF2-40B4-BE49-F238E27FC236}">
                <a16:creationId xmlns:a16="http://schemas.microsoft.com/office/drawing/2014/main" id="{42992FBE-7E9D-46EC-E786-8C8ADB4DB2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1254314"/>
          </a:xfrm>
          <a:prstGeom prst="rect">
            <a:avLst/>
          </a:prstGeom>
        </p:spPr>
      </p:pic>
      <p:pic>
        <p:nvPicPr>
          <p:cNvPr id="6" name="Obrázek 5" descr="Obsah obrázku Písmo, logo, Grafika, Elektricky modrá&#10;&#10;Popis byl vytvořen automaticky">
            <a:extLst>
              <a:ext uri="{FF2B5EF4-FFF2-40B4-BE49-F238E27FC236}">
                <a16:creationId xmlns:a16="http://schemas.microsoft.com/office/drawing/2014/main" id="{375D88D5-FCAE-7399-00BD-65D9D692425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91935" y="446014"/>
            <a:ext cx="2743200" cy="906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11699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DF53108-6CCD-C179-A6FF-7A74C01F6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1BB41-8F93-1243-B4BF-DE04D556D39D}" type="slidenum">
              <a:rPr lang="cs-CZ" smtClean="0"/>
              <a:t>32</a:t>
            </a:fld>
            <a:endParaRPr lang="cs-CZ"/>
          </a:p>
        </p:txBody>
      </p:sp>
      <p:pic>
        <p:nvPicPr>
          <p:cNvPr id="5" name="Picture 5" descr="Snímek obrazovky 2017-03-10 v 13.18.25.png">
            <a:extLst>
              <a:ext uri="{FF2B5EF4-FFF2-40B4-BE49-F238E27FC236}">
                <a16:creationId xmlns:a16="http://schemas.microsoft.com/office/drawing/2014/main" id="{42992FBE-7E9D-46EC-E786-8C8ADB4DB2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1254314"/>
          </a:xfrm>
          <a:prstGeom prst="rect">
            <a:avLst/>
          </a:prstGeom>
        </p:spPr>
      </p:pic>
      <p:pic>
        <p:nvPicPr>
          <p:cNvPr id="6" name="Obrázek 5" descr="Obsah obrázku text, snímek obrazovky, Písmo, dopis&#10;&#10;Popis byl vytvořen automaticky">
            <a:extLst>
              <a:ext uri="{FF2B5EF4-FFF2-40B4-BE49-F238E27FC236}">
                <a16:creationId xmlns:a16="http://schemas.microsoft.com/office/drawing/2014/main" id="{35B7E777-48A6-F4DB-6E7A-B6B1E260DE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0147" y="899238"/>
            <a:ext cx="2864763" cy="5991726"/>
          </a:xfrm>
          <a:prstGeom prst="rect">
            <a:avLst/>
          </a:prstGeom>
        </p:spPr>
      </p:pic>
      <p:pic>
        <p:nvPicPr>
          <p:cNvPr id="8" name="Obrázek 7" descr="Obsah obrázku text, snímek obrazovky, mapa&#10;&#10;Popis byl vytvořen automaticky">
            <a:extLst>
              <a:ext uri="{FF2B5EF4-FFF2-40B4-BE49-F238E27FC236}">
                <a16:creationId xmlns:a16="http://schemas.microsoft.com/office/drawing/2014/main" id="{8099B0F8-E368-09E8-7D9A-F12D1053B7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87491" y="899238"/>
            <a:ext cx="3252054" cy="5991726"/>
          </a:xfrm>
          <a:prstGeom prst="rect">
            <a:avLst/>
          </a:prstGeom>
        </p:spPr>
      </p:pic>
      <p:pic>
        <p:nvPicPr>
          <p:cNvPr id="12" name="Obrázek 11" descr="Obsah obrázku Písmo, logo, Grafika, Elektricky modrá&#10;&#10;Popis byl vytvořen automaticky">
            <a:extLst>
              <a:ext uri="{FF2B5EF4-FFF2-40B4-BE49-F238E27FC236}">
                <a16:creationId xmlns:a16="http://schemas.microsoft.com/office/drawing/2014/main" id="{621BEEA6-63C4-ED47-5B30-489C8B9876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67872" y="899238"/>
            <a:ext cx="2743200" cy="906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12745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41D62AD-9299-5150-2AD0-A31285B1A1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4314"/>
            <a:ext cx="10515600" cy="515083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sz="3300" b="1" dirty="0">
                <a:solidFill>
                  <a:srgbClr val="002060"/>
                </a:solidFill>
              </a:rPr>
              <a:t>Armáda Spásy</a:t>
            </a:r>
          </a:p>
          <a:p>
            <a:pPr marL="0" indent="0">
              <a:buNone/>
            </a:pPr>
            <a:r>
              <a:rPr lang="cs-CZ" b="1" dirty="0"/>
              <a:t>Zástupce organizace: </a:t>
            </a:r>
            <a:r>
              <a:rPr lang="cs-CZ" dirty="0"/>
              <a:t>Bc. Dominik </a:t>
            </a:r>
            <a:r>
              <a:rPr lang="cs-CZ" dirty="0" err="1"/>
              <a:t>Ertner</a:t>
            </a:r>
            <a:r>
              <a:rPr lang="cs-CZ" dirty="0"/>
              <a:t>, </a:t>
            </a:r>
            <a:r>
              <a:rPr lang="cs-CZ" dirty="0" err="1"/>
              <a:t>DiS</a:t>
            </a:r>
            <a:r>
              <a:rPr lang="cs-CZ" dirty="0"/>
              <a:t>.</a:t>
            </a:r>
          </a:p>
          <a:p>
            <a:pPr marL="0" indent="0">
              <a:buNone/>
            </a:pPr>
            <a:endParaRPr lang="cs-CZ" b="1" dirty="0"/>
          </a:p>
          <a:p>
            <a:pPr>
              <a:lnSpc>
                <a:spcPct val="170000"/>
              </a:lnSpc>
            </a:pPr>
            <a:r>
              <a:rPr lang="cs-CZ" sz="2600" b="1" dirty="0"/>
              <a:t>Centrum sociálních služeb Karla </a:t>
            </a:r>
            <a:r>
              <a:rPr lang="cs-CZ" sz="2600" dirty="0" err="1"/>
              <a:t>Larssona</a:t>
            </a:r>
            <a:r>
              <a:rPr lang="cs-CZ" sz="2600" dirty="0"/>
              <a:t> Armády spásy se věnuje podpoře osob se zkušeností s bezdomovectvím a osobám z Ukrajiny</a:t>
            </a:r>
          </a:p>
          <a:p>
            <a:pPr>
              <a:lnSpc>
                <a:spcPct val="170000"/>
              </a:lnSpc>
            </a:pPr>
            <a:r>
              <a:rPr lang="cs-CZ" sz="2600" b="1" dirty="0"/>
              <a:t>Poskytuje sociální  službu Terénní program </a:t>
            </a:r>
            <a:r>
              <a:rPr lang="cs-CZ" sz="2600" dirty="0"/>
              <a:t>(</a:t>
            </a:r>
            <a:r>
              <a:rPr lang="cs-CZ" sz="2600" dirty="0" err="1"/>
              <a:t>Streetwork</a:t>
            </a:r>
            <a:r>
              <a:rPr lang="cs-CZ" sz="2600" dirty="0"/>
              <a:t> a Hostel), nízkoprahová centra a Noclehárny pro osoby bez přístřeší</a:t>
            </a:r>
          </a:p>
          <a:p>
            <a:pPr>
              <a:lnSpc>
                <a:spcPct val="170000"/>
              </a:lnSpc>
            </a:pPr>
            <a:r>
              <a:rPr lang="cs-CZ" sz="2600" dirty="0"/>
              <a:t>Podpora osob z Ukrajiny, a to jak dospělých a rodin, tak nezletilých bez doprovodu</a:t>
            </a:r>
          </a:p>
          <a:p>
            <a:endParaRPr lang="cs-CZ" sz="2400" dirty="0"/>
          </a:p>
          <a:p>
            <a:endParaRPr lang="cs-CZ" dirty="0"/>
          </a:p>
          <a:p>
            <a:r>
              <a:rPr lang="cs-CZ" sz="2600" dirty="0"/>
              <a:t>Kontakt: </a:t>
            </a:r>
            <a:r>
              <a:rPr lang="cs-CZ" sz="2600" dirty="0" err="1"/>
              <a:t>dominik.ertner@armadaspasy.cz</a:t>
            </a:r>
            <a:endParaRPr lang="cs-CZ" sz="2600" dirty="0"/>
          </a:p>
          <a:p>
            <a:r>
              <a:rPr lang="cs-CZ" sz="2600" dirty="0"/>
              <a:t>Web: </a:t>
            </a:r>
            <a:r>
              <a:rPr lang="cs-CZ" sz="2600" dirty="0">
                <a:hlinkClick r:id="rId2"/>
              </a:rPr>
              <a:t>https://armadaspasy.cz</a:t>
            </a:r>
            <a:endParaRPr lang="cs-CZ" sz="2600" dirty="0"/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DF53108-6CCD-C179-A6FF-7A74C01F6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1BB41-8F93-1243-B4BF-DE04D556D39D}" type="slidenum">
              <a:rPr lang="cs-CZ" smtClean="0"/>
              <a:t>33</a:t>
            </a:fld>
            <a:endParaRPr lang="cs-CZ"/>
          </a:p>
        </p:txBody>
      </p:sp>
      <p:pic>
        <p:nvPicPr>
          <p:cNvPr id="5" name="Picture 5" descr="Snímek obrazovky 2017-03-10 v 13.18.25.png">
            <a:extLst>
              <a:ext uri="{FF2B5EF4-FFF2-40B4-BE49-F238E27FC236}">
                <a16:creationId xmlns:a16="http://schemas.microsoft.com/office/drawing/2014/main" id="{42992FBE-7E9D-46EC-E786-8C8ADB4DB2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1254314"/>
          </a:xfrm>
          <a:prstGeom prst="rect">
            <a:avLst/>
          </a:prstGeom>
        </p:spPr>
      </p:pic>
      <p:pic>
        <p:nvPicPr>
          <p:cNvPr id="6" name="Obrázek 5" descr="Obsah obrázku logo, symbol, červená, emblém&#10;&#10;Popis byl vytvořen automaticky">
            <a:extLst>
              <a:ext uri="{FF2B5EF4-FFF2-40B4-BE49-F238E27FC236}">
                <a16:creationId xmlns:a16="http://schemas.microsoft.com/office/drawing/2014/main" id="{72325BE8-0A4C-96D4-D268-14AD0CEDB9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38084" y="220746"/>
            <a:ext cx="1758616" cy="1772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98476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41D62AD-9299-5150-2AD0-A31285B1A1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4314"/>
            <a:ext cx="10515600" cy="515083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sz="3300" b="1" dirty="0">
                <a:solidFill>
                  <a:srgbClr val="002060"/>
                </a:solidFill>
              </a:rPr>
              <a:t>Armáda Spásy: </a:t>
            </a:r>
            <a:r>
              <a:rPr lang="cs-CZ" sz="3300" b="1" dirty="0" err="1">
                <a:solidFill>
                  <a:srgbClr val="002060"/>
                </a:solidFill>
              </a:rPr>
              <a:t>Streetwork</a:t>
            </a:r>
            <a:endParaRPr lang="cs-CZ" sz="33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cs-CZ" b="1" dirty="0"/>
              <a:t>Zástupce organizace: </a:t>
            </a:r>
            <a:r>
              <a:rPr lang="cs-CZ" dirty="0"/>
              <a:t>Bc. Zuzana </a:t>
            </a:r>
            <a:r>
              <a:rPr lang="cs-CZ" dirty="0" err="1"/>
              <a:t>Kunčová</a:t>
            </a:r>
            <a:endParaRPr lang="cs-CZ" dirty="0"/>
          </a:p>
          <a:p>
            <a:pPr marL="0" indent="0">
              <a:buNone/>
            </a:pPr>
            <a:endParaRPr lang="cs-CZ" b="1" dirty="0"/>
          </a:p>
          <a:p>
            <a:pPr algn="just">
              <a:lnSpc>
                <a:spcPct val="150000"/>
              </a:lnSpc>
            </a:pPr>
            <a:r>
              <a:rPr lang="cs-CZ" sz="2400" b="1" dirty="0"/>
              <a:t>Posláním terénního programu je pomáhat mužům a ženám starším 18 let, kteří jsou bez přístřeší v Praze</a:t>
            </a:r>
            <a:r>
              <a:rPr lang="cs-CZ" sz="2400" dirty="0"/>
              <a:t> (žijí přímo na ulici) a nebo žijí v nouzovém ubytování zřízeném Magistrátem</a:t>
            </a:r>
          </a:p>
          <a:p>
            <a:pPr algn="just">
              <a:lnSpc>
                <a:spcPct val="150000"/>
              </a:lnSpc>
            </a:pPr>
            <a:r>
              <a:rPr lang="cs-CZ" sz="2400" dirty="0"/>
              <a:t>Podpora klientů v podobě sociálního poradenství, motivačního rozhovoru, doprovodu, podpory péče o zdraví či drobné materiální pomoci</a:t>
            </a:r>
          </a:p>
          <a:p>
            <a:endParaRPr lang="cs-CZ" dirty="0"/>
          </a:p>
          <a:p>
            <a:r>
              <a:rPr lang="cs-CZ" sz="2600" dirty="0"/>
              <a:t>Kontakt: </a:t>
            </a:r>
            <a:r>
              <a:rPr lang="cs-CZ" sz="2600" dirty="0" err="1"/>
              <a:t>zuzana.kuncova@armadaspasy.cz</a:t>
            </a:r>
            <a:endParaRPr lang="cs-CZ" sz="2600" dirty="0"/>
          </a:p>
          <a:p>
            <a:r>
              <a:rPr lang="cs-CZ" sz="2600" dirty="0"/>
              <a:t>Webové stránky: </a:t>
            </a:r>
            <a:r>
              <a:rPr lang="cs-CZ" sz="2600" dirty="0">
                <a:hlinkClick r:id="rId2"/>
              </a:rPr>
              <a:t>https://armadaspasy.cz</a:t>
            </a:r>
            <a:endParaRPr lang="cs-CZ" sz="2600" dirty="0"/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DF53108-6CCD-C179-A6FF-7A74C01F6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1BB41-8F93-1243-B4BF-DE04D556D39D}" type="slidenum">
              <a:rPr lang="cs-CZ" smtClean="0"/>
              <a:t>34</a:t>
            </a:fld>
            <a:endParaRPr lang="cs-CZ"/>
          </a:p>
        </p:txBody>
      </p:sp>
      <p:pic>
        <p:nvPicPr>
          <p:cNvPr id="5" name="Picture 5" descr="Snímek obrazovky 2017-03-10 v 13.18.25.png">
            <a:extLst>
              <a:ext uri="{FF2B5EF4-FFF2-40B4-BE49-F238E27FC236}">
                <a16:creationId xmlns:a16="http://schemas.microsoft.com/office/drawing/2014/main" id="{42992FBE-7E9D-46EC-E786-8C8ADB4DB2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1254314"/>
          </a:xfrm>
          <a:prstGeom prst="rect">
            <a:avLst/>
          </a:prstGeom>
        </p:spPr>
      </p:pic>
      <p:pic>
        <p:nvPicPr>
          <p:cNvPr id="2" name="Obrázek 1" descr="Obsah obrázku logo, symbol, červená, emblém&#10;&#10;Popis byl vytvořen automaticky">
            <a:extLst>
              <a:ext uri="{FF2B5EF4-FFF2-40B4-BE49-F238E27FC236}">
                <a16:creationId xmlns:a16="http://schemas.microsoft.com/office/drawing/2014/main" id="{37F8E9D7-D4AB-2E1B-7283-F391565314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38084" y="220746"/>
            <a:ext cx="1758616" cy="1772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90801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41D62AD-9299-5150-2AD0-A31285B1A1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4314"/>
            <a:ext cx="11112062" cy="51508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100" b="1" dirty="0">
                <a:solidFill>
                  <a:srgbClr val="002060"/>
                </a:solidFill>
              </a:rPr>
              <a:t>Ordinace klinické psychologie a psychoterapie</a:t>
            </a:r>
          </a:p>
          <a:p>
            <a:pPr marL="0" indent="0">
              <a:buNone/>
            </a:pPr>
            <a:r>
              <a:rPr lang="cs-CZ" sz="2600" b="1" dirty="0"/>
              <a:t>Zástupce organizace: </a:t>
            </a:r>
            <a:r>
              <a:rPr lang="cs-CZ" sz="2600" dirty="0"/>
              <a:t>Mgr. Jolana Knoppová, Mgr. Johana </a:t>
            </a:r>
            <a:r>
              <a:rPr lang="cs-CZ" sz="2600" dirty="0" err="1"/>
              <a:t>Kozmiková</a:t>
            </a:r>
            <a:r>
              <a:rPr lang="cs-CZ" sz="2600" dirty="0"/>
              <a:t>, MBA</a:t>
            </a:r>
          </a:p>
          <a:p>
            <a:pPr marL="0" indent="0">
              <a:buNone/>
            </a:pPr>
            <a:endParaRPr lang="cs-CZ" b="1" dirty="0"/>
          </a:p>
          <a:p>
            <a:r>
              <a:rPr lang="cs-CZ" sz="2400" dirty="0"/>
              <a:t>Klinická psychologie, psychoterapie, vzdělávání</a:t>
            </a:r>
          </a:p>
          <a:p>
            <a:r>
              <a:rPr lang="cs-CZ" sz="2400" dirty="0"/>
              <a:t>Práce s klienty, kteří trpí úzkostí, chronickým stresem a depresemi</a:t>
            </a:r>
          </a:p>
          <a:p>
            <a:r>
              <a:rPr lang="cs-CZ" sz="2400" dirty="0"/>
              <a:t>Psychoterapeutické skupiny, zaměřené na meditaci a relaxaci</a:t>
            </a:r>
          </a:p>
          <a:p>
            <a:endParaRPr lang="cs-CZ" sz="2400" dirty="0"/>
          </a:p>
          <a:p>
            <a:r>
              <a:rPr lang="cs-CZ" sz="2400" dirty="0"/>
              <a:t>Kontakt: </a:t>
            </a:r>
            <a:r>
              <a:rPr lang="cs-CZ" sz="2400" dirty="0" err="1">
                <a:effectLst/>
                <a:ea typeface="Calibri" panose="020F0502020204030204" pitchFamily="34" charset="0"/>
              </a:rPr>
              <a:t>kozmikova@terapeutika.cz</a:t>
            </a:r>
            <a:r>
              <a:rPr lang="cs-CZ" sz="2400" dirty="0">
                <a:effectLst/>
              </a:rPr>
              <a:t> , </a:t>
            </a:r>
            <a:r>
              <a:rPr lang="cs-CZ" sz="2400" dirty="0" err="1">
                <a:effectLst/>
                <a:ea typeface="Calibri" panose="020F0502020204030204" pitchFamily="34" charset="0"/>
              </a:rPr>
              <a:t>knoppova@terapeutika.cz</a:t>
            </a:r>
            <a:r>
              <a:rPr lang="cs-CZ" sz="2400" dirty="0">
                <a:effectLst/>
              </a:rPr>
              <a:t> </a:t>
            </a:r>
            <a:endParaRPr lang="cs-CZ" sz="2400" dirty="0"/>
          </a:p>
          <a:p>
            <a:r>
              <a:rPr lang="cs-CZ" sz="2400" dirty="0"/>
              <a:t>Web: </a:t>
            </a:r>
            <a:r>
              <a:rPr lang="cs-CZ" sz="2400" dirty="0">
                <a:hlinkClick r:id="rId2"/>
              </a:rPr>
              <a:t>https://www.terapeutika.cz</a:t>
            </a:r>
            <a:endParaRPr lang="cs-CZ" sz="2400" dirty="0"/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DF53108-6CCD-C179-A6FF-7A74C01F6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1BB41-8F93-1243-B4BF-DE04D556D39D}" type="slidenum">
              <a:rPr lang="cs-CZ" smtClean="0"/>
              <a:t>35</a:t>
            </a:fld>
            <a:endParaRPr lang="cs-CZ"/>
          </a:p>
        </p:txBody>
      </p:sp>
      <p:pic>
        <p:nvPicPr>
          <p:cNvPr id="5" name="Picture 5" descr="Snímek obrazovky 2017-03-10 v 13.18.25.png">
            <a:extLst>
              <a:ext uri="{FF2B5EF4-FFF2-40B4-BE49-F238E27FC236}">
                <a16:creationId xmlns:a16="http://schemas.microsoft.com/office/drawing/2014/main" id="{42992FBE-7E9D-46EC-E786-8C8ADB4DB2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1254314"/>
          </a:xfrm>
          <a:prstGeom prst="rect">
            <a:avLst/>
          </a:prstGeom>
        </p:spPr>
      </p:pic>
      <p:pic>
        <p:nvPicPr>
          <p:cNvPr id="6" name="Obrázek 5" descr="Obsah obrázku Písmo, text, logo, Grafika&#10;&#10;Popis byl vytvořen automaticky">
            <a:extLst>
              <a:ext uri="{FF2B5EF4-FFF2-40B4-BE49-F238E27FC236}">
                <a16:creationId xmlns:a16="http://schemas.microsoft.com/office/drawing/2014/main" id="{037AE89E-AAEA-634C-03D9-D4C9DBBE86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10600" y="226788"/>
            <a:ext cx="3263900" cy="71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99048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41D62AD-9299-5150-2AD0-A31285B1A1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4314"/>
            <a:ext cx="10515600" cy="5150835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cs-CZ" sz="4000" b="1" dirty="0">
                <a:solidFill>
                  <a:srgbClr val="002060"/>
                </a:solidFill>
              </a:rPr>
              <a:t>POMA – Člověk v tísni</a:t>
            </a:r>
          </a:p>
          <a:p>
            <a:pPr marL="0" indent="0">
              <a:buNone/>
            </a:pPr>
            <a:r>
              <a:rPr lang="cs-CZ" b="1" dirty="0"/>
              <a:t>Zástupce organizace: </a:t>
            </a:r>
            <a:r>
              <a:rPr lang="cs-CZ" dirty="0"/>
              <a:t>Mgr.</a:t>
            </a:r>
            <a:r>
              <a:rPr lang="cs-CZ" b="1" dirty="0"/>
              <a:t> </a:t>
            </a:r>
            <a:r>
              <a:rPr lang="cs-CZ" dirty="0"/>
              <a:t>Eva Krištofová</a:t>
            </a:r>
          </a:p>
          <a:p>
            <a:pPr marL="0" indent="0">
              <a:buNone/>
            </a:pPr>
            <a:endParaRPr lang="cs-CZ" b="1" dirty="0"/>
          </a:p>
          <a:p>
            <a:pPr algn="just"/>
            <a:r>
              <a:rPr lang="cs-CZ" sz="3200" b="1" dirty="0"/>
              <a:t>POMA – služba Podpory mladistvých/dospívajících ve věku 14-26 let</a:t>
            </a:r>
            <a:r>
              <a:rPr lang="cs-CZ" sz="3200" dirty="0"/>
              <a:t>, kteří mají znevýhodněnou startovní pozici. Pracujeme s lidmi, kteří se chtějí vzdělávat nebo se vzdělávají.</a:t>
            </a:r>
          </a:p>
          <a:p>
            <a:pPr algn="just"/>
            <a:r>
              <a:rPr lang="cs-CZ" sz="3200" b="0" i="0" u="none" strike="noStrike" dirty="0">
                <a:solidFill>
                  <a:srgbClr val="1D1D1B"/>
                </a:solidFill>
                <a:effectLst/>
              </a:rPr>
              <a:t>Práce s klienty, kteří řeší problémy v rodině, nerozumí si se svými vrstevníky, hůře prospívají ve vzdělávání, hledají své budoucí uplatnění na trhu práce apod..</a:t>
            </a:r>
          </a:p>
          <a:p>
            <a:pPr>
              <a:lnSpc>
                <a:spcPct val="120000"/>
              </a:lnSpc>
            </a:pPr>
            <a:r>
              <a:rPr lang="cs-CZ" sz="3200" b="1" dirty="0">
                <a:effectLst/>
                <a:ea typeface="Calibri" panose="020F0502020204030204" pitchFamily="34" charset="0"/>
              </a:rPr>
              <a:t>Náplní práce </a:t>
            </a:r>
            <a:r>
              <a:rPr lang="cs-CZ" sz="3200" dirty="0">
                <a:effectLst/>
                <a:ea typeface="Calibri" panose="020F0502020204030204" pitchFamily="34" charset="0"/>
              </a:rPr>
              <a:t>je </a:t>
            </a:r>
            <a:r>
              <a:rPr lang="cs-CZ" sz="3200" dirty="0">
                <a:solidFill>
                  <a:srgbClr val="0070C0"/>
                </a:solidFill>
                <a:effectLst/>
                <a:ea typeface="Calibri" panose="020F0502020204030204" pitchFamily="34" charset="0"/>
              </a:rPr>
              <a:t>individuální setkávání </a:t>
            </a:r>
            <a:r>
              <a:rPr lang="cs-CZ" sz="3200" dirty="0">
                <a:effectLst/>
                <a:ea typeface="Calibri" panose="020F0502020204030204" pitchFamily="34" charset="0"/>
              </a:rPr>
              <a:t>(poradenství, sociálně-terapeutické a motivační rozhovory atd.), </a:t>
            </a:r>
            <a:r>
              <a:rPr lang="cs-CZ" sz="3200" dirty="0">
                <a:solidFill>
                  <a:srgbClr val="0070C0"/>
                </a:solidFill>
                <a:effectLst/>
                <a:ea typeface="Calibri" panose="020F0502020204030204" pitchFamily="34" charset="0"/>
              </a:rPr>
              <a:t>dobrovolnická podpora klienta – školní mentoring </a:t>
            </a:r>
            <a:r>
              <a:rPr lang="cs-CZ" sz="3200" dirty="0">
                <a:effectLst/>
                <a:ea typeface="Calibri" panose="020F0502020204030204" pitchFamily="34" charset="0"/>
              </a:rPr>
              <a:t>(doučování, školní strategie a smysluplné trávení volného času), </a:t>
            </a:r>
            <a:r>
              <a:rPr lang="cs-CZ" sz="3200" dirty="0">
                <a:solidFill>
                  <a:srgbClr val="0070C0"/>
                </a:solidFill>
                <a:effectLst/>
                <a:ea typeface="Calibri" panose="020F0502020204030204" pitchFamily="34" charset="0"/>
              </a:rPr>
              <a:t>schůzky</a:t>
            </a:r>
            <a:r>
              <a:rPr lang="cs-CZ" sz="3200" dirty="0">
                <a:effectLst/>
                <a:ea typeface="Calibri" panose="020F0502020204030204" pitchFamily="34" charset="0"/>
              </a:rPr>
              <a:t> se vzdělávacími institucemi, síťování s jinými NNO, OSPOD a registrovanými službami, </a:t>
            </a:r>
            <a:r>
              <a:rPr lang="cs-CZ" sz="3200" dirty="0">
                <a:solidFill>
                  <a:srgbClr val="0070C0"/>
                </a:solidFill>
                <a:effectLst/>
                <a:ea typeface="Calibri" panose="020F0502020204030204" pitchFamily="34" charset="0"/>
              </a:rPr>
              <a:t>finanční podpora </a:t>
            </a:r>
            <a:r>
              <a:rPr lang="cs-CZ" sz="3200" dirty="0">
                <a:effectLst/>
                <a:ea typeface="Calibri" panose="020F0502020204030204" pitchFamily="34" charset="0"/>
              </a:rPr>
              <a:t>v rámci motivačních stipendií, </a:t>
            </a:r>
            <a:r>
              <a:rPr lang="cs-CZ" sz="3200" dirty="0">
                <a:solidFill>
                  <a:srgbClr val="0070C0"/>
                </a:solidFill>
                <a:effectLst/>
                <a:ea typeface="Calibri" panose="020F0502020204030204" pitchFamily="34" charset="0"/>
              </a:rPr>
              <a:t>skupinové aktivity </a:t>
            </a:r>
            <a:r>
              <a:rPr lang="cs-CZ" sz="3200" dirty="0">
                <a:effectLst/>
                <a:ea typeface="Calibri" panose="020F0502020204030204" pitchFamily="34" charset="0"/>
              </a:rPr>
              <a:t>(jednodenní motivační aktivity, pobytové výjezdy).</a:t>
            </a:r>
            <a:br>
              <a:rPr lang="cs-CZ" sz="32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cs-CZ" sz="2400" dirty="0"/>
          </a:p>
          <a:p>
            <a:r>
              <a:rPr lang="cs-CZ" dirty="0"/>
              <a:t>Kontakt: </a:t>
            </a:r>
            <a:r>
              <a:rPr lang="cs-CZ" dirty="0" err="1"/>
              <a:t>eva.kristofova@clovekvtisni.cz</a:t>
            </a:r>
            <a:endParaRPr lang="cs-CZ" dirty="0"/>
          </a:p>
          <a:p>
            <a:r>
              <a:rPr lang="cs-CZ" dirty="0"/>
              <a:t>Web: </a:t>
            </a:r>
            <a:r>
              <a:rPr lang="cs-CZ" dirty="0">
                <a:hlinkClick r:id="rId2"/>
              </a:rPr>
              <a:t>https://www.clovekvtisni.cz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DF53108-6CCD-C179-A6FF-7A74C01F6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1BB41-8F93-1243-B4BF-DE04D556D39D}" type="slidenum">
              <a:rPr lang="cs-CZ" smtClean="0"/>
              <a:t>36</a:t>
            </a:fld>
            <a:endParaRPr lang="cs-CZ"/>
          </a:p>
        </p:txBody>
      </p:sp>
      <p:pic>
        <p:nvPicPr>
          <p:cNvPr id="5" name="Picture 5" descr="Snímek obrazovky 2017-03-10 v 13.18.25.png">
            <a:extLst>
              <a:ext uri="{FF2B5EF4-FFF2-40B4-BE49-F238E27FC236}">
                <a16:creationId xmlns:a16="http://schemas.microsoft.com/office/drawing/2014/main" id="{42992FBE-7E9D-46EC-E786-8C8ADB4DB2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1254314"/>
          </a:xfrm>
          <a:prstGeom prst="rect">
            <a:avLst/>
          </a:prstGeom>
        </p:spPr>
      </p:pic>
      <p:pic>
        <p:nvPicPr>
          <p:cNvPr id="6" name="Obrázek 5" descr="Obsah obrázku Písmo, Elektricky modrá, Grafika, logo&#10;&#10;Popis byl vytvořen automaticky">
            <a:extLst>
              <a:ext uri="{FF2B5EF4-FFF2-40B4-BE49-F238E27FC236}">
                <a16:creationId xmlns:a16="http://schemas.microsoft.com/office/drawing/2014/main" id="{78D35D6B-DB93-D190-46E3-6FDBEB8830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77670" y="317940"/>
            <a:ext cx="1665080" cy="951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29563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41D62AD-9299-5150-2AD0-A31285B1A1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4314"/>
            <a:ext cx="10515600" cy="51508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300" b="1" dirty="0">
                <a:solidFill>
                  <a:srgbClr val="002060"/>
                </a:solidFill>
              </a:rPr>
              <a:t>CSSP Triangl – centrum pro dítě a rodinu</a:t>
            </a:r>
          </a:p>
          <a:p>
            <a:pPr marL="0" indent="0">
              <a:buNone/>
            </a:pPr>
            <a:r>
              <a:rPr lang="cs-CZ" b="1" dirty="0"/>
              <a:t>Zástupce organizace: </a:t>
            </a:r>
            <a:r>
              <a:rPr lang="cs-CZ" dirty="0"/>
              <a:t>Mgr. Elena </a:t>
            </a:r>
            <a:r>
              <a:rPr lang="cs-CZ" dirty="0" err="1"/>
              <a:t>Lenártová</a:t>
            </a:r>
            <a:endParaRPr lang="cs-CZ" dirty="0"/>
          </a:p>
          <a:p>
            <a:pPr marL="0" indent="0">
              <a:buNone/>
            </a:pPr>
            <a:endParaRPr lang="cs-CZ" b="1" dirty="0"/>
          </a:p>
          <a:p>
            <a:r>
              <a:rPr lang="cs-CZ" sz="2400" dirty="0"/>
              <a:t>Triangl poskytuje Poradenské a terapeutické služby pro děti, dospívající a rodinu</a:t>
            </a:r>
          </a:p>
          <a:p>
            <a:r>
              <a:rPr lang="cs-CZ" sz="2400" dirty="0"/>
              <a:t>Posláním Trianglu je pomoci dětem, jejich rodinám a blízkým při harmonizaci jejich mezilidských vztahů</a:t>
            </a:r>
          </a:p>
          <a:p>
            <a:r>
              <a:rPr lang="cs-CZ" sz="2400" dirty="0"/>
              <a:t>Nabízí sociální, psychologické, rodinné poradenství a terap</a:t>
            </a:r>
            <a:r>
              <a:rPr lang="cs-CZ" dirty="0"/>
              <a:t>ie</a:t>
            </a:r>
          </a:p>
          <a:p>
            <a:endParaRPr lang="cs-CZ" dirty="0"/>
          </a:p>
          <a:p>
            <a:r>
              <a:rPr lang="cs-CZ" sz="2400" dirty="0"/>
              <a:t>Kontakt: </a:t>
            </a:r>
            <a:r>
              <a:rPr lang="cs-CZ" sz="2400" dirty="0" err="1"/>
              <a:t>triangl@csspraha.cz</a:t>
            </a:r>
            <a:endParaRPr lang="cs-CZ" sz="2400" dirty="0"/>
          </a:p>
          <a:p>
            <a:r>
              <a:rPr lang="cs-CZ" sz="2400" dirty="0"/>
              <a:t>Web: </a:t>
            </a:r>
            <a:r>
              <a:rPr lang="cs-CZ" sz="2400" dirty="0">
                <a:hlinkClick r:id="rId2"/>
              </a:rPr>
              <a:t>https://www.csspraha.cz/triangl-centrum-pro-rodinu</a:t>
            </a:r>
            <a:endParaRPr lang="cs-CZ" sz="2400" dirty="0"/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DF53108-6CCD-C179-A6FF-7A74C01F6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1BB41-8F93-1243-B4BF-DE04D556D39D}" type="slidenum">
              <a:rPr lang="cs-CZ" smtClean="0"/>
              <a:t>37</a:t>
            </a:fld>
            <a:endParaRPr lang="cs-CZ"/>
          </a:p>
        </p:txBody>
      </p:sp>
      <p:pic>
        <p:nvPicPr>
          <p:cNvPr id="5" name="Picture 5" descr="Snímek obrazovky 2017-03-10 v 13.18.25.png">
            <a:extLst>
              <a:ext uri="{FF2B5EF4-FFF2-40B4-BE49-F238E27FC236}">
                <a16:creationId xmlns:a16="http://schemas.microsoft.com/office/drawing/2014/main" id="{42992FBE-7E9D-46EC-E786-8C8ADB4DB2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1254314"/>
          </a:xfrm>
          <a:prstGeom prst="rect">
            <a:avLst/>
          </a:prstGeom>
        </p:spPr>
      </p:pic>
      <p:pic>
        <p:nvPicPr>
          <p:cNvPr id="6" name="Obrázek 5" descr="Obsah obrázku text, Písmo, logo, Grafika&#10;&#10;Popis byl vytvořen automaticky">
            <a:extLst>
              <a:ext uri="{FF2B5EF4-FFF2-40B4-BE49-F238E27FC236}">
                <a16:creationId xmlns:a16="http://schemas.microsoft.com/office/drawing/2014/main" id="{50CCE509-314F-9C9D-17BE-D87CE3168D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07500" y="334737"/>
            <a:ext cx="2830390" cy="133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56304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41D62AD-9299-5150-2AD0-A31285B1A1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4497" y="1254314"/>
            <a:ext cx="11414233" cy="51508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300" b="1" dirty="0">
                <a:solidFill>
                  <a:srgbClr val="002060"/>
                </a:solidFill>
              </a:rPr>
              <a:t>Azylový dům Skloněná</a:t>
            </a:r>
          </a:p>
          <a:p>
            <a:pPr marL="0" indent="0">
              <a:buNone/>
            </a:pPr>
            <a:r>
              <a:rPr lang="cs-CZ" sz="2400" b="1" dirty="0"/>
              <a:t>Zástupce organizace: </a:t>
            </a:r>
            <a:r>
              <a:rPr lang="cs-CZ" sz="2400" dirty="0"/>
              <a:t>Bc. Nikola Němcová, </a:t>
            </a:r>
            <a:r>
              <a:rPr lang="cs-CZ" sz="2400" dirty="0" err="1"/>
              <a:t>DiS</a:t>
            </a:r>
            <a:r>
              <a:rPr lang="cs-CZ" sz="2400" dirty="0"/>
              <a:t>., Bc. Denisa Venclíková, </a:t>
            </a:r>
            <a:r>
              <a:rPr lang="cs-CZ" sz="2400" dirty="0" err="1"/>
              <a:t>DiS</a:t>
            </a:r>
            <a:r>
              <a:rPr lang="cs-CZ" sz="2400" dirty="0"/>
              <a:t>.</a:t>
            </a:r>
            <a:endParaRPr lang="cs-CZ" sz="2400" b="1" dirty="0"/>
          </a:p>
          <a:p>
            <a:pPr marL="0" indent="0">
              <a:buNone/>
            </a:pPr>
            <a:endParaRPr lang="cs-CZ" b="1" dirty="0"/>
          </a:p>
          <a:p>
            <a:pPr algn="just"/>
            <a:r>
              <a:rPr lang="cs-CZ" sz="2400" b="0" i="0" u="none" strike="noStrike" dirty="0">
                <a:effectLst/>
              </a:rPr>
              <a:t>Posláním azylového domu je pomoci mužům starším 18 let s podporou ubytování a intenzivní sociální práce na přechodnou dobu řešit jejich nepříznivou sociální situaci spojenou se ztrátou bydlení</a:t>
            </a:r>
            <a:endParaRPr lang="cs-CZ" sz="2400" dirty="0"/>
          </a:p>
          <a:p>
            <a:endParaRPr lang="cs-CZ" dirty="0"/>
          </a:p>
          <a:p>
            <a:r>
              <a:rPr lang="cs-CZ" sz="2400" dirty="0"/>
              <a:t>Kontakt: </a:t>
            </a:r>
            <a:r>
              <a:rPr lang="cs-CZ" sz="2400" dirty="0" err="1"/>
              <a:t>nikola.nemcova@csspraha.cz</a:t>
            </a:r>
            <a:endParaRPr lang="cs-CZ" sz="2400" dirty="0"/>
          </a:p>
          <a:p>
            <a:r>
              <a:rPr lang="cs-CZ" sz="2400" dirty="0"/>
              <a:t>Webové stránky: </a:t>
            </a:r>
            <a:r>
              <a:rPr lang="cs-CZ" sz="2400" dirty="0">
                <a:hlinkClick r:id="rId2"/>
              </a:rPr>
              <a:t>https://www.csspraha.cz/azylovy-dum-sklonena</a:t>
            </a:r>
            <a:endParaRPr lang="cs-CZ" sz="2400" dirty="0"/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DF53108-6CCD-C179-A6FF-7A74C01F6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1BB41-8F93-1243-B4BF-DE04D556D39D}" type="slidenum">
              <a:rPr lang="cs-CZ" smtClean="0"/>
              <a:t>38</a:t>
            </a:fld>
            <a:endParaRPr lang="cs-CZ"/>
          </a:p>
        </p:txBody>
      </p:sp>
      <p:pic>
        <p:nvPicPr>
          <p:cNvPr id="5" name="Picture 5" descr="Snímek obrazovky 2017-03-10 v 13.18.25.png">
            <a:extLst>
              <a:ext uri="{FF2B5EF4-FFF2-40B4-BE49-F238E27FC236}">
                <a16:creationId xmlns:a16="http://schemas.microsoft.com/office/drawing/2014/main" id="{42992FBE-7E9D-46EC-E786-8C8ADB4DB2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1254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47592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8B7DA3F-D705-4469-3367-5BA8BE39CF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09800"/>
            <a:ext cx="10515600" cy="1924050"/>
          </a:xfrm>
        </p:spPr>
        <p:txBody>
          <a:bodyPr/>
          <a:lstStyle/>
          <a:p>
            <a:pPr algn="ctr"/>
            <a:r>
              <a:rPr lang="cs-CZ" b="1"/>
              <a:t>Diskuze</a:t>
            </a:r>
          </a:p>
        </p:txBody>
      </p:sp>
      <p:pic>
        <p:nvPicPr>
          <p:cNvPr id="4" name="Picture 5" descr="Snímek obrazovky 2017-03-10 v 13.18.25.png">
            <a:extLst>
              <a:ext uri="{FF2B5EF4-FFF2-40B4-BE49-F238E27FC236}">
                <a16:creationId xmlns:a16="http://schemas.microsoft.com/office/drawing/2014/main" id="{DDA49919-6BBB-EECA-1636-28968939DD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-1"/>
            <a:ext cx="9144000" cy="1081455"/>
          </a:xfrm>
          <a:prstGeom prst="rect">
            <a:avLst/>
          </a:prstGeom>
        </p:spPr>
      </p:pic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C649FF2F-4FCD-D920-DB55-1EB122A684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1BB41-8F93-1243-B4BF-DE04D556D39D}" type="slidenum">
              <a:rPr lang="cs-CZ" smtClean="0"/>
              <a:t>39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98013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F0EF696-B29D-FC53-B2C4-5053FA468A1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3600" b="1" dirty="0"/>
              <a:t>Duševní zdraví</a:t>
            </a:r>
            <a:br>
              <a:rPr lang="cs-CZ" sz="3600" b="1" dirty="0"/>
            </a:br>
            <a:r>
              <a:rPr lang="cs-CZ" sz="3600" b="1" dirty="0"/>
              <a:t>proč je důležité a vyžaduje naši pozornost?</a:t>
            </a:r>
          </a:p>
        </p:txBody>
      </p:sp>
      <p:pic>
        <p:nvPicPr>
          <p:cNvPr id="5" name="Picture 5" descr="Snímek obrazovky 2017-03-10 v 13.18.25.png">
            <a:extLst>
              <a:ext uri="{FF2B5EF4-FFF2-40B4-BE49-F238E27FC236}">
                <a16:creationId xmlns:a16="http://schemas.microsoft.com/office/drawing/2014/main" id="{93AFE6C3-7031-C05A-894C-08A2D07A26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1254314"/>
          </a:xfrm>
          <a:prstGeom prst="rect">
            <a:avLst/>
          </a:prstGeom>
        </p:spPr>
      </p:pic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475F135-A958-A50D-16F1-21FD9E25C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1BB41-8F93-1243-B4BF-DE04D556D39D}" type="slidenum">
              <a:rPr lang="cs-CZ" smtClean="0"/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5081804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Snímek obrazovky 2017-03-10 v 13.18.25.png">
            <a:extLst>
              <a:ext uri="{FF2B5EF4-FFF2-40B4-BE49-F238E27FC236}">
                <a16:creationId xmlns:a16="http://schemas.microsoft.com/office/drawing/2014/main" id="{DDA49919-6BBB-EECA-1636-28968939DD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-1"/>
            <a:ext cx="9144000" cy="1081455"/>
          </a:xfrm>
          <a:prstGeom prst="rect">
            <a:avLst/>
          </a:prstGeom>
        </p:spPr>
      </p:pic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C649FF2F-4FCD-D920-DB55-1EB122A684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1BB41-8F93-1243-B4BF-DE04D556D39D}" type="slidenum">
              <a:rPr lang="cs-CZ" smtClean="0"/>
              <a:t>40</a:t>
            </a:fld>
            <a:endParaRPr lang="cs-CZ"/>
          </a:p>
        </p:txBody>
      </p:sp>
      <p:pic>
        <p:nvPicPr>
          <p:cNvPr id="5" name="Obrázek 4" descr="Obsah obrázku text, snímek obrazovky, Písmo, design&#10;&#10;Popis byl vytvořen automaticky">
            <a:extLst>
              <a:ext uri="{FF2B5EF4-FFF2-40B4-BE49-F238E27FC236}">
                <a16:creationId xmlns:a16="http://schemas.microsoft.com/office/drawing/2014/main" id="{AC5E67E5-32A5-FEA3-97C0-5490D8E29D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4850" y="1104900"/>
            <a:ext cx="3460750" cy="5086886"/>
          </a:xfrm>
          <a:prstGeom prst="rect">
            <a:avLst/>
          </a:prstGeom>
        </p:spPr>
      </p:pic>
      <p:pic>
        <p:nvPicPr>
          <p:cNvPr id="7" name="Obrázek 6" descr="Obsah obrázku text, plakát, snímek obrazovky, Leták&#10;&#10;Popis byl vytvořen automaticky">
            <a:extLst>
              <a:ext uri="{FF2B5EF4-FFF2-40B4-BE49-F238E27FC236}">
                <a16:creationId xmlns:a16="http://schemas.microsoft.com/office/drawing/2014/main" id="{A13AC550-975B-0F76-197B-A3D2CF89DF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850" y="1104900"/>
            <a:ext cx="3162300" cy="4783992"/>
          </a:xfrm>
          <a:prstGeom prst="rect">
            <a:avLst/>
          </a:prstGeom>
        </p:spPr>
      </p:pic>
      <p:pic>
        <p:nvPicPr>
          <p:cNvPr id="10" name="Obrázek 9" descr="Obsah obrázku text, snímek obrazovky, Písmo, Tisk&#10;&#10;Popis byl vytvořen automaticky">
            <a:extLst>
              <a:ext uri="{FF2B5EF4-FFF2-40B4-BE49-F238E27FC236}">
                <a16:creationId xmlns:a16="http://schemas.microsoft.com/office/drawing/2014/main" id="{FA6A3ECF-B798-16F8-48B8-0238936783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94850" y="450850"/>
            <a:ext cx="2146300" cy="580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6633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6A6551-593E-C512-45E5-8BFB0B3E9D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41573"/>
          </a:xfrm>
        </p:spPr>
        <p:txBody>
          <a:bodyPr>
            <a:normAutofit/>
          </a:bodyPr>
          <a:lstStyle/>
          <a:p>
            <a:r>
              <a:rPr lang="cs-CZ" sz="3600" b="1" dirty="0">
                <a:solidFill>
                  <a:srgbClr val="002060"/>
                </a:solidFill>
              </a:rPr>
              <a:t>PROČ je důležité zabývat se duševním zdravím?</a:t>
            </a:r>
          </a:p>
        </p:txBody>
      </p:sp>
      <p:pic>
        <p:nvPicPr>
          <p:cNvPr id="8" name="Zástupný obsah 7" descr="Obsah obrázku text, Leták, snímek obrazovky, plakát&#10;&#10;Popis byl vytvořen automaticky">
            <a:extLst>
              <a:ext uri="{FF2B5EF4-FFF2-40B4-BE49-F238E27FC236}">
                <a16:creationId xmlns:a16="http://schemas.microsoft.com/office/drawing/2014/main" id="{7E313148-9C9C-142C-95FA-87721CC023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10000" y="1258550"/>
            <a:ext cx="4152899" cy="5625774"/>
          </a:xfrm>
        </p:spPr>
      </p:pic>
    </p:spTree>
    <p:extLst>
      <p:ext uri="{BB962C8B-B14F-4D97-AF65-F5344CB8AC3E}">
        <p14:creationId xmlns:p14="http://schemas.microsoft.com/office/powerpoint/2010/main" val="234560132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6A6551-593E-C512-45E5-8BFB0B3E9D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41573"/>
          </a:xfrm>
        </p:spPr>
        <p:txBody>
          <a:bodyPr>
            <a:normAutofit/>
          </a:bodyPr>
          <a:lstStyle/>
          <a:p>
            <a:r>
              <a:rPr lang="cs-CZ" sz="3600" b="1" dirty="0">
                <a:solidFill>
                  <a:srgbClr val="002060"/>
                </a:solidFill>
              </a:rPr>
              <a:t>PROČ je důležité zabývat se duševním zdravím?</a:t>
            </a:r>
          </a:p>
        </p:txBody>
      </p:sp>
      <p:pic>
        <p:nvPicPr>
          <p:cNvPr id="7" name="Zástupný obsah 6" descr="Obsah obrázku text, oblečení, snímek obrazovky, design&#10;&#10;Popis byl vytvořen automaticky">
            <a:extLst>
              <a:ext uri="{FF2B5EF4-FFF2-40B4-BE49-F238E27FC236}">
                <a16:creationId xmlns:a16="http://schemas.microsoft.com/office/drawing/2014/main" id="{3E6B3056-32EE-CA01-1251-A2770EE54E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14801" y="1063612"/>
            <a:ext cx="4114800" cy="5665528"/>
          </a:xfrm>
        </p:spPr>
      </p:pic>
    </p:spTree>
    <p:extLst>
      <p:ext uri="{BB962C8B-B14F-4D97-AF65-F5344CB8AC3E}">
        <p14:creationId xmlns:p14="http://schemas.microsoft.com/office/powerpoint/2010/main" val="141857056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6A6551-593E-C512-45E5-8BFB0B3E9D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41573"/>
          </a:xfrm>
        </p:spPr>
        <p:txBody>
          <a:bodyPr>
            <a:normAutofit/>
          </a:bodyPr>
          <a:lstStyle/>
          <a:p>
            <a:r>
              <a:rPr lang="cs-CZ" sz="3600" b="1" dirty="0">
                <a:solidFill>
                  <a:srgbClr val="002060"/>
                </a:solidFill>
              </a:rPr>
              <a:t>PROČ je důležité zabývat se duševním zdravím?</a:t>
            </a:r>
          </a:p>
        </p:txBody>
      </p:sp>
      <p:pic>
        <p:nvPicPr>
          <p:cNvPr id="8" name="Zástupný obsah 7" descr="Obsah obrázku text, snímek obrazovky, Lidská tvář, design&#10;&#10;Popis byl vytvořen automaticky">
            <a:extLst>
              <a:ext uri="{FF2B5EF4-FFF2-40B4-BE49-F238E27FC236}">
                <a16:creationId xmlns:a16="http://schemas.microsoft.com/office/drawing/2014/main" id="{880AA035-98E4-F815-6460-DEF2BEE6B9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57650" y="1034668"/>
            <a:ext cx="4210050" cy="5751089"/>
          </a:xfrm>
        </p:spPr>
      </p:pic>
    </p:spTree>
    <p:extLst>
      <p:ext uri="{BB962C8B-B14F-4D97-AF65-F5344CB8AC3E}">
        <p14:creationId xmlns:p14="http://schemas.microsoft.com/office/powerpoint/2010/main" val="109158033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6A6551-593E-C512-45E5-8BFB0B3E9D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41573"/>
          </a:xfrm>
        </p:spPr>
        <p:txBody>
          <a:bodyPr>
            <a:normAutofit/>
          </a:bodyPr>
          <a:lstStyle/>
          <a:p>
            <a:r>
              <a:rPr lang="cs-CZ" sz="3600" b="1" dirty="0">
                <a:solidFill>
                  <a:srgbClr val="002060"/>
                </a:solidFill>
              </a:rPr>
              <a:t>PROČ je důležité zabývat se duševním zdravím?</a:t>
            </a:r>
          </a:p>
        </p:txBody>
      </p:sp>
      <p:pic>
        <p:nvPicPr>
          <p:cNvPr id="7" name="Zástupný obsah 6" descr="Obsah obrázku text, snímek obrazovky, design, ilustrace&#10;&#10;Popis byl vytvořen automaticky">
            <a:extLst>
              <a:ext uri="{FF2B5EF4-FFF2-40B4-BE49-F238E27FC236}">
                <a16:creationId xmlns:a16="http://schemas.microsoft.com/office/drawing/2014/main" id="{29CEE57B-AE26-F6F9-8730-C56ECA12B9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29051" y="1047390"/>
            <a:ext cx="4648200" cy="5766020"/>
          </a:xfrm>
        </p:spPr>
      </p:pic>
    </p:spTree>
    <p:extLst>
      <p:ext uri="{BB962C8B-B14F-4D97-AF65-F5344CB8AC3E}">
        <p14:creationId xmlns:p14="http://schemas.microsoft.com/office/powerpoint/2010/main" val="77520043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6A6551-593E-C512-45E5-8BFB0B3E9D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41573"/>
          </a:xfrm>
        </p:spPr>
        <p:txBody>
          <a:bodyPr>
            <a:normAutofit/>
          </a:bodyPr>
          <a:lstStyle/>
          <a:p>
            <a:r>
              <a:rPr lang="cs-CZ" sz="3600" b="1" dirty="0">
                <a:solidFill>
                  <a:srgbClr val="002060"/>
                </a:solidFill>
              </a:rPr>
              <a:t>PROČ je důležité zabývat se duševním zdravím?</a:t>
            </a:r>
          </a:p>
        </p:txBody>
      </p:sp>
      <p:pic>
        <p:nvPicPr>
          <p:cNvPr id="8" name="Zástupný obsah 7" descr="Obsah obrázku text, snímek obrazovky, Písmo, Leták&#10;&#10;Popis byl vytvořen automaticky">
            <a:extLst>
              <a:ext uri="{FF2B5EF4-FFF2-40B4-BE49-F238E27FC236}">
                <a16:creationId xmlns:a16="http://schemas.microsoft.com/office/drawing/2014/main" id="{6D485C32-1083-212A-0029-F3BB66019C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35078" y="1114066"/>
            <a:ext cx="4173716" cy="5650451"/>
          </a:xfrm>
        </p:spPr>
      </p:pic>
      <p:pic>
        <p:nvPicPr>
          <p:cNvPr id="9" name="Zástupný obsah 6" descr="Obsah obrázku text, snímek obrazovky, design&#10;&#10;Popis byl vytvořen automaticky">
            <a:extLst>
              <a:ext uri="{FF2B5EF4-FFF2-40B4-BE49-F238E27FC236}">
                <a16:creationId xmlns:a16="http://schemas.microsoft.com/office/drawing/2014/main" id="{EEE3490F-BB84-5A56-9FF1-51945C91B2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3206" y="1253331"/>
            <a:ext cx="4173716" cy="5455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861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6A6551-593E-C512-45E5-8BFB0B3E9D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41573"/>
          </a:xfrm>
        </p:spPr>
        <p:txBody>
          <a:bodyPr>
            <a:normAutofit/>
          </a:bodyPr>
          <a:lstStyle/>
          <a:p>
            <a:r>
              <a:rPr lang="cs-CZ" sz="3600" b="1" dirty="0">
                <a:solidFill>
                  <a:srgbClr val="002060"/>
                </a:solidFill>
              </a:rPr>
              <a:t>PROČ je důležité zabývat se duševním zdravím?</a:t>
            </a:r>
          </a:p>
        </p:txBody>
      </p:sp>
      <p:pic>
        <p:nvPicPr>
          <p:cNvPr id="12" name="Zástupný obsah 11" descr="Obsah obrázku text, snímek obrazovky, Písmo, Tisk&#10;&#10;Popis byl vytvořen automaticky">
            <a:extLst>
              <a:ext uri="{FF2B5EF4-FFF2-40B4-BE49-F238E27FC236}">
                <a16:creationId xmlns:a16="http://schemas.microsoft.com/office/drawing/2014/main" id="{7169C7CE-5F94-14F5-6A8A-B840498694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00500" y="1026535"/>
            <a:ext cx="4381499" cy="5701620"/>
          </a:xfrm>
        </p:spPr>
      </p:pic>
    </p:spTree>
    <p:extLst>
      <p:ext uri="{BB962C8B-B14F-4D97-AF65-F5344CB8AC3E}">
        <p14:creationId xmlns:p14="http://schemas.microsoft.com/office/powerpoint/2010/main" val="394405635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6A6551-593E-C512-45E5-8BFB0B3E9D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41573"/>
          </a:xfrm>
        </p:spPr>
        <p:txBody>
          <a:bodyPr>
            <a:normAutofit/>
          </a:bodyPr>
          <a:lstStyle/>
          <a:p>
            <a:r>
              <a:rPr lang="cs-CZ" sz="3600" b="1" dirty="0">
                <a:solidFill>
                  <a:srgbClr val="002060"/>
                </a:solidFill>
              </a:rPr>
              <a:t>PROČ je důležité zabývat se duševním zdravím?</a:t>
            </a:r>
          </a:p>
        </p:txBody>
      </p:sp>
      <p:pic>
        <p:nvPicPr>
          <p:cNvPr id="7" name="Zástupný obsah 6" descr="Obsah obrázku text, Leták, plakát, snímek obrazovky&#10;&#10;Popis byl vytvořen automaticky">
            <a:extLst>
              <a:ext uri="{FF2B5EF4-FFF2-40B4-BE49-F238E27FC236}">
                <a16:creationId xmlns:a16="http://schemas.microsoft.com/office/drawing/2014/main" id="{C3931FA0-724A-80C2-7A19-E036DBD4DA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57650" y="1171056"/>
            <a:ext cx="4286249" cy="5396637"/>
          </a:xfrm>
        </p:spPr>
      </p:pic>
    </p:spTree>
    <p:extLst>
      <p:ext uri="{BB962C8B-B14F-4D97-AF65-F5344CB8AC3E}">
        <p14:creationId xmlns:p14="http://schemas.microsoft.com/office/powerpoint/2010/main" val="380266152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6A6551-593E-C512-45E5-8BFB0B3E9D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41573"/>
          </a:xfrm>
        </p:spPr>
        <p:txBody>
          <a:bodyPr>
            <a:normAutofit/>
          </a:bodyPr>
          <a:lstStyle/>
          <a:p>
            <a:r>
              <a:rPr lang="cs-CZ" sz="3600" b="1" dirty="0">
                <a:solidFill>
                  <a:srgbClr val="002060"/>
                </a:solidFill>
              </a:rPr>
              <a:t>PROČ je důležité zabývat se duševním zdravím?</a:t>
            </a:r>
          </a:p>
        </p:txBody>
      </p:sp>
      <p:pic>
        <p:nvPicPr>
          <p:cNvPr id="8" name="Zástupný obsah 7" descr="Obsah obrázku text, snímek obrazovky, Leták, design&#10;&#10;Popis byl vytvořen automaticky">
            <a:extLst>
              <a:ext uri="{FF2B5EF4-FFF2-40B4-BE49-F238E27FC236}">
                <a16:creationId xmlns:a16="http://schemas.microsoft.com/office/drawing/2014/main" id="{02924714-6939-FB74-05C5-F2DDC8AC19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57650" y="1109812"/>
            <a:ext cx="4267200" cy="5535827"/>
          </a:xfrm>
        </p:spPr>
      </p:pic>
    </p:spTree>
    <p:extLst>
      <p:ext uri="{BB962C8B-B14F-4D97-AF65-F5344CB8AC3E}">
        <p14:creationId xmlns:p14="http://schemas.microsoft.com/office/powerpoint/2010/main" val="28090451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8B7DA3F-D705-4469-3367-5BA8BE39CF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998260"/>
            <a:ext cx="10515600" cy="1918446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br>
              <a:rPr lang="cs-CZ" b="1"/>
            </a:br>
            <a:r>
              <a:rPr lang="cs-CZ" sz="2200" b="1"/>
              <a:t>Kontakt: </a:t>
            </a:r>
            <a:br>
              <a:rPr lang="cs-CZ" sz="2200" b="1"/>
            </a:br>
            <a:r>
              <a:rPr lang="cs-CZ" sz="2200" b="1"/>
              <a:t>Bc. Hana </a:t>
            </a:r>
            <a:r>
              <a:rPr lang="cs-CZ" sz="2200" b="1" err="1"/>
              <a:t>Vagenknechtová</a:t>
            </a:r>
            <a:br>
              <a:rPr lang="cs-CZ" sz="2200" b="1"/>
            </a:br>
            <a:r>
              <a:rPr lang="cs-CZ" sz="2200" b="1"/>
              <a:t>Místostarostka a radní pro školství</a:t>
            </a:r>
            <a:br>
              <a:rPr lang="cs-CZ" sz="2200" b="1"/>
            </a:br>
            <a:br>
              <a:rPr lang="cs-CZ" sz="2200" b="1"/>
            </a:br>
            <a:r>
              <a:rPr lang="cs-CZ" sz="2200" b="1" u="sng">
                <a:solidFill>
                  <a:srgbClr val="0070C0"/>
                </a:solidFill>
                <a:effectLst/>
              </a:rPr>
              <a:t>Telefon: </a:t>
            </a:r>
            <a:r>
              <a:rPr lang="cs-CZ" sz="2200" b="1" u="sng">
                <a:solidFill>
                  <a:srgbClr val="0070C0"/>
                </a:solidFill>
                <a:effectLst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271 071 828</a:t>
            </a:r>
            <a:r>
              <a:rPr lang="cs-CZ" sz="2200" b="1" u="sng">
                <a:solidFill>
                  <a:srgbClr val="0070C0"/>
                </a:solidFill>
                <a:effectLst/>
              </a:rPr>
              <a:t>  </a:t>
            </a:r>
            <a:br>
              <a:rPr lang="cs-CZ" sz="2200" b="1" u="sng">
                <a:solidFill>
                  <a:srgbClr val="0070C0"/>
                </a:solidFill>
                <a:effectLst/>
              </a:rPr>
            </a:br>
            <a:r>
              <a:rPr lang="cs-CZ" sz="2200" b="1" u="sng">
                <a:solidFill>
                  <a:srgbClr val="0070C0"/>
                </a:solidFill>
                <a:effectLst/>
              </a:rPr>
              <a:t>E-mail: </a:t>
            </a:r>
            <a:r>
              <a:rPr lang="cs-CZ" sz="2200" b="1" u="sng">
                <a:solidFill>
                  <a:srgbClr val="0070C0"/>
                </a:solidFill>
                <a:effectLst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hana.vagenknechtova@praha22.cz</a:t>
            </a:r>
            <a:br>
              <a:rPr lang="cs-CZ" sz="2200" b="1" u="sng">
                <a:solidFill>
                  <a:srgbClr val="0070C0"/>
                </a:solidFill>
                <a:effectLst/>
              </a:rPr>
            </a:br>
            <a:br>
              <a:rPr lang="cs-CZ" sz="2200" b="1" u="sng">
                <a:solidFill>
                  <a:srgbClr val="0070C0"/>
                </a:solidFill>
                <a:effectLst/>
              </a:rPr>
            </a:br>
            <a:br>
              <a:rPr lang="cs-CZ" sz="2200" b="1" u="sng">
                <a:solidFill>
                  <a:srgbClr val="0070C0"/>
                </a:solidFill>
                <a:effectLst/>
              </a:rPr>
            </a:br>
            <a:endParaRPr lang="cs-CZ" sz="2200" b="1"/>
          </a:p>
        </p:txBody>
      </p:sp>
      <p:pic>
        <p:nvPicPr>
          <p:cNvPr id="4" name="Picture 5" descr="Snímek obrazovky 2017-03-10 v 13.18.25.png">
            <a:extLst>
              <a:ext uri="{FF2B5EF4-FFF2-40B4-BE49-F238E27FC236}">
                <a16:creationId xmlns:a16="http://schemas.microsoft.com/office/drawing/2014/main" id="{DDA49919-6BBB-EECA-1636-28968939DD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-1"/>
            <a:ext cx="9144000" cy="1081455"/>
          </a:xfrm>
          <a:prstGeom prst="rect">
            <a:avLst/>
          </a:prstGeom>
        </p:spPr>
      </p:pic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C649FF2F-4FCD-D920-DB55-1EB122A684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1BB41-8F93-1243-B4BF-DE04D556D39D}" type="slidenum">
              <a:rPr lang="cs-CZ" smtClean="0"/>
              <a:t>49</a:t>
            </a:fld>
            <a:endParaRPr lang="cs-CZ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BCADDB3D-2CAC-C46D-65FE-E0E1537FCB5F}"/>
              </a:ext>
            </a:extLst>
          </p:cNvPr>
          <p:cNvSpPr txBox="1"/>
          <p:nvPr/>
        </p:nvSpPr>
        <p:spPr>
          <a:xfrm>
            <a:off x="2994211" y="1398494"/>
            <a:ext cx="59884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b="1"/>
              <a:t>Děkujeme za pozornost</a:t>
            </a:r>
            <a:endParaRPr lang="cs-CZ" sz="3600"/>
          </a:p>
        </p:txBody>
      </p:sp>
    </p:spTree>
    <p:extLst>
      <p:ext uri="{BB962C8B-B14F-4D97-AF65-F5344CB8AC3E}">
        <p14:creationId xmlns:p14="http://schemas.microsoft.com/office/powerpoint/2010/main" val="31683651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6A6551-593E-C512-45E5-8BFB0B3E9D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400" y="1254314"/>
            <a:ext cx="11607800" cy="879286"/>
          </a:xfrm>
        </p:spPr>
        <p:txBody>
          <a:bodyPr>
            <a:normAutofit fontScale="90000"/>
          </a:bodyPr>
          <a:lstStyle/>
          <a:p>
            <a:r>
              <a:rPr lang="cs-CZ" sz="3600" b="1" dirty="0">
                <a:solidFill>
                  <a:srgbClr val="002060"/>
                </a:solidFill>
              </a:rPr>
              <a:t>PROČ je důležité zabývat se duševním zdravím i u dětí a mládeže?</a:t>
            </a: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C177A11D-8ADF-AA51-B52F-477F5DC7F2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0" y="2463799"/>
            <a:ext cx="11379200" cy="3987801"/>
          </a:xfrm>
        </p:spPr>
        <p:txBody>
          <a:bodyPr>
            <a:normAutofit lnSpcReduction="10000"/>
          </a:bodyPr>
          <a:lstStyle/>
          <a:p>
            <a:pPr algn="just"/>
            <a:r>
              <a:rPr lang="cs-CZ" b="1" dirty="0"/>
              <a:t>Duševní zdraví = stav pohody</a:t>
            </a:r>
            <a:r>
              <a:rPr lang="cs-CZ" dirty="0"/>
              <a:t>, dobrá kondice celé osobnosti</a:t>
            </a:r>
          </a:p>
          <a:p>
            <a:pPr algn="just"/>
            <a:r>
              <a:rPr lang="cs-CZ" dirty="0"/>
              <a:t>Duševní zdraví a </a:t>
            </a:r>
            <a:r>
              <a:rPr lang="cs-CZ" dirty="0" err="1"/>
              <a:t>wellbeing</a:t>
            </a:r>
            <a:r>
              <a:rPr lang="cs-CZ" dirty="0"/>
              <a:t> jsou důležité pro každého člověka, tedy i pro děti a mládež</a:t>
            </a:r>
          </a:p>
          <a:p>
            <a:pPr algn="just"/>
            <a:r>
              <a:rPr lang="cs-CZ" b="1" dirty="0">
                <a:solidFill>
                  <a:srgbClr val="002060"/>
                </a:solidFill>
              </a:rPr>
              <a:t>Jen dítě, které je v pohodě a bezpečí může naplno rozvinout svůj potenciál</a:t>
            </a:r>
            <a:endParaRPr lang="cs-CZ" dirty="0"/>
          </a:p>
          <a:p>
            <a:pPr algn="just"/>
            <a:r>
              <a:rPr lang="cs-CZ" dirty="0"/>
              <a:t>Duševní zdraví je globální priorita (označila ji tak Světová organizace WHO, jako prioritu ji vnímá i současná vláda ČR)</a:t>
            </a:r>
          </a:p>
          <a:p>
            <a:pPr algn="just"/>
            <a:r>
              <a:rPr lang="cs-CZ" dirty="0"/>
              <a:t>Od roku 2020 probíhá v ČR reforma péče o duševní zdraví a s tím spojená osvěta (zatím se vše protahuje)</a:t>
            </a:r>
          </a:p>
        </p:txBody>
      </p:sp>
      <p:pic>
        <p:nvPicPr>
          <p:cNvPr id="3" name="Picture 5" descr="Snímek obrazovky 2017-03-10 v 13.18.25.png">
            <a:extLst>
              <a:ext uri="{FF2B5EF4-FFF2-40B4-BE49-F238E27FC236}">
                <a16:creationId xmlns:a16="http://schemas.microsoft.com/office/drawing/2014/main" id="{13A27D7A-55BE-D5F6-0809-AE10938EB7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1254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9503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6A6551-593E-C512-45E5-8BFB0B3E9D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51003"/>
            <a:ext cx="10515600" cy="1254314"/>
          </a:xfrm>
        </p:spPr>
        <p:txBody>
          <a:bodyPr>
            <a:normAutofit/>
          </a:bodyPr>
          <a:lstStyle/>
          <a:p>
            <a:r>
              <a:rPr lang="cs-CZ" sz="3600" b="1" dirty="0">
                <a:solidFill>
                  <a:srgbClr val="002060"/>
                </a:solidFill>
              </a:rPr>
              <a:t>Duševní zdraví u dětí a mládeže v ČR</a:t>
            </a: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C177A11D-8ADF-AA51-B52F-477F5DC7F2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06698"/>
            <a:ext cx="10515600" cy="4770265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endParaRPr lang="cs-CZ" sz="2000" dirty="0"/>
          </a:p>
          <a:p>
            <a:pPr algn="just">
              <a:lnSpc>
                <a:spcPct val="100000"/>
              </a:lnSpc>
            </a:pPr>
            <a:r>
              <a:rPr lang="cs-CZ" sz="2200" b="1" dirty="0">
                <a:latin typeface="Arial" panose="020B0604020202020204" pitchFamily="34" charset="0"/>
                <a:cs typeface="Arial" panose="020B0604020202020204" pitchFamily="34" charset="0"/>
              </a:rPr>
              <a:t>Děti a mládež je zvláště zranitelná skupina pro rozvoj duševních obtíží</a:t>
            </a:r>
          </a:p>
          <a:p>
            <a:pPr algn="just">
              <a:lnSpc>
                <a:spcPct val="100000"/>
              </a:lnSpc>
            </a:pPr>
            <a:r>
              <a:rPr lang="cs-CZ" sz="22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Podle dat Světové zdravotnické organizace se celá jedna pětina všech náctiletých potýká s duševními obtížemi a polovina chronických duševních </a:t>
            </a:r>
            <a:r>
              <a:rPr lang="cs-CZ" sz="22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onemocnění se poprvé projeví do 14 let věku. </a:t>
            </a:r>
          </a:p>
          <a:p>
            <a:pPr algn="just">
              <a:lnSpc>
                <a:spcPct val="100000"/>
              </a:lnSpc>
            </a:pPr>
            <a:r>
              <a:rPr lang="cs-CZ" sz="22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Nejčastěji jde o obtíže z oblasti úzkostí, depresí a poruch chování. </a:t>
            </a:r>
            <a:endParaRPr lang="cs-CZ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</a:pPr>
            <a:r>
              <a:rPr lang="cs-CZ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Pandemie měla/ má velké dopady na duševní zdraví dětí a mládeže, byly </a:t>
            </a:r>
            <a:r>
              <a:rPr lang="cs-CZ" sz="22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zavřené přes rok doma bez obvyklého režimu, jistot, aktivit a sociálních kontaktů</a:t>
            </a:r>
          </a:p>
          <a:p>
            <a:pPr algn="just">
              <a:lnSpc>
                <a:spcPct val="100000"/>
              </a:lnSpc>
            </a:pPr>
            <a:r>
              <a:rPr lang="cs-CZ" sz="2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sz="22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edostává potřebné psychologické péče. A zanedbání potřebné podpory pak zvyšuje pravděpodobnost</a:t>
            </a:r>
            <a:r>
              <a:rPr lang="cs-CZ" sz="22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neprospívání ve škole, šikany, užívání návykových látek, sebepoškozování, narušených vztahů i sebevražd. </a:t>
            </a:r>
          </a:p>
        </p:txBody>
      </p:sp>
      <p:pic>
        <p:nvPicPr>
          <p:cNvPr id="3" name="Picture 5" descr="Snímek obrazovky 2017-03-10 v 13.18.25.png">
            <a:extLst>
              <a:ext uri="{FF2B5EF4-FFF2-40B4-BE49-F238E27FC236}">
                <a16:creationId xmlns:a16="http://schemas.microsoft.com/office/drawing/2014/main" id="{C89E80AB-4D1A-E070-A97D-4A279CB9A5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1254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8080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6A6551-593E-C512-45E5-8BFB0B3E9D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54314"/>
            <a:ext cx="10515600" cy="914400"/>
          </a:xfrm>
        </p:spPr>
        <p:txBody>
          <a:bodyPr>
            <a:normAutofit fontScale="90000"/>
          </a:bodyPr>
          <a:lstStyle/>
          <a:p>
            <a:r>
              <a:rPr lang="cs-CZ" sz="3600" b="1" dirty="0">
                <a:solidFill>
                  <a:srgbClr val="002060"/>
                </a:solidFill>
              </a:rPr>
              <a:t>Národní monitoring duševního zdraví dětí a mládeže v ČR</a:t>
            </a: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C177A11D-8ADF-AA51-B52F-477F5DC7F2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3741" y="1825625"/>
            <a:ext cx="11331387" cy="4844116"/>
          </a:xfrm>
        </p:spPr>
        <p:txBody>
          <a:bodyPr>
            <a:normAutofit lnSpcReduction="10000"/>
          </a:bodyPr>
          <a:lstStyle/>
          <a:p>
            <a:endParaRPr lang="cs-CZ" dirty="0"/>
          </a:p>
          <a:p>
            <a:pPr algn="just"/>
            <a:r>
              <a:rPr lang="cs-CZ" sz="2400" b="1" u="none" strike="noStrike" dirty="0">
                <a:effectLst/>
              </a:rPr>
              <a:t>Sběr dat proběhl v květnu-červnu 2023 ve všech krajích (</a:t>
            </a:r>
            <a:r>
              <a:rPr lang="cs-CZ" sz="2400" u="none" strike="noStrike" dirty="0">
                <a:effectLst/>
              </a:rPr>
              <a:t>účastnilo se více než 6 000 žáků devátých ročníků)</a:t>
            </a:r>
          </a:p>
          <a:p>
            <a:pPr algn="just"/>
            <a:r>
              <a:rPr lang="cs-CZ" sz="2400" b="1" u="none" strike="noStrike" dirty="0">
                <a:effectLst/>
              </a:rPr>
              <a:t>Počet dětí a dospívajících s </a:t>
            </a:r>
            <a:r>
              <a:rPr lang="cs-CZ" sz="2400" b="1" u="none" strike="noStrike" dirty="0" err="1">
                <a:effectLst/>
              </a:rPr>
              <a:t>psychickými</a:t>
            </a:r>
            <a:r>
              <a:rPr lang="cs-CZ" sz="2400" b="1" u="none" strike="noStrike" dirty="0">
                <a:effectLst/>
              </a:rPr>
              <a:t> poruchami v posledních letech kontinuálně rostl</a:t>
            </a:r>
          </a:p>
          <a:p>
            <a:pPr algn="just"/>
            <a:r>
              <a:rPr lang="cs-CZ" sz="2400" b="1" dirty="0"/>
              <a:t>Duševní zdraví žáků je velmi špatné </a:t>
            </a:r>
            <a:r>
              <a:rPr lang="cs-CZ" sz="2400" dirty="0"/>
              <a:t>40% vykazuje známky střední až těžké deprese, 30% úzkosti</a:t>
            </a:r>
          </a:p>
          <a:p>
            <a:pPr algn="just"/>
            <a:r>
              <a:rPr lang="cs-CZ" sz="2400" b="1" u="none" strike="noStrike" dirty="0">
                <a:effectLst/>
              </a:rPr>
              <a:t>Dívky starší 14 let trpí příznaky deprese a úzkostí výrazně častěji </a:t>
            </a:r>
            <a:r>
              <a:rPr lang="cs-CZ" sz="2400" b="0" u="none" strike="noStrike" dirty="0">
                <a:effectLst/>
              </a:rPr>
              <a:t>než ostatní skupiny žáků</a:t>
            </a:r>
          </a:p>
          <a:p>
            <a:pPr algn="just"/>
            <a:r>
              <a:rPr lang="cs-CZ" sz="2400" b="0" u="none" strike="noStrike" dirty="0">
                <a:effectLst/>
              </a:rPr>
              <a:t>Až polovina žáků uvádí, že nemá ve škole žádného dospělého, komu by se svěřila s problémem</a:t>
            </a:r>
          </a:p>
          <a:p>
            <a:pPr algn="just"/>
            <a:r>
              <a:rPr lang="cs-CZ" sz="22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Včasná identifikace duševních obtíží u dětí vede ke snížení rizika rozvoje duševních obtíží </a:t>
            </a:r>
            <a:r>
              <a:rPr lang="cs-CZ" sz="22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 závažnější formy a potřeby psychiatrické péče v dospělosti.</a:t>
            </a:r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cs-CZ" sz="2500" b="0" u="none" strike="noStrike" dirty="0">
              <a:effectLst/>
            </a:endParaRPr>
          </a:p>
        </p:txBody>
      </p:sp>
      <p:pic>
        <p:nvPicPr>
          <p:cNvPr id="3" name="Picture 5" descr="Snímek obrazovky 2017-03-10 v 13.18.25.png">
            <a:extLst>
              <a:ext uri="{FF2B5EF4-FFF2-40B4-BE49-F238E27FC236}">
                <a16:creationId xmlns:a16="http://schemas.microsoft.com/office/drawing/2014/main" id="{88E9A84C-EEB7-1B49-1C7E-ABC87EB0CC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1254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3769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6A6551-593E-C512-45E5-8BFB0B3E9D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8188"/>
            <a:ext cx="10515600" cy="941294"/>
          </a:xfrm>
        </p:spPr>
        <p:txBody>
          <a:bodyPr>
            <a:normAutofit/>
          </a:bodyPr>
          <a:lstStyle/>
          <a:p>
            <a:r>
              <a:rPr lang="cs-CZ" sz="3600" b="1">
                <a:solidFill>
                  <a:srgbClr val="002060"/>
                </a:solidFill>
              </a:rPr>
              <a:t>Hlavní psychické problémy v dospívání</a:t>
            </a:r>
            <a:endParaRPr lang="cs-CZ" sz="3600" b="1" dirty="0">
              <a:solidFill>
                <a:srgbClr val="002060"/>
              </a:solidFill>
            </a:endParaRP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C177A11D-8ADF-AA51-B52F-477F5DC7F2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9482"/>
            <a:ext cx="10515600" cy="4267481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endParaRPr lang="cs-CZ" sz="2000" dirty="0"/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0" i="0" u="none" strike="noStrike" dirty="0">
                <a:effectLst/>
              </a:rPr>
              <a:t>Poruchy příjmu potravy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0" i="0" u="none" strike="noStrike" dirty="0">
                <a:effectLst/>
              </a:rPr>
              <a:t>Sebepoškozování, sebedestruktivní chování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0" i="0" u="none" strike="noStrike" dirty="0">
                <a:effectLst/>
              </a:rPr>
              <a:t>Nezvladatelnost, agresivní chování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0" i="0" u="none" strike="noStrike" dirty="0">
                <a:effectLst/>
              </a:rPr>
              <a:t>Delikventní chování, poruchy chování v rodině i mimo ni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0" i="0" u="none" strike="noStrike" dirty="0">
                <a:effectLst/>
              </a:rPr>
              <a:t>Zneužívání psychoaktivních látek, závislosti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0" i="0" u="none" strike="noStrike" dirty="0">
                <a:effectLst/>
              </a:rPr>
              <a:t>Únik od reality (počítačové hry, filmy, život ve fantazii apod.), podivínské chování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0" i="0" u="none" strike="noStrike" dirty="0">
                <a:effectLst/>
              </a:rPr>
              <a:t>Uzavřenost, poruchy sociálních vztahů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0" i="0" u="none" strike="noStrike" dirty="0">
                <a:effectLst/>
              </a:rPr>
              <a:t>Smutné nálady, až deprese, úzkosti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0" i="0" u="none" strike="noStrike" dirty="0">
                <a:effectLst/>
              </a:rPr>
              <a:t>Demotivace, ztráta zájmu</a:t>
            </a:r>
          </a:p>
        </p:txBody>
      </p:sp>
      <p:pic>
        <p:nvPicPr>
          <p:cNvPr id="3" name="Picture 5" descr="Snímek obrazovky 2017-03-10 v 13.18.25.png">
            <a:extLst>
              <a:ext uri="{FF2B5EF4-FFF2-40B4-BE49-F238E27FC236}">
                <a16:creationId xmlns:a16="http://schemas.microsoft.com/office/drawing/2014/main" id="{6845B0F2-486A-09CB-2514-FEAC805A79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1254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1665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6A6551-593E-C512-45E5-8BFB0B3E9D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41573"/>
          </a:xfrm>
        </p:spPr>
        <p:txBody>
          <a:bodyPr>
            <a:normAutofit fontScale="90000"/>
          </a:bodyPr>
          <a:lstStyle/>
          <a:p>
            <a:br>
              <a:rPr lang="cs-CZ" sz="3200" b="1" dirty="0">
                <a:solidFill>
                  <a:srgbClr val="002060"/>
                </a:solidFill>
              </a:rPr>
            </a:br>
            <a:br>
              <a:rPr lang="cs-CZ" sz="3200" b="1" dirty="0">
                <a:solidFill>
                  <a:srgbClr val="002060"/>
                </a:solidFill>
              </a:rPr>
            </a:br>
            <a:br>
              <a:rPr lang="cs-CZ" sz="3200" b="1" dirty="0">
                <a:solidFill>
                  <a:srgbClr val="002060"/>
                </a:solidFill>
              </a:rPr>
            </a:br>
            <a:br>
              <a:rPr lang="cs-CZ" sz="3200" b="1" dirty="0">
                <a:solidFill>
                  <a:srgbClr val="002060"/>
                </a:solidFill>
              </a:rPr>
            </a:br>
            <a:r>
              <a:rPr lang="cs-CZ" sz="3200" b="1" dirty="0">
                <a:solidFill>
                  <a:srgbClr val="002060"/>
                </a:solidFill>
              </a:rPr>
              <a:t>PROČ je důležité zabývat se duševním zdravím? - shrnutí</a:t>
            </a:r>
          </a:p>
        </p:txBody>
      </p:sp>
      <p:pic>
        <p:nvPicPr>
          <p:cNvPr id="6" name="Zástupný obsah 5" descr="Obsah obrázku text, kruh, snímek obrazovky&#10;&#10;Popis byl vytvořen automaticky">
            <a:extLst>
              <a:ext uri="{FF2B5EF4-FFF2-40B4-BE49-F238E27FC236}">
                <a16:creationId xmlns:a16="http://schemas.microsoft.com/office/drawing/2014/main" id="{F3E8AAC1-D6F4-7963-7452-213548A087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89504" y="2162670"/>
            <a:ext cx="7012991" cy="4695330"/>
          </a:xfrm>
        </p:spPr>
      </p:pic>
      <p:pic>
        <p:nvPicPr>
          <p:cNvPr id="3" name="Picture 5" descr="Snímek obrazovky 2017-03-10 v 13.18.25.png">
            <a:extLst>
              <a:ext uri="{FF2B5EF4-FFF2-40B4-BE49-F238E27FC236}">
                <a16:creationId xmlns:a16="http://schemas.microsoft.com/office/drawing/2014/main" id="{736D990A-1088-AF0A-E113-A1272BC78C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1254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38587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6865</TotalTime>
  <Words>2933</Words>
  <Application>Microsoft Macintosh PowerPoint</Application>
  <PresentationFormat>Širokoúhlá obrazovka</PresentationFormat>
  <Paragraphs>300</Paragraphs>
  <Slides>49</Slides>
  <Notes>7</Notes>
  <HiddenSlides>0</HiddenSlides>
  <MMClips>0</MMClips>
  <ScaleCrop>false</ScaleCrop>
  <HeadingPairs>
    <vt:vector size="6" baseType="variant">
      <vt:variant>
        <vt:lpstr>Použitá písma</vt:lpstr>
      </vt:variant>
      <vt:variant>
        <vt:i4>9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49</vt:i4>
      </vt:variant>
    </vt:vector>
  </HeadingPairs>
  <TitlesOfParts>
    <vt:vector size="59" baseType="lpstr">
      <vt:lpstr>Aharoni</vt:lpstr>
      <vt:lpstr>Aptos</vt:lpstr>
      <vt:lpstr>Aptos Display</vt:lpstr>
      <vt:lpstr>Arial</vt:lpstr>
      <vt:lpstr>Calibri</vt:lpstr>
      <vt:lpstr>Play</vt:lpstr>
      <vt:lpstr>Roboto Condensed</vt:lpstr>
      <vt:lpstr>Times New Roman</vt:lpstr>
      <vt:lpstr>Titillium Web</vt:lpstr>
      <vt:lpstr>Motiv Office</vt:lpstr>
      <vt:lpstr>2. kulatý stůl ke ŠKOLSTVÍ </vt:lpstr>
      <vt:lpstr>Prezentace aplikace PowerPoint</vt:lpstr>
      <vt:lpstr>  </vt:lpstr>
      <vt:lpstr>Duševní zdraví proč je důležité a vyžaduje naši pozornost?</vt:lpstr>
      <vt:lpstr>PROČ je důležité zabývat se duševním zdravím i u dětí a mládeže?</vt:lpstr>
      <vt:lpstr>Duševní zdraví u dětí a mládeže v ČR</vt:lpstr>
      <vt:lpstr>Národní monitoring duševního zdraví dětí a mládeže v ČR</vt:lpstr>
      <vt:lpstr>Hlavní psychické problémy v dospívání</vt:lpstr>
      <vt:lpstr>    PROČ je důležité zabývat se duševním zdravím? - shrnutí</vt:lpstr>
      <vt:lpstr>JAK podpořit duševní zdraví a stresovou odolnost u dětí a mládeže?</vt:lpstr>
      <vt:lpstr>  Velký vliv na duševní zdraví dětí a mládeže  mají rodiče, kamarádi, škola…    důležitá je PREVENCE</vt:lpstr>
      <vt:lpstr> Role rodičů v ochraně duševního zdraví dětí je klíčová</vt:lpstr>
      <vt:lpstr> Role škol v ochraně duševního zdraví dětí Co realizují naše  základní školy v oblasti prevence a osvěty?</vt:lpstr>
      <vt:lpstr> Role škol v ochraně duševního zdraví dětí</vt:lpstr>
      <vt:lpstr>Zásadní postavení školy v rámci ochrany duševního zdraví dětí</vt:lpstr>
      <vt:lpstr>      Základní škola U Obory</vt:lpstr>
      <vt:lpstr>Školní poradenské pracoviště k dispozici žákům i rodičům               </vt:lpstr>
      <vt:lpstr>Programy + aktivity, které škola realizuje v rámci prevence</vt:lpstr>
      <vt:lpstr>ZŠ nám. Bří Jandusů</vt:lpstr>
      <vt:lpstr>Školní poradenské pracoviště (ŠPP) k dispozici žákům i rodičům </vt:lpstr>
      <vt:lpstr>Programy + aktivity, které škola realizuje v rámci prevence</vt:lpstr>
      <vt:lpstr>Co realizuje MČ Praha 22 v oblasti podpory duševního zdraví?</vt:lpstr>
      <vt:lpstr>Vize MČ Prahy 22 do roku 2025</vt:lpstr>
      <vt:lpstr>Představení neziskových organizací, působících v oblasti podpory duševního zdraví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Diskuze</vt:lpstr>
      <vt:lpstr>Prezentace aplikace PowerPoint</vt:lpstr>
      <vt:lpstr>PROČ je důležité zabývat se duševním zdravím?</vt:lpstr>
      <vt:lpstr>PROČ je důležité zabývat se duševním zdravím?</vt:lpstr>
      <vt:lpstr>PROČ je důležité zabývat se duševním zdravím?</vt:lpstr>
      <vt:lpstr>PROČ je důležité zabývat se duševním zdravím?</vt:lpstr>
      <vt:lpstr>PROČ je důležité zabývat se duševním zdravím?</vt:lpstr>
      <vt:lpstr>PROČ je důležité zabývat se duševním zdravím?</vt:lpstr>
      <vt:lpstr>PROČ je důležité zabývat se duševním zdravím?</vt:lpstr>
      <vt:lpstr>PROČ je důležité zabývat se duševním zdravím?</vt:lpstr>
      <vt:lpstr> Kontakt:  Bc. Hana Vagenknechtová Místostarostka a radní pro školství  Telefon: 271 071 828   E-mail: hana.vagenknechtova@praha22.cz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Kateřina Kaňoková</dc:creator>
  <cp:lastModifiedBy>Kateřina Kaňoková</cp:lastModifiedBy>
  <cp:revision>259</cp:revision>
  <dcterms:created xsi:type="dcterms:W3CDTF">2024-02-23T13:48:56Z</dcterms:created>
  <dcterms:modified xsi:type="dcterms:W3CDTF">2024-09-20T07:18:56Z</dcterms:modified>
</cp:coreProperties>
</file>