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4"/>
  </p:notesMasterIdLst>
  <p:sldIdLst>
    <p:sldId id="642" r:id="rId2"/>
    <p:sldId id="270" r:id="rId3"/>
    <p:sldId id="517" r:id="rId4"/>
    <p:sldId id="256" r:id="rId5"/>
    <p:sldId id="574" r:id="rId6"/>
    <p:sldId id="632" r:id="rId7"/>
    <p:sldId id="580" r:id="rId8"/>
    <p:sldId id="587" r:id="rId9"/>
    <p:sldId id="581" r:id="rId10"/>
    <p:sldId id="582" r:id="rId11"/>
    <p:sldId id="585" r:id="rId12"/>
    <p:sldId id="633" r:id="rId13"/>
    <p:sldId id="518" r:id="rId14"/>
    <p:sldId id="561" r:id="rId15"/>
    <p:sldId id="480" r:id="rId16"/>
    <p:sldId id="555" r:id="rId17"/>
    <p:sldId id="520" r:id="rId18"/>
    <p:sldId id="523" r:id="rId19"/>
    <p:sldId id="588" r:id="rId20"/>
    <p:sldId id="522" r:id="rId21"/>
    <p:sldId id="477" r:id="rId22"/>
    <p:sldId id="478" r:id="rId23"/>
    <p:sldId id="556" r:id="rId24"/>
    <p:sldId id="557" r:id="rId25"/>
    <p:sldId id="589" r:id="rId26"/>
    <p:sldId id="590" r:id="rId27"/>
    <p:sldId id="481" r:id="rId28"/>
    <p:sldId id="591" r:id="rId29"/>
    <p:sldId id="634" r:id="rId30"/>
    <p:sldId id="524" r:id="rId31"/>
    <p:sldId id="525" r:id="rId32"/>
    <p:sldId id="592" r:id="rId33"/>
    <p:sldId id="593" r:id="rId34"/>
    <p:sldId id="594" r:id="rId35"/>
    <p:sldId id="492" r:id="rId36"/>
    <p:sldId id="491" r:id="rId37"/>
    <p:sldId id="595" r:id="rId38"/>
    <p:sldId id="596" r:id="rId39"/>
    <p:sldId id="583" r:id="rId40"/>
    <p:sldId id="597" r:id="rId41"/>
    <p:sldId id="598" r:id="rId42"/>
    <p:sldId id="599" r:id="rId43"/>
    <p:sldId id="493" r:id="rId44"/>
    <p:sldId id="601" r:id="rId45"/>
    <p:sldId id="602" r:id="rId46"/>
    <p:sldId id="490" r:id="rId47"/>
    <p:sldId id="497" r:id="rId48"/>
    <p:sldId id="586" r:id="rId49"/>
    <p:sldId id="482" r:id="rId50"/>
    <p:sldId id="603" r:id="rId51"/>
    <p:sldId id="635" r:id="rId52"/>
    <p:sldId id="554" r:id="rId53"/>
    <p:sldId id="486" r:id="rId54"/>
    <p:sldId id="534" r:id="rId55"/>
    <p:sldId id="604" r:id="rId56"/>
    <p:sldId id="535" r:id="rId57"/>
    <p:sldId id="605" r:id="rId58"/>
    <p:sldId id="606" r:id="rId59"/>
    <p:sldId id="607" r:id="rId60"/>
    <p:sldId id="536" r:id="rId61"/>
    <p:sldId id="537" r:id="rId62"/>
    <p:sldId id="538" r:id="rId63"/>
    <p:sldId id="539" r:id="rId64"/>
    <p:sldId id="540" r:id="rId65"/>
    <p:sldId id="541" r:id="rId66"/>
    <p:sldId id="545" r:id="rId67"/>
    <p:sldId id="546" r:id="rId68"/>
    <p:sldId id="608" r:id="rId69"/>
    <p:sldId id="609" r:id="rId70"/>
    <p:sldId id="610" r:id="rId71"/>
    <p:sldId id="578" r:id="rId72"/>
    <p:sldId id="611" r:id="rId73"/>
    <p:sldId id="584" r:id="rId74"/>
    <p:sldId id="612" r:id="rId75"/>
    <p:sldId id="600" r:id="rId76"/>
    <p:sldId id="613" r:id="rId77"/>
    <p:sldId id="499" r:id="rId78"/>
    <p:sldId id="500" r:id="rId79"/>
    <p:sldId id="614" r:id="rId80"/>
    <p:sldId id="637" r:id="rId81"/>
    <p:sldId id="494" r:id="rId82"/>
    <p:sldId id="471" r:id="rId83"/>
    <p:sldId id="495" r:id="rId84"/>
    <p:sldId id="472" r:id="rId85"/>
    <p:sldId id="615" r:id="rId86"/>
    <p:sldId id="576" r:id="rId87"/>
    <p:sldId id="258" r:id="rId88"/>
    <p:sldId id="616" r:id="rId89"/>
    <p:sldId id="505" r:id="rId90"/>
    <p:sldId id="510" r:id="rId91"/>
    <p:sldId id="617" r:id="rId92"/>
    <p:sldId id="502" r:id="rId93"/>
    <p:sldId id="503" r:id="rId94"/>
    <p:sldId id="504" r:id="rId95"/>
    <p:sldId id="509" r:id="rId96"/>
    <p:sldId id="636" r:id="rId97"/>
    <p:sldId id="638" r:id="rId98"/>
    <p:sldId id="618" r:id="rId99"/>
    <p:sldId id="468" r:id="rId100"/>
    <p:sldId id="619" r:id="rId101"/>
    <p:sldId id="467" r:id="rId102"/>
    <p:sldId id="489" r:id="rId103"/>
    <p:sldId id="620" r:id="rId104"/>
    <p:sldId id="575" r:id="rId105"/>
    <p:sldId id="621" r:id="rId106"/>
    <p:sldId id="470" r:id="rId107"/>
    <p:sldId id="469" r:id="rId108"/>
    <p:sldId id="639" r:id="rId109"/>
    <p:sldId id="622" r:id="rId110"/>
    <p:sldId id="623" r:id="rId111"/>
    <p:sldId id="501" r:id="rId112"/>
    <p:sldId id="624" r:id="rId113"/>
    <p:sldId id="625" r:id="rId114"/>
    <p:sldId id="626" r:id="rId115"/>
    <p:sldId id="627" r:id="rId116"/>
    <p:sldId id="628" r:id="rId117"/>
    <p:sldId id="487" r:id="rId118"/>
    <p:sldId id="629" r:id="rId119"/>
    <p:sldId id="630" r:id="rId120"/>
    <p:sldId id="562" r:id="rId121"/>
    <p:sldId id="651" r:id="rId122"/>
    <p:sldId id="567" r:id="rId123"/>
    <p:sldId id="643" r:id="rId124"/>
    <p:sldId id="569" r:id="rId125"/>
    <p:sldId id="641" r:id="rId126"/>
    <p:sldId id="572" r:id="rId127"/>
    <p:sldId id="644" r:id="rId128"/>
    <p:sldId id="573" r:id="rId129"/>
    <p:sldId id="558" r:id="rId130"/>
    <p:sldId id="560" r:id="rId131"/>
    <p:sldId id="645" r:id="rId132"/>
    <p:sldId id="646" r:id="rId133"/>
    <p:sldId id="647" r:id="rId134"/>
    <p:sldId id="648" r:id="rId135"/>
    <p:sldId id="649" r:id="rId136"/>
    <p:sldId id="650" r:id="rId137"/>
    <p:sldId id="640" r:id="rId138"/>
    <p:sldId id="563" r:id="rId139"/>
    <p:sldId id="564" r:id="rId140"/>
    <p:sldId id="565" r:id="rId141"/>
    <p:sldId id="566" r:id="rId142"/>
    <p:sldId id="652" r:id="rId143"/>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31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9620"/>
    <p:restoredTop sz="96197"/>
  </p:normalViewPr>
  <p:slideViewPr>
    <p:cSldViewPr snapToGrid="0">
      <p:cViewPr varScale="1">
        <p:scale>
          <a:sx n="72" d="100"/>
          <a:sy n="72" d="100"/>
        </p:scale>
        <p:origin x="216" y="1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4C943-BE68-3F47-946F-52BCA8EAEFFC}" type="datetimeFigureOut">
              <a:rPr lang="cs-CZ" smtClean="0"/>
              <a:t>14.03.2024</a:t>
            </a:fld>
            <a:endParaRPr lang="cs-CZ"/>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6" name="Zástupný symbol pro zápatí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6E0038-70F0-3748-993A-32289CDDD734}" type="slidenum">
              <a:rPr lang="cs-CZ" smtClean="0"/>
              <a:t>‹#›</a:t>
            </a:fld>
            <a:endParaRPr lang="cs-CZ"/>
          </a:p>
        </p:txBody>
      </p:sp>
    </p:spTree>
    <p:extLst>
      <p:ext uri="{BB962C8B-B14F-4D97-AF65-F5344CB8AC3E}">
        <p14:creationId xmlns:p14="http://schemas.microsoft.com/office/powerpoint/2010/main" val="2609729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3F5AEEC0-BC80-CB83-D881-44206216A632}"/>
              </a:ext>
            </a:extLst>
          </p:cNvPr>
          <p:cNvSpPr>
            <a:spLocks noGrp="1"/>
          </p:cNvSpPr>
          <p:nvPr>
            <p:ph type="ctrTitle"/>
          </p:nvPr>
        </p:nvSpPr>
        <p:spPr>
          <a:xfrm>
            <a:off x="1524000" y="1122363"/>
            <a:ext cx="9144000" cy="2387600"/>
          </a:xfrm>
        </p:spPr>
        <p:txBody>
          <a:bodyPr anchor="b"/>
          <a:lstStyle>
            <a:lvl1pPr algn="ctr">
              <a:defRPr sz="6000"/>
            </a:lvl1pPr>
          </a:lstStyle>
          <a:p>
            <a:r>
              <a:rPr lang="cs-CZ"/>
              <a:t>Kliknutím lze upravit styl.</a:t>
            </a:r>
          </a:p>
        </p:txBody>
      </p:sp>
      <p:sp>
        <p:nvSpPr>
          <p:cNvPr id="3" name="Podnadpis 2">
            <a:extLst>
              <a:ext uri="{FF2B5EF4-FFF2-40B4-BE49-F238E27FC236}">
                <a16:creationId xmlns:a16="http://schemas.microsoft.com/office/drawing/2014/main" id="{E389CA4B-BAE8-019A-2464-5F25F28C69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a:t>Kliknutím můžete upravit styl předlohy.</a:t>
            </a:r>
          </a:p>
        </p:txBody>
      </p:sp>
      <p:sp>
        <p:nvSpPr>
          <p:cNvPr id="4" name="Zástupný symbol pro datum 3">
            <a:extLst>
              <a:ext uri="{FF2B5EF4-FFF2-40B4-BE49-F238E27FC236}">
                <a16:creationId xmlns:a16="http://schemas.microsoft.com/office/drawing/2014/main" id="{5CBE0B51-0DFC-5ACB-0E34-948640DDB688}"/>
              </a:ext>
            </a:extLst>
          </p:cNvPr>
          <p:cNvSpPr>
            <a:spLocks noGrp="1"/>
          </p:cNvSpPr>
          <p:nvPr>
            <p:ph type="dt" sz="half" idx="10"/>
          </p:nvPr>
        </p:nvSpPr>
        <p:spPr/>
        <p:txBody>
          <a:bodyPr/>
          <a:lstStyle/>
          <a:p>
            <a:fld id="{7E7F773D-28F5-6049-9827-ABA183D69A3A}" type="datetime1">
              <a:rPr lang="cs-CZ" smtClean="0"/>
              <a:t>14.03.2024</a:t>
            </a:fld>
            <a:endParaRPr lang="cs-CZ"/>
          </a:p>
        </p:txBody>
      </p:sp>
      <p:sp>
        <p:nvSpPr>
          <p:cNvPr id="5" name="Zástupný symbol pro zápatí 4">
            <a:extLst>
              <a:ext uri="{FF2B5EF4-FFF2-40B4-BE49-F238E27FC236}">
                <a16:creationId xmlns:a16="http://schemas.microsoft.com/office/drawing/2014/main" id="{6D3C0224-6D09-1CB6-6990-B71B1DADA4A1}"/>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9405CCDA-F90D-72BF-05DA-2C18F53A86B7}"/>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1813236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055D4A1-2D8C-8294-D489-5575F53C7CFD}"/>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id="{11A6F3FF-489E-21E9-9DC2-9EFDB7E9BE26}"/>
              </a:ext>
            </a:extLst>
          </p:cNvPr>
          <p:cNvSpPr>
            <a:spLocks noGrp="1"/>
          </p:cNvSpPr>
          <p:nvPr>
            <p:ph idx="1"/>
          </p:nvPr>
        </p:nvSpPr>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098E9D78-737D-46DB-1EE3-B96FF1EF7846}"/>
              </a:ext>
            </a:extLst>
          </p:cNvPr>
          <p:cNvSpPr>
            <a:spLocks noGrp="1"/>
          </p:cNvSpPr>
          <p:nvPr>
            <p:ph type="dt" sz="half" idx="10"/>
          </p:nvPr>
        </p:nvSpPr>
        <p:spPr/>
        <p:txBody>
          <a:bodyPr/>
          <a:lstStyle/>
          <a:p>
            <a:fld id="{41C4C18D-16EB-034A-BACD-F34A38B9FA00}" type="datetime1">
              <a:rPr lang="cs-CZ" smtClean="0"/>
              <a:t>14.03.2024</a:t>
            </a:fld>
            <a:endParaRPr lang="cs-CZ"/>
          </a:p>
        </p:txBody>
      </p:sp>
      <p:sp>
        <p:nvSpPr>
          <p:cNvPr id="5" name="Zástupný symbol pro zápatí 4">
            <a:extLst>
              <a:ext uri="{FF2B5EF4-FFF2-40B4-BE49-F238E27FC236}">
                <a16:creationId xmlns:a16="http://schemas.microsoft.com/office/drawing/2014/main" id="{44F011BB-1962-C28E-5057-981206A1B8BD}"/>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9979AF0F-865A-D5E0-1F40-A3CD030BB3ED}"/>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942668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oddílu">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57B80C9-3D16-7D75-F80E-707BA96496AE}"/>
              </a:ext>
            </a:extLst>
          </p:cNvPr>
          <p:cNvSpPr>
            <a:spLocks noGrp="1"/>
          </p:cNvSpPr>
          <p:nvPr>
            <p:ph type="title"/>
          </p:nvPr>
        </p:nvSpPr>
        <p:spPr>
          <a:xfrm>
            <a:off x="831850" y="1709738"/>
            <a:ext cx="10515600" cy="2852737"/>
          </a:xfrm>
        </p:spPr>
        <p:txBody>
          <a:bodyPr anchor="b"/>
          <a:lstStyle>
            <a:lvl1pPr>
              <a:defRPr sz="6000"/>
            </a:lvl1pPr>
          </a:lstStyle>
          <a:p>
            <a:r>
              <a:rPr lang="cs-CZ"/>
              <a:t>Kliknutím lze upravit styl.</a:t>
            </a:r>
          </a:p>
        </p:txBody>
      </p:sp>
      <p:sp>
        <p:nvSpPr>
          <p:cNvPr id="3" name="Zástupný text 2">
            <a:extLst>
              <a:ext uri="{FF2B5EF4-FFF2-40B4-BE49-F238E27FC236}">
                <a16:creationId xmlns:a16="http://schemas.microsoft.com/office/drawing/2014/main" id="{8456B4F0-DA48-C09D-CFEA-2DF4836ED2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cs-CZ"/>
              <a:t>Po kliknutí můžete upravovat styly textu v předloze.</a:t>
            </a:r>
          </a:p>
        </p:txBody>
      </p:sp>
      <p:sp>
        <p:nvSpPr>
          <p:cNvPr id="4" name="Zástupný symbol pro datum 3">
            <a:extLst>
              <a:ext uri="{FF2B5EF4-FFF2-40B4-BE49-F238E27FC236}">
                <a16:creationId xmlns:a16="http://schemas.microsoft.com/office/drawing/2014/main" id="{6E6A4AFE-457A-D14E-24BB-BFEA89625B34}"/>
              </a:ext>
            </a:extLst>
          </p:cNvPr>
          <p:cNvSpPr>
            <a:spLocks noGrp="1"/>
          </p:cNvSpPr>
          <p:nvPr>
            <p:ph type="dt" sz="half" idx="10"/>
          </p:nvPr>
        </p:nvSpPr>
        <p:spPr/>
        <p:txBody>
          <a:bodyPr/>
          <a:lstStyle/>
          <a:p>
            <a:fld id="{82D03317-D688-804C-9AA5-BC455345F97B}" type="datetime1">
              <a:rPr lang="cs-CZ" smtClean="0"/>
              <a:t>14.03.2024</a:t>
            </a:fld>
            <a:endParaRPr lang="cs-CZ"/>
          </a:p>
        </p:txBody>
      </p:sp>
      <p:sp>
        <p:nvSpPr>
          <p:cNvPr id="5" name="Zástupný symbol pro zápatí 4">
            <a:extLst>
              <a:ext uri="{FF2B5EF4-FFF2-40B4-BE49-F238E27FC236}">
                <a16:creationId xmlns:a16="http://schemas.microsoft.com/office/drawing/2014/main" id="{A53AF83C-93D2-3F87-E940-EB9735B7E001}"/>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4AD780D5-88A7-50E2-5081-B3A28768A2BB}"/>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649520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6FDCABB1-5249-E038-3EC7-97B2D5347981}"/>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id="{25DDEEDC-F17C-EAB3-352D-70A23C78B46A}"/>
              </a:ext>
            </a:extLst>
          </p:cNvPr>
          <p:cNvSpPr>
            <a:spLocks noGrp="1"/>
          </p:cNvSpPr>
          <p:nvPr>
            <p:ph sz="half" idx="1"/>
          </p:nvPr>
        </p:nvSpPr>
        <p:spPr>
          <a:xfrm>
            <a:off x="838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obsah 3">
            <a:extLst>
              <a:ext uri="{FF2B5EF4-FFF2-40B4-BE49-F238E27FC236}">
                <a16:creationId xmlns:a16="http://schemas.microsoft.com/office/drawing/2014/main" id="{611E6592-2B62-C487-1B28-51151FDFDDB7}"/>
              </a:ext>
            </a:extLst>
          </p:cNvPr>
          <p:cNvSpPr>
            <a:spLocks noGrp="1"/>
          </p:cNvSpPr>
          <p:nvPr>
            <p:ph sz="half" idx="2"/>
          </p:nvPr>
        </p:nvSpPr>
        <p:spPr>
          <a:xfrm>
            <a:off x="6172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a:extLst>
              <a:ext uri="{FF2B5EF4-FFF2-40B4-BE49-F238E27FC236}">
                <a16:creationId xmlns:a16="http://schemas.microsoft.com/office/drawing/2014/main" id="{7C0088E6-1344-5662-70D9-2A9119A37E3A}"/>
              </a:ext>
            </a:extLst>
          </p:cNvPr>
          <p:cNvSpPr>
            <a:spLocks noGrp="1"/>
          </p:cNvSpPr>
          <p:nvPr>
            <p:ph type="dt" sz="half" idx="10"/>
          </p:nvPr>
        </p:nvSpPr>
        <p:spPr/>
        <p:txBody>
          <a:bodyPr/>
          <a:lstStyle/>
          <a:p>
            <a:fld id="{9FD17E93-F3A2-0644-8C47-90A1457B5828}" type="datetime1">
              <a:rPr lang="cs-CZ" smtClean="0"/>
              <a:t>14.03.2024</a:t>
            </a:fld>
            <a:endParaRPr lang="cs-CZ"/>
          </a:p>
        </p:txBody>
      </p:sp>
      <p:sp>
        <p:nvSpPr>
          <p:cNvPr id="6" name="Zástupný symbol pro zápatí 5">
            <a:extLst>
              <a:ext uri="{FF2B5EF4-FFF2-40B4-BE49-F238E27FC236}">
                <a16:creationId xmlns:a16="http://schemas.microsoft.com/office/drawing/2014/main" id="{C3AEA65A-9559-ED75-DE1E-D87F3C7A7E46}"/>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FE502595-25FD-682B-3066-61AAECEAE96F}"/>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227425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878B410-B429-A60A-2B11-A17C54B3CFF8}"/>
              </a:ext>
            </a:extLst>
          </p:cNvPr>
          <p:cNvSpPr>
            <a:spLocks noGrp="1"/>
          </p:cNvSpPr>
          <p:nvPr>
            <p:ph type="title"/>
          </p:nvPr>
        </p:nvSpPr>
        <p:spPr>
          <a:xfrm>
            <a:off x="839788" y="365125"/>
            <a:ext cx="10515600" cy="1325563"/>
          </a:xfrm>
        </p:spPr>
        <p:txBody>
          <a:bodyPr/>
          <a:lstStyle/>
          <a:p>
            <a:r>
              <a:rPr lang="cs-CZ"/>
              <a:t>Kliknutím lze upravit styl.</a:t>
            </a:r>
          </a:p>
        </p:txBody>
      </p:sp>
      <p:sp>
        <p:nvSpPr>
          <p:cNvPr id="3" name="Zástupný text 2">
            <a:extLst>
              <a:ext uri="{FF2B5EF4-FFF2-40B4-BE49-F238E27FC236}">
                <a16:creationId xmlns:a16="http://schemas.microsoft.com/office/drawing/2014/main" id="{E5CA6AC0-D9BB-49C1-A628-03B985AC01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4" name="Zástupný obsah 3">
            <a:extLst>
              <a:ext uri="{FF2B5EF4-FFF2-40B4-BE49-F238E27FC236}">
                <a16:creationId xmlns:a16="http://schemas.microsoft.com/office/drawing/2014/main" id="{AA7DDB15-A195-5A2B-B923-E1ED61BC13A0}"/>
              </a:ext>
            </a:extLst>
          </p:cNvPr>
          <p:cNvSpPr>
            <a:spLocks noGrp="1"/>
          </p:cNvSpPr>
          <p:nvPr>
            <p:ph sz="half" idx="2"/>
          </p:nvPr>
        </p:nvSpPr>
        <p:spPr>
          <a:xfrm>
            <a:off x="839788" y="2505075"/>
            <a:ext cx="5157787"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text 4">
            <a:extLst>
              <a:ext uri="{FF2B5EF4-FFF2-40B4-BE49-F238E27FC236}">
                <a16:creationId xmlns:a16="http://schemas.microsoft.com/office/drawing/2014/main" id="{FC4AFC90-2B9A-FBAF-8726-B8F8E894CC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6" name="Zástupný obsah 5">
            <a:extLst>
              <a:ext uri="{FF2B5EF4-FFF2-40B4-BE49-F238E27FC236}">
                <a16:creationId xmlns:a16="http://schemas.microsoft.com/office/drawing/2014/main" id="{8C8892CA-9910-8DD9-C806-63E1A2787CDA}"/>
              </a:ext>
            </a:extLst>
          </p:cNvPr>
          <p:cNvSpPr>
            <a:spLocks noGrp="1"/>
          </p:cNvSpPr>
          <p:nvPr>
            <p:ph sz="quarter" idx="4"/>
          </p:nvPr>
        </p:nvSpPr>
        <p:spPr>
          <a:xfrm>
            <a:off x="6172200" y="2505075"/>
            <a:ext cx="5183188"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a:extLst>
              <a:ext uri="{FF2B5EF4-FFF2-40B4-BE49-F238E27FC236}">
                <a16:creationId xmlns:a16="http://schemas.microsoft.com/office/drawing/2014/main" id="{1163FFEF-C6FB-ED64-E09A-034A487855F9}"/>
              </a:ext>
            </a:extLst>
          </p:cNvPr>
          <p:cNvSpPr>
            <a:spLocks noGrp="1"/>
          </p:cNvSpPr>
          <p:nvPr>
            <p:ph type="dt" sz="half" idx="10"/>
          </p:nvPr>
        </p:nvSpPr>
        <p:spPr/>
        <p:txBody>
          <a:bodyPr/>
          <a:lstStyle/>
          <a:p>
            <a:fld id="{DD983F50-D733-4A42-81DA-B8B7824B4197}" type="datetime1">
              <a:rPr lang="cs-CZ" smtClean="0"/>
              <a:t>14.03.2024</a:t>
            </a:fld>
            <a:endParaRPr lang="cs-CZ"/>
          </a:p>
        </p:txBody>
      </p:sp>
      <p:sp>
        <p:nvSpPr>
          <p:cNvPr id="8" name="Zástupný symbol pro zápatí 7">
            <a:extLst>
              <a:ext uri="{FF2B5EF4-FFF2-40B4-BE49-F238E27FC236}">
                <a16:creationId xmlns:a16="http://schemas.microsoft.com/office/drawing/2014/main" id="{70F6D069-4359-B1D2-C165-824FB1D41A19}"/>
              </a:ext>
            </a:extLst>
          </p:cNvPr>
          <p:cNvSpPr>
            <a:spLocks noGrp="1"/>
          </p:cNvSpPr>
          <p:nvPr>
            <p:ph type="ftr" sz="quarter" idx="11"/>
          </p:nvPr>
        </p:nvSpPr>
        <p:spPr/>
        <p:txBody>
          <a:bodyPr/>
          <a:lstStyle/>
          <a:p>
            <a:endParaRPr lang="cs-CZ"/>
          </a:p>
        </p:txBody>
      </p:sp>
      <p:sp>
        <p:nvSpPr>
          <p:cNvPr id="9" name="Zástupný symbol pro číslo snímku 8">
            <a:extLst>
              <a:ext uri="{FF2B5EF4-FFF2-40B4-BE49-F238E27FC236}">
                <a16:creationId xmlns:a16="http://schemas.microsoft.com/office/drawing/2014/main" id="{C47C9C20-0274-FB40-6E0D-0182B615A4A3}"/>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3680430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Jenom nadpis">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A9FF96B-1A24-8876-F38F-8A69E22933C3}"/>
              </a:ext>
            </a:extLst>
          </p:cNvPr>
          <p:cNvSpPr>
            <a:spLocks noGrp="1"/>
          </p:cNvSpPr>
          <p:nvPr>
            <p:ph type="title"/>
          </p:nvPr>
        </p:nvSpPr>
        <p:spPr/>
        <p:txBody>
          <a:bodyPr/>
          <a:lstStyle/>
          <a:p>
            <a:r>
              <a:rPr lang="cs-CZ"/>
              <a:t>Kliknutím lze upravit styl.</a:t>
            </a:r>
          </a:p>
        </p:txBody>
      </p:sp>
      <p:sp>
        <p:nvSpPr>
          <p:cNvPr id="3" name="Zástupný symbol pro datum 2">
            <a:extLst>
              <a:ext uri="{FF2B5EF4-FFF2-40B4-BE49-F238E27FC236}">
                <a16:creationId xmlns:a16="http://schemas.microsoft.com/office/drawing/2014/main" id="{0CE0C0FE-564C-2DDB-79CA-BF7294DA4502}"/>
              </a:ext>
            </a:extLst>
          </p:cNvPr>
          <p:cNvSpPr>
            <a:spLocks noGrp="1"/>
          </p:cNvSpPr>
          <p:nvPr>
            <p:ph type="dt" sz="half" idx="10"/>
          </p:nvPr>
        </p:nvSpPr>
        <p:spPr/>
        <p:txBody>
          <a:bodyPr/>
          <a:lstStyle/>
          <a:p>
            <a:fld id="{AA6E484F-FC98-2949-81C7-845D9C54F5A6}" type="datetime1">
              <a:rPr lang="cs-CZ" smtClean="0"/>
              <a:t>14.03.2024</a:t>
            </a:fld>
            <a:endParaRPr lang="cs-CZ"/>
          </a:p>
        </p:txBody>
      </p:sp>
      <p:sp>
        <p:nvSpPr>
          <p:cNvPr id="4" name="Zástupný symbol pro zápatí 3">
            <a:extLst>
              <a:ext uri="{FF2B5EF4-FFF2-40B4-BE49-F238E27FC236}">
                <a16:creationId xmlns:a16="http://schemas.microsoft.com/office/drawing/2014/main" id="{B7751F8A-AEEE-9004-632E-F70275FAB536}"/>
              </a:ext>
            </a:extLst>
          </p:cNvPr>
          <p:cNvSpPr>
            <a:spLocks noGrp="1"/>
          </p:cNvSpPr>
          <p:nvPr>
            <p:ph type="ftr" sz="quarter" idx="11"/>
          </p:nvPr>
        </p:nvSpPr>
        <p:spPr/>
        <p:txBody>
          <a:bodyPr/>
          <a:lstStyle/>
          <a:p>
            <a:endParaRPr lang="cs-CZ"/>
          </a:p>
        </p:txBody>
      </p:sp>
      <p:sp>
        <p:nvSpPr>
          <p:cNvPr id="5" name="Zástupný symbol pro číslo snímku 4">
            <a:extLst>
              <a:ext uri="{FF2B5EF4-FFF2-40B4-BE49-F238E27FC236}">
                <a16:creationId xmlns:a16="http://schemas.microsoft.com/office/drawing/2014/main" id="{0654C7C6-6E49-70C6-D82C-149BA81C8100}"/>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828418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a:extLst>
              <a:ext uri="{FF2B5EF4-FFF2-40B4-BE49-F238E27FC236}">
                <a16:creationId xmlns:a16="http://schemas.microsoft.com/office/drawing/2014/main" id="{9AFD55C8-3212-25AA-13EC-74AA593F7A2D}"/>
              </a:ext>
            </a:extLst>
          </p:cNvPr>
          <p:cNvSpPr>
            <a:spLocks noGrp="1"/>
          </p:cNvSpPr>
          <p:nvPr>
            <p:ph type="dt" sz="half" idx="10"/>
          </p:nvPr>
        </p:nvSpPr>
        <p:spPr/>
        <p:txBody>
          <a:bodyPr/>
          <a:lstStyle/>
          <a:p>
            <a:fld id="{C8BD8A24-57A3-8A45-8A25-5BF04176B375}" type="datetime1">
              <a:rPr lang="cs-CZ" smtClean="0"/>
              <a:t>14.03.2024</a:t>
            </a:fld>
            <a:endParaRPr lang="cs-CZ"/>
          </a:p>
        </p:txBody>
      </p:sp>
      <p:sp>
        <p:nvSpPr>
          <p:cNvPr id="3" name="Zástupný symbol pro zápatí 2">
            <a:extLst>
              <a:ext uri="{FF2B5EF4-FFF2-40B4-BE49-F238E27FC236}">
                <a16:creationId xmlns:a16="http://schemas.microsoft.com/office/drawing/2014/main" id="{25991E04-AF61-9306-7192-41359D10D0F2}"/>
              </a:ext>
            </a:extLst>
          </p:cNvPr>
          <p:cNvSpPr>
            <a:spLocks noGrp="1"/>
          </p:cNvSpPr>
          <p:nvPr>
            <p:ph type="ftr" sz="quarter" idx="11"/>
          </p:nvPr>
        </p:nvSpPr>
        <p:spPr/>
        <p:txBody>
          <a:bodyPr/>
          <a:lstStyle/>
          <a:p>
            <a:endParaRPr lang="cs-CZ"/>
          </a:p>
        </p:txBody>
      </p:sp>
      <p:sp>
        <p:nvSpPr>
          <p:cNvPr id="4" name="Zástupný symbol pro číslo snímku 3">
            <a:extLst>
              <a:ext uri="{FF2B5EF4-FFF2-40B4-BE49-F238E27FC236}">
                <a16:creationId xmlns:a16="http://schemas.microsoft.com/office/drawing/2014/main" id="{D5E0E0B7-1B90-6E5C-3CD9-B5E51D8AC543}"/>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1973486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E51B3B9F-5ABF-DF86-9A09-A0AE9DA43D09}"/>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obsah 2">
            <a:extLst>
              <a:ext uri="{FF2B5EF4-FFF2-40B4-BE49-F238E27FC236}">
                <a16:creationId xmlns:a16="http://schemas.microsoft.com/office/drawing/2014/main" id="{6B324B17-B2B8-DD9C-467A-4AA8BB33AE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text 3">
            <a:extLst>
              <a:ext uri="{FF2B5EF4-FFF2-40B4-BE49-F238E27FC236}">
                <a16:creationId xmlns:a16="http://schemas.microsoft.com/office/drawing/2014/main" id="{512AE319-F941-6FE5-A514-CE886EC2F5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id="{E69713DF-A655-DEBA-4D2C-820B515CD17D}"/>
              </a:ext>
            </a:extLst>
          </p:cNvPr>
          <p:cNvSpPr>
            <a:spLocks noGrp="1"/>
          </p:cNvSpPr>
          <p:nvPr>
            <p:ph type="dt" sz="half" idx="10"/>
          </p:nvPr>
        </p:nvSpPr>
        <p:spPr/>
        <p:txBody>
          <a:bodyPr/>
          <a:lstStyle/>
          <a:p>
            <a:fld id="{7778FE48-CCB7-A443-A2FC-0C625A8AAF13}" type="datetime1">
              <a:rPr lang="cs-CZ" smtClean="0"/>
              <a:t>14.03.2024</a:t>
            </a:fld>
            <a:endParaRPr lang="cs-CZ"/>
          </a:p>
        </p:txBody>
      </p:sp>
      <p:sp>
        <p:nvSpPr>
          <p:cNvPr id="6" name="Zástupný symbol pro zápatí 5">
            <a:extLst>
              <a:ext uri="{FF2B5EF4-FFF2-40B4-BE49-F238E27FC236}">
                <a16:creationId xmlns:a16="http://schemas.microsoft.com/office/drawing/2014/main" id="{3FC0A0F4-A0FC-7AA5-7F70-95502A955104}"/>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19F0859E-5479-2C42-7DBE-5E59933C6B42}"/>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588539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B77357E9-84DA-0471-2AAE-706D6F154735}"/>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symbol obrázku 2">
            <a:extLst>
              <a:ext uri="{FF2B5EF4-FFF2-40B4-BE49-F238E27FC236}">
                <a16:creationId xmlns:a16="http://schemas.microsoft.com/office/drawing/2014/main" id="{FE91F8CE-ABF6-E1CD-43B0-B1E5770EC0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text 3">
            <a:extLst>
              <a:ext uri="{FF2B5EF4-FFF2-40B4-BE49-F238E27FC236}">
                <a16:creationId xmlns:a16="http://schemas.microsoft.com/office/drawing/2014/main" id="{0906998E-5607-9258-1661-BF838D4D9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id="{0A02E10A-69B3-E3E2-DBA9-BFB3152EBD87}"/>
              </a:ext>
            </a:extLst>
          </p:cNvPr>
          <p:cNvSpPr>
            <a:spLocks noGrp="1"/>
          </p:cNvSpPr>
          <p:nvPr>
            <p:ph type="dt" sz="half" idx="10"/>
          </p:nvPr>
        </p:nvSpPr>
        <p:spPr/>
        <p:txBody>
          <a:bodyPr/>
          <a:lstStyle/>
          <a:p>
            <a:fld id="{9790FC52-8BC4-924D-ACAC-20DDCED4FB43}" type="datetime1">
              <a:rPr lang="cs-CZ" smtClean="0"/>
              <a:t>14.03.2024</a:t>
            </a:fld>
            <a:endParaRPr lang="cs-CZ"/>
          </a:p>
        </p:txBody>
      </p:sp>
      <p:sp>
        <p:nvSpPr>
          <p:cNvPr id="6" name="Zástupný symbol pro zápatí 5">
            <a:extLst>
              <a:ext uri="{FF2B5EF4-FFF2-40B4-BE49-F238E27FC236}">
                <a16:creationId xmlns:a16="http://schemas.microsoft.com/office/drawing/2014/main" id="{A4D0E80E-30A5-0F97-26B9-3BD817EC8B26}"/>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33929412-22AB-DC67-3BEA-9481E0AC31C1}"/>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2569930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EE8F474B-7F3B-0029-3BC9-5A930541DB7F}"/>
              </a:ext>
            </a:extLst>
          </p:cNvPr>
          <p:cNvSpPr>
            <a:spLocks noGrp="1"/>
          </p:cNvSpPr>
          <p:nvPr>
            <p:ph type="title"/>
          </p:nvPr>
        </p:nvSpPr>
        <p:spPr/>
        <p:txBody>
          <a:bodyPr/>
          <a:lstStyle/>
          <a:p>
            <a:r>
              <a:rPr lang="cs-CZ"/>
              <a:t>Kliknutím lze upravit styl.</a:t>
            </a:r>
          </a:p>
        </p:txBody>
      </p:sp>
      <p:sp>
        <p:nvSpPr>
          <p:cNvPr id="3" name="Zástupný symbol pro svislý text 2">
            <a:extLst>
              <a:ext uri="{FF2B5EF4-FFF2-40B4-BE49-F238E27FC236}">
                <a16:creationId xmlns:a16="http://schemas.microsoft.com/office/drawing/2014/main" id="{341D2935-B1C8-2CB0-DF1E-10BBF361A6F1}"/>
              </a:ext>
            </a:extLst>
          </p:cNvPr>
          <p:cNvSpPr>
            <a:spLocks noGrp="1"/>
          </p:cNvSpPr>
          <p:nvPr>
            <p:ph type="body" orient="vert" idx="1"/>
          </p:nvPr>
        </p:nvSpPr>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00D1B448-C165-7DB2-50F1-24725A452061}"/>
              </a:ext>
            </a:extLst>
          </p:cNvPr>
          <p:cNvSpPr>
            <a:spLocks noGrp="1"/>
          </p:cNvSpPr>
          <p:nvPr>
            <p:ph type="dt" sz="half" idx="10"/>
          </p:nvPr>
        </p:nvSpPr>
        <p:spPr/>
        <p:txBody>
          <a:bodyPr/>
          <a:lstStyle/>
          <a:p>
            <a:fld id="{EF9A8EE8-2013-1E42-9BDD-2E91BE50B67C}" type="datetime1">
              <a:rPr lang="cs-CZ" smtClean="0"/>
              <a:t>14.03.2024</a:t>
            </a:fld>
            <a:endParaRPr lang="cs-CZ"/>
          </a:p>
        </p:txBody>
      </p:sp>
      <p:sp>
        <p:nvSpPr>
          <p:cNvPr id="5" name="Zástupný symbol pro zápatí 4">
            <a:extLst>
              <a:ext uri="{FF2B5EF4-FFF2-40B4-BE49-F238E27FC236}">
                <a16:creationId xmlns:a16="http://schemas.microsoft.com/office/drawing/2014/main" id="{589D321F-F41A-D014-7751-2E6939B606A3}"/>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9137EE9C-58AC-2E38-E520-103D7F337F4B}"/>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1871546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a:extLst>
              <a:ext uri="{FF2B5EF4-FFF2-40B4-BE49-F238E27FC236}">
                <a16:creationId xmlns:a16="http://schemas.microsoft.com/office/drawing/2014/main" id="{B63FD29E-AFF6-DE78-FE5F-1B9B77508554}"/>
              </a:ext>
            </a:extLst>
          </p:cNvPr>
          <p:cNvSpPr>
            <a:spLocks noGrp="1"/>
          </p:cNvSpPr>
          <p:nvPr>
            <p:ph type="title" orient="vert"/>
          </p:nvPr>
        </p:nvSpPr>
        <p:spPr>
          <a:xfrm>
            <a:off x="8724900" y="365125"/>
            <a:ext cx="2628900" cy="5811838"/>
          </a:xfrm>
        </p:spPr>
        <p:txBody>
          <a:bodyPr vert="eaVert"/>
          <a:lstStyle/>
          <a:p>
            <a:r>
              <a:rPr lang="cs-CZ"/>
              <a:t>Kliknutím lze upravit styl.</a:t>
            </a:r>
          </a:p>
        </p:txBody>
      </p:sp>
      <p:sp>
        <p:nvSpPr>
          <p:cNvPr id="3" name="Zástupný symbol pro svislý text 2">
            <a:extLst>
              <a:ext uri="{FF2B5EF4-FFF2-40B4-BE49-F238E27FC236}">
                <a16:creationId xmlns:a16="http://schemas.microsoft.com/office/drawing/2014/main" id="{6E25B607-F706-48A3-BCB5-5A43A4158AD1}"/>
              </a:ext>
            </a:extLst>
          </p:cNvPr>
          <p:cNvSpPr>
            <a:spLocks noGrp="1"/>
          </p:cNvSpPr>
          <p:nvPr>
            <p:ph type="body" orient="vert" idx="1"/>
          </p:nvPr>
        </p:nvSpPr>
        <p:spPr>
          <a:xfrm>
            <a:off x="838200" y="365125"/>
            <a:ext cx="7734300" cy="5811838"/>
          </a:xfrm>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FBA51B5E-2C2E-4CB3-2B7E-9A1F6984CB9A}"/>
              </a:ext>
            </a:extLst>
          </p:cNvPr>
          <p:cNvSpPr>
            <a:spLocks noGrp="1"/>
          </p:cNvSpPr>
          <p:nvPr>
            <p:ph type="dt" sz="half" idx="10"/>
          </p:nvPr>
        </p:nvSpPr>
        <p:spPr/>
        <p:txBody>
          <a:bodyPr/>
          <a:lstStyle/>
          <a:p>
            <a:fld id="{739ED9E4-5744-E14F-9128-BBBC70E6002E}" type="datetime1">
              <a:rPr lang="cs-CZ" smtClean="0"/>
              <a:t>14.03.2024</a:t>
            </a:fld>
            <a:endParaRPr lang="cs-CZ"/>
          </a:p>
        </p:txBody>
      </p:sp>
      <p:sp>
        <p:nvSpPr>
          <p:cNvPr id="5" name="Zástupný symbol pro zápatí 4">
            <a:extLst>
              <a:ext uri="{FF2B5EF4-FFF2-40B4-BE49-F238E27FC236}">
                <a16:creationId xmlns:a16="http://schemas.microsoft.com/office/drawing/2014/main" id="{B4DEC574-E93D-A993-7A65-B08B9E517FCF}"/>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7DA4A007-CAAF-4FD2-F4FC-7FC8CF1617EB}"/>
              </a:ext>
            </a:extLst>
          </p:cNvPr>
          <p:cNvSpPr>
            <a:spLocks noGrp="1"/>
          </p:cNvSpPr>
          <p:nvPr>
            <p:ph type="sldNum" sz="quarter" idx="12"/>
          </p:nvPr>
        </p:nvSpPr>
        <p:spPr/>
        <p:txBody>
          <a:bodyPr/>
          <a:lstStyle/>
          <a:p>
            <a:fld id="{5461BB41-8F93-1243-B4BF-DE04D556D39D}" type="slidenum">
              <a:rPr lang="cs-CZ" smtClean="0"/>
              <a:t>‹#›</a:t>
            </a:fld>
            <a:endParaRPr lang="cs-CZ"/>
          </a:p>
        </p:txBody>
      </p:sp>
    </p:spTree>
    <p:extLst>
      <p:ext uri="{BB962C8B-B14F-4D97-AF65-F5344CB8AC3E}">
        <p14:creationId xmlns:p14="http://schemas.microsoft.com/office/powerpoint/2010/main" val="149893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nadpis 1">
            <a:extLst>
              <a:ext uri="{FF2B5EF4-FFF2-40B4-BE49-F238E27FC236}">
                <a16:creationId xmlns:a16="http://schemas.microsoft.com/office/drawing/2014/main" id="{FDA1D6EB-6B65-E17D-DCBB-7648E0B4B7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a:t>Kliknutím lze upravit styl.</a:t>
            </a:r>
          </a:p>
        </p:txBody>
      </p:sp>
      <p:sp>
        <p:nvSpPr>
          <p:cNvPr id="3" name="Zástupný text 2">
            <a:extLst>
              <a:ext uri="{FF2B5EF4-FFF2-40B4-BE49-F238E27FC236}">
                <a16:creationId xmlns:a16="http://schemas.microsoft.com/office/drawing/2014/main" id="{3C7735BD-754C-CE1C-68FB-733CD8CF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98F19732-42D8-1CE8-4AD3-018423BB01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5E4984-4CC2-2443-B45E-5DC0247F53F6}" type="datetime1">
              <a:rPr lang="cs-CZ" smtClean="0"/>
              <a:t>14.03.2024</a:t>
            </a:fld>
            <a:endParaRPr lang="cs-CZ"/>
          </a:p>
        </p:txBody>
      </p:sp>
      <p:sp>
        <p:nvSpPr>
          <p:cNvPr id="5" name="Zástupný symbol pro zápatí 4">
            <a:extLst>
              <a:ext uri="{FF2B5EF4-FFF2-40B4-BE49-F238E27FC236}">
                <a16:creationId xmlns:a16="http://schemas.microsoft.com/office/drawing/2014/main" id="{D4F73F2C-A86E-2A82-2536-8AC59584AB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s-CZ"/>
          </a:p>
        </p:txBody>
      </p:sp>
      <p:sp>
        <p:nvSpPr>
          <p:cNvPr id="6" name="Zástupný symbol pro číslo snímku 5">
            <a:extLst>
              <a:ext uri="{FF2B5EF4-FFF2-40B4-BE49-F238E27FC236}">
                <a16:creationId xmlns:a16="http://schemas.microsoft.com/office/drawing/2014/main" id="{7203540E-657A-B585-DE60-DE8AF9E266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461BB41-8F93-1243-B4BF-DE04D556D39D}" type="slidenum">
              <a:rPr lang="cs-CZ" smtClean="0"/>
              <a:t>‹#›</a:t>
            </a:fld>
            <a:endParaRPr lang="cs-CZ"/>
          </a:p>
        </p:txBody>
      </p:sp>
    </p:spTree>
    <p:extLst>
      <p:ext uri="{BB962C8B-B14F-4D97-AF65-F5344CB8AC3E}">
        <p14:creationId xmlns:p14="http://schemas.microsoft.com/office/powerpoint/2010/main" val="2622496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mailto:zastupkyne@msuhrineves.cz" TargetMode="External"/><Relationship Id="rId2" Type="http://schemas.openxmlformats.org/officeDocument/2006/relationships/hyperlink" Target="mailto:reditelka@msuhrineves.cz"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hyperlink" Target="mailto:spravce@msuhrineves.cz"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6.jp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eg"/><Relationship Id="rId9"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7.xml"/><Relationship Id="rId6" Type="http://schemas.openxmlformats.org/officeDocument/2006/relationships/image" Target="../media/image31.jpg"/><Relationship Id="rId5" Type="http://schemas.openxmlformats.org/officeDocument/2006/relationships/image" Target="../media/image30.jpeg"/><Relationship Id="rId4" Type="http://schemas.openxmlformats.org/officeDocument/2006/relationships/image" Target="../media/image29.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msuhrineves.cz/"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info@msslunecnicz" TargetMode="Externa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jpg"/><Relationship Id="rId7" Type="http://schemas.openxmlformats.org/officeDocument/2006/relationships/image" Target="../media/image39.jpg"/><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image" Target="../media/image36.jp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msslunecni.cz/" TargetMode="Externa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0.jp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1.JPG"/><Relationship Id="rId7"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4.JPG"/><Relationship Id="rId5" Type="http://schemas.openxmlformats.org/officeDocument/2006/relationships/image" Target="../media/image43.jpg"/><Relationship Id="rId4" Type="http://schemas.openxmlformats.org/officeDocument/2006/relationships/image" Target="../media/image42.jpg"/></Relationships>
</file>

<file path=ppt/slides/_rels/slide5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info@msslunecnicz" TargetMode="Externa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5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mspitkovice.cz/" TargetMode="Externa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6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hyperlink" Target="mailto:reditelka@mspitkovice.cz" TargetMode="External"/><Relationship Id="rId2" Type="http://schemas.openxmlformats.org/officeDocument/2006/relationships/hyperlink" Target="http://www.mspitkovice.cz/" TargetMode="Externa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1.png"/></Relationships>
</file>

<file path=ppt/slides/_rels/slide7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7.jfif"/><Relationship Id="rId7" Type="http://schemas.openxmlformats.org/officeDocument/2006/relationships/image" Target="../media/image51.jpg"/><Relationship Id="rId2" Type="http://schemas.openxmlformats.org/officeDocument/2006/relationships/image" Target="../media/image46.jfif"/><Relationship Id="rId1" Type="http://schemas.openxmlformats.org/officeDocument/2006/relationships/slideLayout" Target="../slideLayouts/slideLayout7.xml"/><Relationship Id="rId6" Type="http://schemas.openxmlformats.org/officeDocument/2006/relationships/image" Target="../media/image50.jfif"/><Relationship Id="rId5" Type="http://schemas.openxmlformats.org/officeDocument/2006/relationships/image" Target="../media/image49.jfif"/><Relationship Id="rId4" Type="http://schemas.openxmlformats.org/officeDocument/2006/relationships/image" Target="../media/image48.jfif"/><Relationship Id="rId9" Type="http://schemas.openxmlformats.org/officeDocument/2006/relationships/image" Target="../media/image45.png"/></Relationships>
</file>

<file path=ppt/slides/_rels/slide73.xml.rels><?xml version="1.0" encoding="UTF-8" standalone="yes"?>
<Relationships xmlns="http://schemas.openxmlformats.org/package/2006/relationships"><Relationship Id="rId8" Type="http://schemas.openxmlformats.org/officeDocument/2006/relationships/image" Target="../media/image57.jpg"/><Relationship Id="rId3" Type="http://schemas.openxmlformats.org/officeDocument/2006/relationships/image" Target="../media/image53.jpg"/><Relationship Id="rId7" Type="http://schemas.openxmlformats.org/officeDocument/2006/relationships/image" Target="../media/image56.jpg"/><Relationship Id="rId2" Type="http://schemas.openxmlformats.org/officeDocument/2006/relationships/image" Target="../media/image52.jpg"/><Relationship Id="rId1" Type="http://schemas.openxmlformats.org/officeDocument/2006/relationships/slideLayout" Target="../slideLayouts/slideLayout7.xml"/><Relationship Id="rId6" Type="http://schemas.openxmlformats.org/officeDocument/2006/relationships/image" Target="../media/image55.jpg"/><Relationship Id="rId5" Type="http://schemas.openxmlformats.org/officeDocument/2006/relationships/image" Target="../media/image45.png"/><Relationship Id="rId10" Type="http://schemas.openxmlformats.org/officeDocument/2006/relationships/image" Target="../media/image59.jpg"/><Relationship Id="rId4" Type="http://schemas.openxmlformats.org/officeDocument/2006/relationships/image" Target="../media/image54.jpg"/><Relationship Id="rId9" Type="http://schemas.openxmlformats.org/officeDocument/2006/relationships/image" Target="../media/image58.jpg"/></Relationships>
</file>

<file path=ppt/slides/_rels/slide7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61.jpg"/><Relationship Id="rId7" Type="http://schemas.openxmlformats.org/officeDocument/2006/relationships/image" Target="../media/image65.jpg"/><Relationship Id="rId2" Type="http://schemas.openxmlformats.org/officeDocument/2006/relationships/image" Target="../media/image60.jpg"/><Relationship Id="rId1" Type="http://schemas.openxmlformats.org/officeDocument/2006/relationships/slideLayout" Target="../slideLayouts/slideLayout7.xml"/><Relationship Id="rId6" Type="http://schemas.openxmlformats.org/officeDocument/2006/relationships/image" Target="../media/image64.jpg"/><Relationship Id="rId5" Type="http://schemas.openxmlformats.org/officeDocument/2006/relationships/image" Target="../media/image63.png"/><Relationship Id="rId10" Type="http://schemas.openxmlformats.org/officeDocument/2006/relationships/image" Target="../media/image67.jpeg"/><Relationship Id="rId4" Type="http://schemas.openxmlformats.org/officeDocument/2006/relationships/image" Target="../media/image62.jpg"/><Relationship Id="rId9" Type="http://schemas.openxmlformats.org/officeDocument/2006/relationships/image" Target="../media/image66.png"/></Relationships>
</file>

<file path=ppt/slides/_rels/slide7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jpg"/><Relationship Id="rId7" Type="http://schemas.openxmlformats.org/officeDocument/2006/relationships/image" Target="../media/image73.jpg"/><Relationship Id="rId2" Type="http://schemas.openxmlformats.org/officeDocument/2006/relationships/image" Target="../media/image68.jpg"/><Relationship Id="rId1" Type="http://schemas.openxmlformats.org/officeDocument/2006/relationships/slideLayout" Target="../slideLayouts/slideLayout7.xml"/><Relationship Id="rId6" Type="http://schemas.openxmlformats.org/officeDocument/2006/relationships/image" Target="../media/image72.jpg"/><Relationship Id="rId5" Type="http://schemas.openxmlformats.org/officeDocument/2006/relationships/image" Target="../media/image71.jpg"/><Relationship Id="rId10" Type="http://schemas.openxmlformats.org/officeDocument/2006/relationships/image" Target="../media/image45.png"/><Relationship Id="rId4" Type="http://schemas.openxmlformats.org/officeDocument/2006/relationships/image" Target="../media/image70.jpg"/><Relationship Id="rId9" Type="http://schemas.openxmlformats.org/officeDocument/2006/relationships/image" Target="../media/image75.jpg"/></Relationships>
</file>

<file path=ppt/slides/_rels/slide7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image" Target="../media/image78.emf"/><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84.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image" Target="../media/image82.png"/><Relationship Id="rId1" Type="http://schemas.openxmlformats.org/officeDocument/2006/relationships/slideLayout" Target="../slideLayouts/slideLayout4.xml"/><Relationship Id="rId5" Type="http://schemas.openxmlformats.org/officeDocument/2006/relationships/image" Target="../media/image76.png"/><Relationship Id="rId4" Type="http://schemas.openxmlformats.org/officeDocument/2006/relationships/image" Target="../media/image1.png"/></Relationships>
</file>

<file path=ppt/slides/_rels/slide89.xml.rels><?xml version="1.0" encoding="UTF-8" standalone="yes"?>
<Relationships xmlns="http://schemas.openxmlformats.org/package/2006/relationships"><Relationship Id="rId3" Type="http://schemas.openxmlformats.org/officeDocument/2006/relationships/image" Target="../media/image80.jpg"/><Relationship Id="rId7" Type="http://schemas.openxmlformats.org/officeDocument/2006/relationships/image" Target="../media/image7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86.jpg"/><Relationship Id="rId5" Type="http://schemas.openxmlformats.org/officeDocument/2006/relationships/image" Target="../media/image85.jpg"/><Relationship Id="rId4" Type="http://schemas.openxmlformats.org/officeDocument/2006/relationships/image" Target="../media/image84.jpg"/></Relationships>
</file>

<file path=ppt/slides/_rels/slide90.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6.xml"/><Relationship Id="rId5" Type="http://schemas.openxmlformats.org/officeDocument/2006/relationships/image" Target="../media/image76.png"/><Relationship Id="rId4" Type="http://schemas.openxmlformats.org/officeDocument/2006/relationships/image" Target="../media/image1.png"/></Relationships>
</file>

<file path=ppt/slides/_rels/slide91.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image" Target="../media/image89.JPG"/><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1.png"/></Relationships>
</file>

<file path=ppt/slides/_rels/slide92.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image" Target="../media/image91.JPG"/><Relationship Id="rId1" Type="http://schemas.openxmlformats.org/officeDocument/2006/relationships/slideLayout" Target="../slideLayouts/slideLayout4.xml"/><Relationship Id="rId5" Type="http://schemas.openxmlformats.org/officeDocument/2006/relationships/image" Target="../media/image76.png"/><Relationship Id="rId4" Type="http://schemas.openxmlformats.org/officeDocument/2006/relationships/image" Target="../media/image1.png"/></Relationships>
</file>

<file path=ppt/slides/_rels/slide93.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image" Target="../media/image93.JPG"/><Relationship Id="rId1" Type="http://schemas.openxmlformats.org/officeDocument/2006/relationships/slideLayout" Target="../slideLayouts/slideLayout4.xml"/><Relationship Id="rId5" Type="http://schemas.openxmlformats.org/officeDocument/2006/relationships/image" Target="../media/image76.png"/><Relationship Id="rId4" Type="http://schemas.openxmlformats.org/officeDocument/2006/relationships/image" Target="../media/image1.png"/></Relationships>
</file>

<file path=ppt/slides/_rels/slide94.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81.jpg"/><Relationship Id="rId7" Type="http://schemas.openxmlformats.org/officeDocument/2006/relationships/image" Target="../media/image1.png"/><Relationship Id="rId2" Type="http://schemas.openxmlformats.org/officeDocument/2006/relationships/image" Target="../media/image95.jpg"/><Relationship Id="rId1" Type="http://schemas.openxmlformats.org/officeDocument/2006/relationships/slideLayout" Target="../slideLayouts/slideLayout4.xml"/><Relationship Id="rId6" Type="http://schemas.openxmlformats.org/officeDocument/2006/relationships/image" Target="../media/image98.jpg"/><Relationship Id="rId5" Type="http://schemas.openxmlformats.org/officeDocument/2006/relationships/image" Target="../media/image97.jpg"/><Relationship Id="rId4" Type="http://schemas.openxmlformats.org/officeDocument/2006/relationships/image" Target="../media/image96.jpg"/></Relationships>
</file>

<file path=ppt/slides/_rels/slide95.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image" Target="../media/image99.JPG"/><Relationship Id="rId1" Type="http://schemas.openxmlformats.org/officeDocument/2006/relationships/slideLayout" Target="../slideLayouts/slideLayout4.xml"/><Relationship Id="rId6" Type="http://schemas.openxmlformats.org/officeDocument/2006/relationships/image" Target="../media/image76.png"/><Relationship Id="rId5" Type="http://schemas.openxmlformats.org/officeDocument/2006/relationships/image" Target="../media/image1.png"/><Relationship Id="rId4" Type="http://schemas.openxmlformats.org/officeDocument/2006/relationships/image" Target="../media/image101.jpg"/></Relationships>
</file>

<file path=ppt/slides/_rels/slide9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7.xml"/><Relationship Id="rId6" Type="http://schemas.openxmlformats.org/officeDocument/2006/relationships/image" Target="../media/image108.jpg"/><Relationship Id="rId5" Type="http://schemas.openxmlformats.org/officeDocument/2006/relationships/image" Target="../media/image1.png"/><Relationship Id="rId4" Type="http://schemas.openxmlformats.org/officeDocument/2006/relationships/image" Target="../media/image107.JPG"/></Relationships>
</file>

<file path=ppt/slides/_rels/slide106.xml.rels><?xml version="1.0" encoding="UTF-8" standalone="yes"?>
<Relationships xmlns="http://schemas.openxmlformats.org/package/2006/relationships"><Relationship Id="rId3" Type="http://schemas.openxmlformats.org/officeDocument/2006/relationships/image" Target="../media/image110.jpeg"/><Relationship Id="rId7" Type="http://schemas.openxmlformats.org/officeDocument/2006/relationships/image" Target="../media/image113.jpg"/><Relationship Id="rId2" Type="http://schemas.openxmlformats.org/officeDocument/2006/relationships/image" Target="../media/image109.jpg"/><Relationship Id="rId1" Type="http://schemas.openxmlformats.org/officeDocument/2006/relationships/slideLayout" Target="../slideLayouts/slideLayout2.xml"/><Relationship Id="rId6" Type="http://schemas.openxmlformats.org/officeDocument/2006/relationships/image" Target="../media/image112.jpeg"/><Relationship Id="rId5" Type="http://schemas.openxmlformats.org/officeDocument/2006/relationships/image" Target="../media/image111.jpg"/><Relationship Id="rId4" Type="http://schemas.openxmlformats.org/officeDocument/2006/relationships/image" Target="../media/image1.png"/></Relationships>
</file>

<file path=ppt/slides/_rels/slide107.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image" Target="../media/image114.JPG"/><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117.JPG"/><Relationship Id="rId4" Type="http://schemas.openxmlformats.org/officeDocument/2006/relationships/image" Target="../media/image116.JPG"/></Relationships>
</file>

<file path=ppt/slides/_rels/slide10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118.png"/><Relationship Id="rId7" Type="http://schemas.openxmlformats.org/officeDocument/2006/relationships/image" Target="../media/image12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21.jpeg"/><Relationship Id="rId5" Type="http://schemas.openxmlformats.org/officeDocument/2006/relationships/image" Target="../media/image120.jpeg"/><Relationship Id="rId4" Type="http://schemas.openxmlformats.org/officeDocument/2006/relationships/image" Target="../media/image119.jpeg"/></Relationships>
</file>

<file path=ppt/slides/_rels/slide110.xml.rels><?xml version="1.0" encoding="UTF-8" standalone="yes"?>
<Relationships xmlns="http://schemas.openxmlformats.org/package/2006/relationships"><Relationship Id="rId3" Type="http://schemas.openxmlformats.org/officeDocument/2006/relationships/hyperlink" Target="http://www.skolnijidelna.online/" TargetMode="External"/><Relationship Id="rId2" Type="http://schemas.openxmlformats.org/officeDocument/2006/relationships/hyperlink" Target="http://www.sjpraha22.cz/" TargetMode="External"/><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png"/><Relationship Id="rId4" Type="http://schemas.openxmlformats.org/officeDocument/2006/relationships/image" Target="../media/image123.png"/></Relationships>
</file>

<file path=ppt/slides/_rels/slide111.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127.jpeg"/><Relationship Id="rId4" Type="http://schemas.openxmlformats.org/officeDocument/2006/relationships/image" Target="../media/image126.jpeg"/></Relationships>
</file>

<file path=ppt/slides/_rels/slide1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9.jpeg"/><Relationship Id="rId1" Type="http://schemas.openxmlformats.org/officeDocument/2006/relationships/slideLayout" Target="../slideLayouts/slideLayout2.xml"/><Relationship Id="rId6" Type="http://schemas.openxmlformats.org/officeDocument/2006/relationships/image" Target="../media/image132.jpeg"/><Relationship Id="rId5" Type="http://schemas.openxmlformats.org/officeDocument/2006/relationships/image" Target="../media/image131.jpeg"/><Relationship Id="rId4" Type="http://schemas.openxmlformats.org/officeDocument/2006/relationships/image" Target="../media/image130.jpeg"/></Relationships>
</file>

<file path=ppt/slides/_rels/slide1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134.jpeg"/><Relationship Id="rId7" Type="http://schemas.openxmlformats.org/officeDocument/2006/relationships/image" Target="../media/image1.png"/><Relationship Id="rId2" Type="http://schemas.openxmlformats.org/officeDocument/2006/relationships/image" Target="../media/image133.jpeg"/><Relationship Id="rId1" Type="http://schemas.openxmlformats.org/officeDocument/2006/relationships/slideLayout" Target="../slideLayouts/slideLayout2.xml"/><Relationship Id="rId6" Type="http://schemas.openxmlformats.org/officeDocument/2006/relationships/image" Target="../media/image137.jpeg"/><Relationship Id="rId5" Type="http://schemas.openxmlformats.org/officeDocument/2006/relationships/image" Target="../media/image136.jpeg"/><Relationship Id="rId4" Type="http://schemas.openxmlformats.org/officeDocument/2006/relationships/image" Target="../media/image135.jpeg"/></Relationships>
</file>

<file path=ppt/slides/_rels/slide1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119.jpeg"/><Relationship Id="rId7" Type="http://schemas.openxmlformats.org/officeDocument/2006/relationships/image" Target="../media/image122.jpeg"/><Relationship Id="rId2" Type="http://schemas.openxmlformats.org/officeDocument/2006/relationships/image" Target="../media/image118.png"/><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120.jpeg"/><Relationship Id="rId4" Type="http://schemas.openxmlformats.org/officeDocument/2006/relationships/image" Target="../media/image121.jpeg"/></Relationships>
</file>

<file path=ppt/slides/_rels/slide1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hyperlink" Target="mailto:hana.vagenknechtova@praha22.cz" TargetMode="External"/><Relationship Id="rId2" Type="http://schemas.openxmlformats.org/officeDocument/2006/relationships/hyperlink" Target="tel:271071828"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png"/><Relationship Id="rId7" Type="http://schemas.openxmlformats.org/officeDocument/2006/relationships/image" Target="../media/image141.png"/><Relationship Id="rId2" Type="http://schemas.openxmlformats.org/officeDocument/2006/relationships/image" Target="../media/image138.png"/><Relationship Id="rId1" Type="http://schemas.openxmlformats.org/officeDocument/2006/relationships/slideLayout" Target="../slideLayouts/slideLayout2.xml"/><Relationship Id="rId6" Type="http://schemas.openxmlformats.org/officeDocument/2006/relationships/image" Target="../media/image140.png"/><Relationship Id="rId5" Type="http://schemas.openxmlformats.org/officeDocument/2006/relationships/image" Target="../media/image139.png"/><Relationship Id="rId4" Type="http://schemas.openxmlformats.org/officeDocument/2006/relationships/hyperlink" Target="http://www.smilestudio.cz/" TargetMode="External"/></Relationships>
</file>

<file path=ppt/slides/_rels/slide12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45.png"/><Relationship Id="rId4" Type="http://schemas.openxmlformats.org/officeDocument/2006/relationships/image" Target="../media/image144.png"/></Relationships>
</file>

<file path=ppt/slides/_rels/slide125.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47.png"/><Relationship Id="rId4" Type="http://schemas.openxmlformats.org/officeDocument/2006/relationships/image" Target="../media/image143.png"/></Relationships>
</file>

<file path=ppt/slides/_rels/slide12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49.png"/></Relationships>
</file>

<file path=ppt/slides/_rels/slide12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0.png"/><Relationship Id="rId1" Type="http://schemas.openxmlformats.org/officeDocument/2006/relationships/slideLayout" Target="../slideLayouts/slideLayout2.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1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57.png"/><Relationship Id="rId5" Type="http://schemas.openxmlformats.org/officeDocument/2006/relationships/image" Target="../media/image156.png"/><Relationship Id="rId4" Type="http://schemas.openxmlformats.org/officeDocument/2006/relationships/image" Target="../media/image155.png"/></Relationships>
</file>

<file path=ppt/slides/_rels/slide1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8.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0.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3" Type="http://schemas.openxmlformats.org/officeDocument/2006/relationships/hyperlink" Target="mailto:hana.vagenknechtova@praha22.cz" TargetMode="External"/><Relationship Id="rId2" Type="http://schemas.openxmlformats.org/officeDocument/2006/relationships/hyperlink" Target="tel:271071828" TargetMode="External"/><Relationship Id="rId1" Type="http://schemas.openxmlformats.org/officeDocument/2006/relationships/slideLayout" Target="../slideLayouts/slideLayout6.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6A66751E-F78A-E8F0-4461-999CCD8E2CB3}"/>
              </a:ext>
            </a:extLst>
          </p:cNvPr>
          <p:cNvSpPr>
            <a:spLocks noGrp="1"/>
          </p:cNvSpPr>
          <p:nvPr>
            <p:ph type="ctrTitle"/>
          </p:nvPr>
        </p:nvSpPr>
        <p:spPr/>
        <p:txBody>
          <a:bodyPr>
            <a:normAutofit/>
          </a:bodyPr>
          <a:lstStyle/>
          <a:p>
            <a:r>
              <a:rPr lang="cs-CZ" sz="4800" b="1" dirty="0">
                <a:solidFill>
                  <a:srgbClr val="002060"/>
                </a:solidFill>
                <a:cs typeface="Aharoni" panose="02010803020104030203" pitchFamily="2" charset="-79"/>
              </a:rPr>
              <a:t>1. kulatý stůl ke ŠKOLSTVÍ</a:t>
            </a:r>
          </a:p>
        </p:txBody>
      </p:sp>
      <p:sp>
        <p:nvSpPr>
          <p:cNvPr id="3" name="Podnadpis 2">
            <a:extLst>
              <a:ext uri="{FF2B5EF4-FFF2-40B4-BE49-F238E27FC236}">
                <a16:creationId xmlns:a16="http://schemas.microsoft.com/office/drawing/2014/main" id="{C97E1D5F-0858-ABDD-AFEF-0177EA947057}"/>
              </a:ext>
            </a:extLst>
          </p:cNvPr>
          <p:cNvSpPr>
            <a:spLocks noGrp="1"/>
          </p:cNvSpPr>
          <p:nvPr>
            <p:ph type="subTitle" idx="1"/>
          </p:nvPr>
        </p:nvSpPr>
        <p:spPr/>
        <p:txBody>
          <a:bodyPr/>
          <a:lstStyle/>
          <a:p>
            <a:r>
              <a:rPr lang="cs-CZ" b="1" i="1" dirty="0">
                <a:solidFill>
                  <a:schemeClr val="tx1">
                    <a:lumMod val="65000"/>
                    <a:lumOff val="35000"/>
                  </a:schemeClr>
                </a:solidFill>
              </a:rPr>
              <a:t>pod záštitou Bc. Hany </a:t>
            </a:r>
            <a:r>
              <a:rPr lang="cs-CZ" b="1" i="1" dirty="0" err="1">
                <a:solidFill>
                  <a:schemeClr val="tx1">
                    <a:lumMod val="65000"/>
                    <a:lumOff val="35000"/>
                  </a:schemeClr>
                </a:solidFill>
              </a:rPr>
              <a:t>Vagenknechtové</a:t>
            </a:r>
            <a:r>
              <a:rPr lang="cs-CZ" b="1" i="1" dirty="0">
                <a:solidFill>
                  <a:schemeClr val="tx1">
                    <a:lumMod val="65000"/>
                    <a:lumOff val="35000"/>
                  </a:schemeClr>
                </a:solidFill>
              </a:rPr>
              <a:t>, radní pro školství</a:t>
            </a:r>
          </a:p>
        </p:txBody>
      </p:sp>
      <p:pic>
        <p:nvPicPr>
          <p:cNvPr id="4" name="Picture 4" descr="Snímek obrazovky 2017-03-10 v 13.18.25.png">
            <a:extLst>
              <a:ext uri="{FF2B5EF4-FFF2-40B4-BE49-F238E27FC236}">
                <a16:creationId xmlns:a16="http://schemas.microsoft.com/office/drawing/2014/main" id="{56F32F08-E667-65B7-9EC2-DA248A1A56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6" name="TextovéPole 5">
            <a:extLst>
              <a:ext uri="{FF2B5EF4-FFF2-40B4-BE49-F238E27FC236}">
                <a16:creationId xmlns:a16="http://schemas.microsoft.com/office/drawing/2014/main" id="{2218637B-0960-33B2-ED15-C220A917C01E}"/>
              </a:ext>
            </a:extLst>
          </p:cNvPr>
          <p:cNvSpPr txBox="1"/>
          <p:nvPr/>
        </p:nvSpPr>
        <p:spPr>
          <a:xfrm>
            <a:off x="628650" y="6000750"/>
            <a:ext cx="1757341" cy="369332"/>
          </a:xfrm>
          <a:prstGeom prst="rect">
            <a:avLst/>
          </a:prstGeom>
          <a:noFill/>
        </p:spPr>
        <p:txBody>
          <a:bodyPr wrap="none" rtlCol="0">
            <a:spAutoFit/>
          </a:bodyPr>
          <a:lstStyle/>
          <a:p>
            <a:r>
              <a:rPr lang="cs-CZ" dirty="0"/>
              <a:t>13.března 2024 </a:t>
            </a:r>
          </a:p>
        </p:txBody>
      </p:sp>
      <p:sp>
        <p:nvSpPr>
          <p:cNvPr id="9" name="Zástupný symbol pro číslo snímku 8">
            <a:extLst>
              <a:ext uri="{FF2B5EF4-FFF2-40B4-BE49-F238E27FC236}">
                <a16:creationId xmlns:a16="http://schemas.microsoft.com/office/drawing/2014/main" id="{16780F6A-A695-FD2B-B6F9-C9B6CEA90B63}"/>
              </a:ext>
            </a:extLst>
          </p:cNvPr>
          <p:cNvSpPr>
            <a:spLocks noGrp="1"/>
          </p:cNvSpPr>
          <p:nvPr>
            <p:ph type="sldNum" sz="quarter" idx="12"/>
          </p:nvPr>
        </p:nvSpPr>
        <p:spPr/>
        <p:txBody>
          <a:bodyPr/>
          <a:lstStyle/>
          <a:p>
            <a:fld id="{5461BB41-8F93-1243-B4BF-DE04D556D39D}" type="slidenum">
              <a:rPr lang="cs-CZ" smtClean="0"/>
              <a:t>1</a:t>
            </a:fld>
            <a:endParaRPr lang="cs-CZ"/>
          </a:p>
        </p:txBody>
      </p:sp>
    </p:spTree>
    <p:extLst>
      <p:ext uri="{BB962C8B-B14F-4D97-AF65-F5344CB8AC3E}">
        <p14:creationId xmlns:p14="http://schemas.microsoft.com/office/powerpoint/2010/main" val="1255460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Snímek obrazovky 2017-03-10 v 13.18.25.png">
            <a:extLst>
              <a:ext uri="{FF2B5EF4-FFF2-40B4-BE49-F238E27FC236}">
                <a16:creationId xmlns:a16="http://schemas.microsoft.com/office/drawing/2014/main" id="{6EB1A089-ED51-F84F-5708-58C7664C31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Obrázek 4" descr="Obsah obrázku text, snímek obrazovky, plakát, design&#10;&#10;Popis byl vytvořen automaticky">
            <a:extLst>
              <a:ext uri="{FF2B5EF4-FFF2-40B4-BE49-F238E27FC236}">
                <a16:creationId xmlns:a16="http://schemas.microsoft.com/office/drawing/2014/main" id="{3C93E95A-BB4B-7AA0-254D-43661318C694}"/>
              </a:ext>
            </a:extLst>
          </p:cNvPr>
          <p:cNvPicPr>
            <a:picLocks noChangeAspect="1"/>
          </p:cNvPicPr>
          <p:nvPr/>
        </p:nvPicPr>
        <p:blipFill>
          <a:blip r:embed="rId3"/>
          <a:stretch>
            <a:fillRect/>
          </a:stretch>
        </p:blipFill>
        <p:spPr>
          <a:xfrm>
            <a:off x="3982687" y="866546"/>
            <a:ext cx="4226626" cy="5858104"/>
          </a:xfrm>
          <a:prstGeom prst="rect">
            <a:avLst/>
          </a:prstGeom>
        </p:spPr>
      </p:pic>
      <p:sp>
        <p:nvSpPr>
          <p:cNvPr id="9" name="Zástupný symbol pro číslo snímku 8">
            <a:extLst>
              <a:ext uri="{FF2B5EF4-FFF2-40B4-BE49-F238E27FC236}">
                <a16:creationId xmlns:a16="http://schemas.microsoft.com/office/drawing/2014/main" id="{F4F6FCD2-88D6-DB24-082F-CF5A3D8D7092}"/>
              </a:ext>
            </a:extLst>
          </p:cNvPr>
          <p:cNvSpPr>
            <a:spLocks noGrp="1"/>
          </p:cNvSpPr>
          <p:nvPr>
            <p:ph type="sldNum" sz="quarter" idx="12"/>
          </p:nvPr>
        </p:nvSpPr>
        <p:spPr/>
        <p:txBody>
          <a:bodyPr/>
          <a:lstStyle/>
          <a:p>
            <a:fld id="{5461BB41-8F93-1243-B4BF-DE04D556D39D}" type="slidenum">
              <a:rPr lang="cs-CZ" smtClean="0"/>
              <a:t>2</a:t>
            </a:fld>
            <a:endParaRPr lang="cs-CZ"/>
          </a:p>
        </p:txBody>
      </p:sp>
    </p:spTree>
    <p:extLst>
      <p:ext uri="{BB962C8B-B14F-4D97-AF65-F5344CB8AC3E}">
        <p14:creationId xmlns:p14="http://schemas.microsoft.com/office/powerpoint/2010/main" val="1414100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dirty="0"/>
            </a:br>
            <a:br>
              <a:rPr lang="en-US" sz="2822" b="1" dirty="0"/>
            </a:br>
            <a:endParaRPr lang="en-US" sz="2822" b="1" dirty="0"/>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838200" y="1163782"/>
            <a:ext cx="10529455" cy="4830859"/>
          </a:xfrm>
        </p:spPr>
        <p:txBody>
          <a:bodyPr>
            <a:normAutofit/>
          </a:bodyPr>
          <a:lstStyle/>
          <a:p>
            <a:pPr marL="0" indent="0">
              <a:buNone/>
            </a:pPr>
            <a:r>
              <a:rPr lang="cs-CZ" b="1" dirty="0">
                <a:solidFill>
                  <a:srgbClr val="002060"/>
                </a:solidFill>
              </a:rPr>
              <a:t>Program</a:t>
            </a:r>
          </a:p>
          <a:p>
            <a:pPr marL="0" indent="0">
              <a:buNone/>
            </a:pPr>
            <a:endParaRPr lang="cs-CZ" b="1" dirty="0"/>
          </a:p>
          <a:p>
            <a:r>
              <a:rPr lang="cs-CZ" sz="2000" b="1" dirty="0">
                <a:solidFill>
                  <a:srgbClr val="0070C0"/>
                </a:solidFill>
              </a:rPr>
              <a:t>17.30 – 17.35 	Zahájení a úvodní slovo</a:t>
            </a:r>
          </a:p>
          <a:p>
            <a:r>
              <a:rPr lang="cs-CZ" sz="2000" b="1" dirty="0">
                <a:solidFill>
                  <a:srgbClr val="0070C0"/>
                </a:solidFill>
              </a:rPr>
              <a:t>17.35 – 18.35 	Informace ze školských zařízení (MŠ, ZŠ, ŠJ)		</a:t>
            </a:r>
            <a:r>
              <a:rPr lang="cs-CZ" sz="2000" b="1" dirty="0"/>
              <a:t>(s.4-119)</a:t>
            </a:r>
          </a:p>
          <a:p>
            <a:r>
              <a:rPr lang="cs-CZ" sz="2000" b="1" dirty="0">
                <a:solidFill>
                  <a:srgbClr val="0070C0"/>
                </a:solidFill>
              </a:rPr>
              <a:t>18.35 – 18.55 	Informace z MČ Praha 22 (projekty v oblasti školství)        </a:t>
            </a:r>
            <a:r>
              <a:rPr lang="cs-CZ" sz="2000" b="1" dirty="0"/>
              <a:t>(s.120-136)</a:t>
            </a:r>
          </a:p>
          <a:p>
            <a:r>
              <a:rPr lang="cs-CZ" sz="2000" b="1" dirty="0">
                <a:solidFill>
                  <a:srgbClr val="0070C0"/>
                </a:solidFill>
              </a:rPr>
              <a:t>18.55 – 19.00  	Dětská psycholožka					</a:t>
            </a:r>
            <a:r>
              <a:rPr lang="cs-CZ" sz="2000" b="1" dirty="0"/>
              <a:t>(s.137-139)</a:t>
            </a:r>
          </a:p>
          <a:p>
            <a:r>
              <a:rPr lang="cs-CZ" sz="2000" b="1" dirty="0">
                <a:solidFill>
                  <a:srgbClr val="0070C0"/>
                </a:solidFill>
              </a:rPr>
              <a:t>19.00 – 19.30  	Diskuze</a:t>
            </a:r>
          </a:p>
          <a:p>
            <a:pPr marL="0" indent="0">
              <a:buNone/>
            </a:pPr>
            <a:endParaRPr lang="cs-CZ" sz="2200" b="1" dirty="0"/>
          </a:p>
        </p:txBody>
      </p:sp>
      <p:sp>
        <p:nvSpPr>
          <p:cNvPr id="9" name="Zástupný symbol pro číslo snímku 8">
            <a:extLst>
              <a:ext uri="{FF2B5EF4-FFF2-40B4-BE49-F238E27FC236}">
                <a16:creationId xmlns:a16="http://schemas.microsoft.com/office/drawing/2014/main" id="{9DBBC703-2D32-B1E5-9F55-5878DCEA4BA1}"/>
              </a:ext>
            </a:extLst>
          </p:cNvPr>
          <p:cNvSpPr>
            <a:spLocks noGrp="1"/>
          </p:cNvSpPr>
          <p:nvPr>
            <p:ph type="sldNum" sz="quarter" idx="12"/>
          </p:nvPr>
        </p:nvSpPr>
        <p:spPr/>
        <p:txBody>
          <a:bodyPr/>
          <a:lstStyle/>
          <a:p>
            <a:fld id="{5461BB41-8F93-1243-B4BF-DE04D556D39D}" type="slidenum">
              <a:rPr lang="cs-CZ" smtClean="0"/>
              <a:t>3</a:t>
            </a:fld>
            <a:endParaRPr lang="cs-CZ"/>
          </a:p>
        </p:txBody>
      </p:sp>
    </p:spTree>
    <p:extLst>
      <p:ext uri="{BB962C8B-B14F-4D97-AF65-F5344CB8AC3E}">
        <p14:creationId xmlns:p14="http://schemas.microsoft.com/office/powerpoint/2010/main" val="3303283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CF0EF696-B29D-FC53-B2C4-5053FA468A19}"/>
              </a:ext>
            </a:extLst>
          </p:cNvPr>
          <p:cNvSpPr>
            <a:spLocks noGrp="1"/>
          </p:cNvSpPr>
          <p:nvPr>
            <p:ph type="ctrTitle"/>
          </p:nvPr>
        </p:nvSpPr>
        <p:spPr/>
        <p:txBody>
          <a:bodyPr>
            <a:normAutofit/>
          </a:bodyPr>
          <a:lstStyle/>
          <a:p>
            <a:r>
              <a:rPr lang="cs-CZ" sz="3600" b="1" dirty="0"/>
              <a:t>Mateřské školy v MČ Praha 22</a:t>
            </a:r>
          </a:p>
        </p:txBody>
      </p:sp>
      <p:pic>
        <p:nvPicPr>
          <p:cNvPr id="5" name="Picture 5" descr="Snímek obrazovky 2017-03-10 v 13.18.25.png">
            <a:extLst>
              <a:ext uri="{FF2B5EF4-FFF2-40B4-BE49-F238E27FC236}">
                <a16:creationId xmlns:a16="http://schemas.microsoft.com/office/drawing/2014/main" id="{93AFE6C3-7031-C05A-894C-08A2D07A26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6" name="Zástupný symbol pro číslo snímku 5">
            <a:extLst>
              <a:ext uri="{FF2B5EF4-FFF2-40B4-BE49-F238E27FC236}">
                <a16:creationId xmlns:a16="http://schemas.microsoft.com/office/drawing/2014/main" id="{E475F135-A958-A50D-16F1-21FD9E25CBCB}"/>
              </a:ext>
            </a:extLst>
          </p:cNvPr>
          <p:cNvSpPr>
            <a:spLocks noGrp="1"/>
          </p:cNvSpPr>
          <p:nvPr>
            <p:ph type="sldNum" sz="quarter" idx="12"/>
          </p:nvPr>
        </p:nvSpPr>
        <p:spPr/>
        <p:txBody>
          <a:bodyPr/>
          <a:lstStyle/>
          <a:p>
            <a:fld id="{5461BB41-8F93-1243-B4BF-DE04D556D39D}" type="slidenum">
              <a:rPr lang="cs-CZ" smtClean="0"/>
              <a:t>4</a:t>
            </a:fld>
            <a:endParaRPr lang="cs-CZ"/>
          </a:p>
        </p:txBody>
      </p:sp>
    </p:spTree>
    <p:extLst>
      <p:ext uri="{BB962C8B-B14F-4D97-AF65-F5344CB8AC3E}">
        <p14:creationId xmlns:p14="http://schemas.microsoft.com/office/powerpoint/2010/main" val="175081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dirty="0"/>
            </a:br>
            <a:br>
              <a:rPr lang="en-US" sz="2822" b="1" dirty="0"/>
            </a:br>
            <a:endParaRPr lang="en-US" sz="2822" b="1" dirty="0"/>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317242" y="1163781"/>
            <a:ext cx="11607280" cy="5498275"/>
          </a:xfrm>
        </p:spPr>
        <p:txBody>
          <a:bodyPr>
            <a:normAutofit fontScale="92500" lnSpcReduction="20000"/>
          </a:bodyPr>
          <a:lstStyle/>
          <a:p>
            <a:pPr marL="0" indent="0">
              <a:buNone/>
            </a:pPr>
            <a:r>
              <a:rPr lang="cs-CZ" sz="3000" b="1" dirty="0">
                <a:solidFill>
                  <a:srgbClr val="002060"/>
                </a:solidFill>
              </a:rPr>
              <a:t>Mateřské školy v  MČ Prahy 22 – shrnující obecné informace k zápisům</a:t>
            </a:r>
          </a:p>
          <a:p>
            <a:pPr marL="0" indent="0">
              <a:buNone/>
            </a:pPr>
            <a:endParaRPr lang="cs-CZ" b="1" dirty="0"/>
          </a:p>
          <a:p>
            <a:pPr lvl="0" algn="just">
              <a:lnSpc>
                <a:spcPct val="134000"/>
              </a:lnSpc>
            </a:pPr>
            <a:r>
              <a:rPr lang="cs-CZ" sz="2400" b="1" dirty="0"/>
              <a:t>MČ Praha 22 je zřizovatelem tří mateřských škol: MŠ Za </a:t>
            </a:r>
            <a:r>
              <a:rPr lang="cs-CZ" sz="2400" b="1" dirty="0" err="1"/>
              <a:t>Nadýmačem</a:t>
            </a:r>
            <a:r>
              <a:rPr lang="cs-CZ" sz="2400" b="1" dirty="0"/>
              <a:t>, MŠ Sluneční (pracoviště Sluneční, V Bytovkách, v Královicích), MŠ Pitkovice.</a:t>
            </a:r>
          </a:p>
          <a:p>
            <a:pPr lvl="0" algn="just">
              <a:lnSpc>
                <a:spcPct val="134000"/>
              </a:lnSpc>
            </a:pPr>
            <a:r>
              <a:rPr lang="cs-CZ" sz="2400" dirty="0"/>
              <a:t>Předškolní vzdělávání je zpravidla určeno dětem ve věku od 3 do 6 let. </a:t>
            </a:r>
          </a:p>
          <a:p>
            <a:pPr lvl="0" algn="just">
              <a:lnSpc>
                <a:spcPct val="134000"/>
              </a:lnSpc>
            </a:pPr>
            <a:r>
              <a:rPr lang="cs-CZ" sz="2400" dirty="0"/>
              <a:t>Od počátku školního roku, který následuje po dni, kdy dítě dosáhne pátého roku věku, do zahájení povinné školní docházky dítěte, je předškolní vzdělávání povinné (podrobnosti v § 34a a 34b školského zákona).</a:t>
            </a:r>
          </a:p>
          <a:p>
            <a:pPr lvl="0" algn="just">
              <a:lnSpc>
                <a:spcPct val="134000"/>
              </a:lnSpc>
            </a:pPr>
            <a:r>
              <a:rPr lang="cs-CZ" sz="2400" b="1" dirty="0"/>
              <a:t>Podmínkou přijetí dítěte je absolvování stanoveného pravidelného očkování nebo doklad</a:t>
            </a:r>
            <a:br>
              <a:rPr lang="cs-CZ" sz="2400" b="1" dirty="0"/>
            </a:br>
            <a:r>
              <a:rPr lang="cs-CZ" sz="2400" b="1" dirty="0"/>
              <a:t>o imunitě proti nákaze </a:t>
            </a:r>
            <a:r>
              <a:rPr lang="cs-CZ" sz="2400" dirty="0"/>
              <a:t>(vyjma dětí s trvalou kontraindikací – § 50 zákona č. 258/2000 Sb., </a:t>
            </a:r>
            <a:br>
              <a:rPr lang="cs-CZ" sz="2400" dirty="0"/>
            </a:br>
            <a:r>
              <a:rPr lang="cs-CZ" sz="2400" dirty="0"/>
              <a:t>o ochraně veřejného zdraví). Tato podmínka se nevztahuje na dítě, které se hlásí k povinnému předškolnímu vzdělávání.</a:t>
            </a:r>
          </a:p>
          <a:p>
            <a:endParaRPr lang="cs-CZ" b="1" dirty="0"/>
          </a:p>
        </p:txBody>
      </p:sp>
      <p:sp>
        <p:nvSpPr>
          <p:cNvPr id="9" name="Zástupný symbol pro číslo snímku 8">
            <a:extLst>
              <a:ext uri="{FF2B5EF4-FFF2-40B4-BE49-F238E27FC236}">
                <a16:creationId xmlns:a16="http://schemas.microsoft.com/office/drawing/2014/main" id="{8EAE2AE2-C629-5B3C-B7BB-6D90CF53357C}"/>
              </a:ext>
            </a:extLst>
          </p:cNvPr>
          <p:cNvSpPr>
            <a:spLocks noGrp="1"/>
          </p:cNvSpPr>
          <p:nvPr>
            <p:ph type="sldNum" sz="quarter" idx="12"/>
          </p:nvPr>
        </p:nvSpPr>
        <p:spPr/>
        <p:txBody>
          <a:bodyPr/>
          <a:lstStyle/>
          <a:p>
            <a:fld id="{5461BB41-8F93-1243-B4BF-DE04D556D39D}" type="slidenum">
              <a:rPr lang="cs-CZ" smtClean="0"/>
              <a:t>5</a:t>
            </a:fld>
            <a:endParaRPr lang="cs-CZ"/>
          </a:p>
        </p:txBody>
      </p:sp>
    </p:spTree>
    <p:extLst>
      <p:ext uri="{BB962C8B-B14F-4D97-AF65-F5344CB8AC3E}">
        <p14:creationId xmlns:p14="http://schemas.microsoft.com/office/powerpoint/2010/main" val="1768083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dirty="0"/>
            </a:br>
            <a:br>
              <a:rPr lang="en-US" sz="2822" b="1" dirty="0"/>
            </a:br>
            <a:endParaRPr lang="en-US" sz="2822" b="1" dirty="0"/>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317242" y="1163781"/>
            <a:ext cx="11663264" cy="5498275"/>
          </a:xfrm>
        </p:spPr>
        <p:txBody>
          <a:bodyPr>
            <a:normAutofit fontScale="77500" lnSpcReduction="20000"/>
          </a:bodyPr>
          <a:lstStyle/>
          <a:p>
            <a:pPr marL="0" indent="0">
              <a:buNone/>
            </a:pPr>
            <a:r>
              <a:rPr lang="cs-CZ" sz="3600" b="1" dirty="0">
                <a:solidFill>
                  <a:srgbClr val="002060"/>
                </a:solidFill>
              </a:rPr>
              <a:t>Mateřské školy v  MČ Prahy 22 – shrnující obecné informace k zápisům</a:t>
            </a:r>
          </a:p>
          <a:p>
            <a:pPr marL="0" indent="0">
              <a:buNone/>
            </a:pPr>
            <a:endParaRPr lang="cs-CZ" b="1" dirty="0"/>
          </a:p>
          <a:p>
            <a:pPr lvl="0" algn="just">
              <a:lnSpc>
                <a:spcPct val="134000"/>
              </a:lnSpc>
            </a:pPr>
            <a:r>
              <a:rPr lang="cs-CZ" sz="2400" b="1" dirty="0">
                <a:solidFill>
                  <a:srgbClr val="C00000"/>
                </a:solidFill>
              </a:rPr>
              <a:t>Pro zvýšení šancí by měla být Žádost podána do více mateřských škol</a:t>
            </a:r>
            <a:r>
              <a:rPr lang="cs-CZ" sz="2400" b="1" dirty="0"/>
              <a:t>, které zřizuje MČ Praha 22. Na žádostech o přijetí bude nabízena preference přijetí do konkrétní mateřské školy. Ředitelka mateřské školy žádost přijme a dle stanovených kritérií a kapacitních možností rozhodne o přijetí či nepřijetí. </a:t>
            </a:r>
          </a:p>
          <a:p>
            <a:pPr lvl="0" algn="just">
              <a:lnSpc>
                <a:spcPct val="134000"/>
              </a:lnSpc>
            </a:pPr>
            <a:r>
              <a:rPr lang="cs-CZ" sz="2400" b="1" dirty="0">
                <a:solidFill>
                  <a:srgbClr val="0070C0"/>
                </a:solidFill>
              </a:rPr>
              <a:t>Mateřské školy zveřejňují kritéria pro přijímání dětí</a:t>
            </a:r>
            <a:r>
              <a:rPr lang="cs-CZ" sz="2400" dirty="0"/>
              <a:t>, </a:t>
            </a:r>
            <a:r>
              <a:rPr lang="cs-CZ" sz="2400" b="1" dirty="0">
                <a:solidFill>
                  <a:srgbClr val="0070C0"/>
                </a:solidFill>
              </a:rPr>
              <a:t>počty volných míst pro zápis </a:t>
            </a:r>
            <a:r>
              <a:rPr lang="cs-CZ" sz="2400" dirty="0"/>
              <a:t>a konkrétní podrobnější informace na určeném místě v mateřské škole a </a:t>
            </a:r>
            <a:r>
              <a:rPr lang="cs-CZ" sz="2400" b="1" dirty="0">
                <a:solidFill>
                  <a:srgbClr val="0070C0"/>
                </a:solidFill>
              </a:rPr>
              <a:t>na webových stránkách školy – duben 2024.</a:t>
            </a:r>
          </a:p>
          <a:p>
            <a:pPr lvl="0" algn="just">
              <a:lnSpc>
                <a:spcPct val="134000"/>
              </a:lnSpc>
            </a:pPr>
            <a:r>
              <a:rPr lang="cs-CZ" sz="2400" dirty="0"/>
              <a:t>Podmínky pro přijetí stanovují ředitelky mateřských škol v kritériích.</a:t>
            </a:r>
          </a:p>
          <a:p>
            <a:pPr lvl="0" algn="just">
              <a:lnSpc>
                <a:spcPct val="134000"/>
              </a:lnSpc>
            </a:pPr>
            <a:r>
              <a:rPr lang="cs-CZ" sz="2400" b="1" dirty="0"/>
              <a:t>Při podávání žádostí k předškolnímu vzdělávání zákonný zástupce (dále jen rodič) poskytuje škole součinnost, zejména pokud jde o potvrzování priorit výběru školy. </a:t>
            </a:r>
            <a:endParaRPr lang="cs-CZ" sz="2400" dirty="0"/>
          </a:p>
          <a:p>
            <a:pPr lvl="0" algn="just">
              <a:lnSpc>
                <a:spcPct val="134000"/>
              </a:lnSpc>
            </a:pPr>
            <a:r>
              <a:rPr lang="cs-CZ" sz="2400" dirty="0"/>
              <a:t>Žádost o přijetí k předškolnímu vzdělávání a doklad o lékařem potvrzeného pravidelného očkování dítěte bude zákonným zástupcům k dispozici na webových stránkách všech mateřských škol.                                     </a:t>
            </a:r>
            <a:r>
              <a:rPr lang="cs-CZ" sz="2400" b="1" dirty="0">
                <a:solidFill>
                  <a:srgbClr val="C00000"/>
                </a:solidFill>
              </a:rPr>
              <a:t>POZOR - každá MŠ má svoji žádost.</a:t>
            </a:r>
          </a:p>
          <a:p>
            <a:endParaRPr lang="cs-CZ" b="1" dirty="0"/>
          </a:p>
        </p:txBody>
      </p:sp>
      <p:sp>
        <p:nvSpPr>
          <p:cNvPr id="9" name="Zástupný symbol pro číslo snímku 8">
            <a:extLst>
              <a:ext uri="{FF2B5EF4-FFF2-40B4-BE49-F238E27FC236}">
                <a16:creationId xmlns:a16="http://schemas.microsoft.com/office/drawing/2014/main" id="{14A419C7-3135-7841-19CE-A0F0FC809375}"/>
              </a:ext>
            </a:extLst>
          </p:cNvPr>
          <p:cNvSpPr>
            <a:spLocks noGrp="1"/>
          </p:cNvSpPr>
          <p:nvPr>
            <p:ph type="sldNum" sz="quarter" idx="12"/>
          </p:nvPr>
        </p:nvSpPr>
        <p:spPr/>
        <p:txBody>
          <a:bodyPr/>
          <a:lstStyle/>
          <a:p>
            <a:fld id="{5461BB41-8F93-1243-B4BF-DE04D556D39D}" type="slidenum">
              <a:rPr lang="cs-CZ" smtClean="0"/>
              <a:t>6</a:t>
            </a:fld>
            <a:endParaRPr lang="cs-CZ"/>
          </a:p>
        </p:txBody>
      </p:sp>
    </p:spTree>
    <p:extLst>
      <p:ext uri="{BB962C8B-B14F-4D97-AF65-F5344CB8AC3E}">
        <p14:creationId xmlns:p14="http://schemas.microsoft.com/office/powerpoint/2010/main" val="2270455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3DBA889F-C7CF-3B42-A184-0C33B7F4E46B}"/>
              </a:ext>
            </a:extLst>
          </p:cNvPr>
          <p:cNvSpPr>
            <a:spLocks noGrp="1"/>
          </p:cNvSpPr>
          <p:nvPr>
            <p:ph type="title"/>
          </p:nvPr>
        </p:nvSpPr>
        <p:spPr>
          <a:xfrm>
            <a:off x="838200" y="1026367"/>
            <a:ext cx="10515600" cy="799257"/>
          </a:xfrm>
        </p:spPr>
        <p:txBody>
          <a:bodyPr>
            <a:normAutofit/>
          </a:bodyPr>
          <a:lstStyle/>
          <a:p>
            <a:r>
              <a:rPr lang="cs-CZ" sz="2800" b="1" dirty="0">
                <a:solidFill>
                  <a:srgbClr val="002060"/>
                </a:solidFill>
                <a:latin typeface="+mn-lt"/>
                <a:cs typeface="Arial" panose="020B0604020202020204" pitchFamily="34" charset="0"/>
              </a:rPr>
              <a:t>Kritéria pro přijímání dětí k předškolnímu vzdělávání</a:t>
            </a:r>
            <a:endParaRPr lang="cs-CZ" sz="2800" dirty="0">
              <a:solidFill>
                <a:srgbClr val="002060"/>
              </a:solidFill>
              <a:latin typeface="+mn-lt"/>
            </a:endParaRPr>
          </a:p>
        </p:txBody>
      </p:sp>
      <p:sp>
        <p:nvSpPr>
          <p:cNvPr id="3" name="Zástupný obsah 2">
            <a:extLst>
              <a:ext uri="{FF2B5EF4-FFF2-40B4-BE49-F238E27FC236}">
                <a16:creationId xmlns:a16="http://schemas.microsoft.com/office/drawing/2014/main" id="{7FC00C3D-E0DA-8C44-FA0D-110DFE51AC7E}"/>
              </a:ext>
            </a:extLst>
          </p:cNvPr>
          <p:cNvSpPr>
            <a:spLocks noGrp="1"/>
          </p:cNvSpPr>
          <p:nvPr>
            <p:ph idx="1"/>
          </p:nvPr>
        </p:nvSpPr>
        <p:spPr>
          <a:xfrm>
            <a:off x="391886" y="1825624"/>
            <a:ext cx="10961914" cy="4873755"/>
          </a:xfrm>
        </p:spPr>
        <p:txBody>
          <a:bodyPr>
            <a:normAutofit fontScale="25000" lnSpcReduction="20000"/>
          </a:bodyPr>
          <a:lstStyle/>
          <a:p>
            <a:pPr algn="just">
              <a:lnSpc>
                <a:spcPct val="150000"/>
              </a:lnSpc>
            </a:pPr>
            <a:r>
              <a:rPr lang="cs-CZ" sz="7200" dirty="0">
                <a:cs typeface="Arial" panose="020B0604020202020204" pitchFamily="34" charset="0"/>
              </a:rPr>
              <a:t>Dítě, na které se vztahuje povinné předškolní vzdělávání podle § 34a školského zákona s místem trvalého pobytu, v případě cizinců s místem pobytu, v příslušném školském obvodu mateřské školy. Povinnost předškolního vzdělávání nastává od 1. září školního roku následujícího po datu, kdy dítě dosáhne pěti let věku, až do doby, kdy dítě zahájí povinnou školní docházku. Zákonný zástupce je povinen přihlásit dítě, které dosáhne do 31. 8. 2024 </a:t>
            </a:r>
            <a:r>
              <a:rPr lang="cs-CZ" sz="7200" b="1" dirty="0">
                <a:cs typeface="Arial" panose="020B0604020202020204" pitchFamily="34" charset="0"/>
              </a:rPr>
              <a:t>pěti let</a:t>
            </a:r>
            <a:r>
              <a:rPr lang="cs-CZ" sz="7200" dirty="0">
                <a:cs typeface="Arial" panose="020B0604020202020204" pitchFamily="34" charset="0"/>
              </a:rPr>
              <a:t> k zápisu k předškolnímu vzdělávání.</a:t>
            </a:r>
          </a:p>
          <a:p>
            <a:pPr algn="just">
              <a:lnSpc>
                <a:spcPct val="150000"/>
              </a:lnSpc>
            </a:pPr>
            <a:r>
              <a:rPr lang="cs-CZ" sz="7200" dirty="0">
                <a:cs typeface="Arial" panose="020B0604020202020204" pitchFamily="34" charset="0"/>
              </a:rPr>
              <a:t>Nárokové přijetí dítěte s místem trvalého pobytu, v případě cizinců s místem pobytu, v příslušném školském obvodu mateřské školy, které před začátkem školního roku (tj. do 31. 8. 2024) dosáhne nejméně </a:t>
            </a:r>
            <a:r>
              <a:rPr lang="cs-CZ" sz="7200" b="1" dirty="0">
                <a:cs typeface="Arial" panose="020B0604020202020204" pitchFamily="34" charset="0"/>
              </a:rPr>
              <a:t>čtvrtého roku věku</a:t>
            </a:r>
            <a:r>
              <a:rPr lang="cs-CZ" sz="7200" dirty="0">
                <a:cs typeface="Arial" panose="020B0604020202020204" pitchFamily="34" charset="0"/>
              </a:rPr>
              <a:t>, seřazené podle data narození od nejstarších po nejmladší, a to do výše povoleného počtu dětí uvedeného v rejstříku škol a školských zařízení.</a:t>
            </a:r>
          </a:p>
          <a:p>
            <a:pPr algn="just">
              <a:lnSpc>
                <a:spcPct val="150000"/>
              </a:lnSpc>
            </a:pPr>
            <a:r>
              <a:rPr lang="cs-CZ" sz="7200" dirty="0">
                <a:cs typeface="Arial" panose="020B0604020202020204" pitchFamily="34" charset="0"/>
              </a:rPr>
              <a:t>Nárokové přijetí dítěte s místem trvalého pobytu, v případě cizinců s místem pobytu, v příslušném školském obvodu mateřské školy, které před začátkem školního roku (tj. do 31. 8. 2024) dosáhne nejméně </a:t>
            </a:r>
            <a:r>
              <a:rPr lang="cs-CZ" sz="7200" b="1" dirty="0">
                <a:cs typeface="Arial" panose="020B0604020202020204" pitchFamily="34" charset="0"/>
              </a:rPr>
              <a:t>třetího roku věku</a:t>
            </a:r>
            <a:r>
              <a:rPr lang="cs-CZ" sz="7200" dirty="0">
                <a:cs typeface="Arial" panose="020B0604020202020204" pitchFamily="34" charset="0"/>
              </a:rPr>
              <a:t>, seřazené podle data narození od nejstarších po nejmladší, a to do výše povoleného počtu dětí uvedeného v rejstříku škol a školských zařízení</a:t>
            </a:r>
            <a:r>
              <a:rPr lang="cs-CZ" sz="7200" dirty="0"/>
              <a:t>.</a:t>
            </a:r>
            <a:endParaRPr lang="en-US" sz="7200" dirty="0">
              <a:cs typeface="Arial" panose="020B0604020202020204" pitchFamily="34" charset="0"/>
            </a:endParaRPr>
          </a:p>
          <a:p>
            <a:endParaRPr lang="cs-CZ" dirty="0"/>
          </a:p>
        </p:txBody>
      </p:sp>
      <p:pic>
        <p:nvPicPr>
          <p:cNvPr id="4"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10" name="Zástupný symbol pro číslo snímku 9">
            <a:extLst>
              <a:ext uri="{FF2B5EF4-FFF2-40B4-BE49-F238E27FC236}">
                <a16:creationId xmlns:a16="http://schemas.microsoft.com/office/drawing/2014/main" id="{EFC81FDA-5BAB-A718-D9E1-845EB58F5F79}"/>
              </a:ext>
            </a:extLst>
          </p:cNvPr>
          <p:cNvSpPr>
            <a:spLocks noGrp="1"/>
          </p:cNvSpPr>
          <p:nvPr>
            <p:ph type="sldNum" sz="quarter" idx="12"/>
          </p:nvPr>
        </p:nvSpPr>
        <p:spPr/>
        <p:txBody>
          <a:bodyPr/>
          <a:lstStyle/>
          <a:p>
            <a:fld id="{5461BB41-8F93-1243-B4BF-DE04D556D39D}" type="slidenum">
              <a:rPr lang="cs-CZ" smtClean="0"/>
              <a:t>7</a:t>
            </a:fld>
            <a:endParaRPr lang="cs-CZ"/>
          </a:p>
        </p:txBody>
      </p:sp>
    </p:spTree>
    <p:extLst>
      <p:ext uri="{BB962C8B-B14F-4D97-AF65-F5344CB8AC3E}">
        <p14:creationId xmlns:p14="http://schemas.microsoft.com/office/powerpoint/2010/main" val="1908720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4" name="Nadpis 3"/>
          <p:cNvSpPr>
            <a:spLocks noGrp="1"/>
          </p:cNvSpPr>
          <p:nvPr>
            <p:ph type="title"/>
          </p:nvPr>
        </p:nvSpPr>
        <p:spPr/>
        <p:txBody>
          <a:bodyPr>
            <a:normAutofit/>
          </a:bodyPr>
          <a:lstStyle/>
          <a:p>
            <a:br>
              <a:rPr lang="cs-CZ" sz="2800" b="1" dirty="0">
                <a:solidFill>
                  <a:srgbClr val="002060"/>
                </a:solidFill>
                <a:cs typeface="Times New Roman" panose="02020603050405020304" pitchFamily="18" charset="0"/>
              </a:rPr>
            </a:br>
            <a:endParaRPr lang="cs-CZ" sz="2800" dirty="0"/>
          </a:p>
        </p:txBody>
      </p:sp>
      <p:sp>
        <p:nvSpPr>
          <p:cNvPr id="5" name="Obdélník 4"/>
          <p:cNvSpPr/>
          <p:nvPr/>
        </p:nvSpPr>
        <p:spPr>
          <a:xfrm>
            <a:off x="447869" y="1453716"/>
            <a:ext cx="10905931" cy="3987245"/>
          </a:xfrm>
          <a:prstGeom prst="rect">
            <a:avLst/>
          </a:prstGeom>
        </p:spPr>
        <p:txBody>
          <a:bodyPr wrap="square">
            <a:spAutoFit/>
          </a:bodyPr>
          <a:lstStyle/>
          <a:p>
            <a:pPr algn="just">
              <a:lnSpc>
                <a:spcPct val="107000"/>
              </a:lnSpc>
              <a:spcAft>
                <a:spcPts val="800"/>
              </a:spcAft>
            </a:pPr>
            <a:r>
              <a:rPr lang="cs-CZ" sz="2800" b="1" dirty="0">
                <a:solidFill>
                  <a:srgbClr val="002060"/>
                </a:solidFill>
                <a:ea typeface="Calibri" panose="020F0502020204030204" pitchFamily="34" charset="0"/>
                <a:cs typeface="Times New Roman" panose="02020603050405020304" pitchFamily="18" charset="0"/>
              </a:rPr>
              <a:t>K podání žádosti o předškolní vzdělávání si připravíte:</a:t>
            </a:r>
          </a:p>
          <a:p>
            <a:pPr algn="just">
              <a:lnSpc>
                <a:spcPct val="107000"/>
              </a:lnSpc>
              <a:spcAft>
                <a:spcPts val="800"/>
              </a:spcAft>
            </a:pPr>
            <a:endParaRPr lang="cs-CZ" sz="2800" dirty="0">
              <a:solidFill>
                <a:srgbClr val="002060"/>
              </a:solidFill>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itchFamily="2" charset="2"/>
              <a:buChar char=""/>
            </a:pPr>
            <a:r>
              <a:rPr lang="cs-CZ" sz="2000" dirty="0">
                <a:solidFill>
                  <a:srgbClr val="000000"/>
                </a:solidFill>
                <a:ea typeface="Calibri" panose="020F0502020204030204" pitchFamily="34" charset="0"/>
                <a:cs typeface="Times New Roman" panose="02020603050405020304" pitchFamily="18" charset="0"/>
              </a:rPr>
              <a:t>vyplněnou žádost o přijetí</a:t>
            </a:r>
          </a:p>
          <a:p>
            <a:pPr marL="342900" lvl="0" indent="-342900" algn="just">
              <a:lnSpc>
                <a:spcPct val="107000"/>
              </a:lnSpc>
              <a:spcAft>
                <a:spcPts val="800"/>
              </a:spcAft>
              <a:buFont typeface="Symbol" pitchFamily="2" charset="2"/>
              <a:buChar char=""/>
            </a:pPr>
            <a:r>
              <a:rPr lang="cs-CZ" sz="2000" dirty="0">
                <a:solidFill>
                  <a:srgbClr val="000000"/>
                </a:solidFill>
                <a:ea typeface="Calibri" panose="020F0502020204030204" pitchFamily="34" charset="0"/>
                <a:cs typeface="Times New Roman" panose="02020603050405020304" pitchFamily="18" charset="0"/>
              </a:rPr>
              <a:t>doklad totožnosti zákonného zástupce </a:t>
            </a:r>
          </a:p>
          <a:p>
            <a:pPr marL="342900" lvl="0" indent="-342900" algn="just">
              <a:lnSpc>
                <a:spcPct val="107000"/>
              </a:lnSpc>
              <a:spcAft>
                <a:spcPts val="800"/>
              </a:spcAft>
              <a:buFont typeface="Symbol" pitchFamily="2" charset="2"/>
              <a:buChar char=""/>
              <a:tabLst>
                <a:tab pos="90170" algn="l"/>
              </a:tabLst>
            </a:pPr>
            <a:r>
              <a:rPr lang="cs-CZ" sz="2000" dirty="0">
                <a:solidFill>
                  <a:srgbClr val="000000"/>
                </a:solidFill>
                <a:ea typeface="Calibri" panose="020F0502020204030204" pitchFamily="34" charset="0"/>
                <a:cs typeface="Times New Roman" panose="02020603050405020304" pitchFamily="18" charset="0"/>
              </a:rPr>
              <a:t>vyplněný a dětským lékařem potvrzený formulář o pravidelném očkování dítěte (t</a:t>
            </a:r>
            <a:r>
              <a:rPr lang="cs-CZ" sz="2000" dirty="0">
                <a:ea typeface="Calibri" panose="020F0502020204030204" pitchFamily="34" charset="0"/>
                <a:cs typeface="Times New Roman" panose="02020603050405020304" pitchFamily="18" charset="0"/>
              </a:rPr>
              <a:t>ento formulář nepředkládají rodiče, jejichž děti budou plnit povinné předškolní vzdělávání)</a:t>
            </a:r>
          </a:p>
          <a:p>
            <a:pPr marL="342900" lvl="0" indent="-342900" algn="just">
              <a:lnSpc>
                <a:spcPct val="107000"/>
              </a:lnSpc>
              <a:spcAft>
                <a:spcPts val="800"/>
              </a:spcAft>
              <a:buFont typeface="Symbol" pitchFamily="2" charset="2"/>
              <a:buChar char=""/>
            </a:pPr>
            <a:r>
              <a:rPr lang="cs-CZ" sz="2000" dirty="0">
                <a:ea typeface="Calibri" panose="020F0502020204030204" pitchFamily="34" charset="0"/>
                <a:cs typeface="Times New Roman" panose="02020603050405020304" pitchFamily="18" charset="0"/>
              </a:rPr>
              <a:t>rodný list dítěte (originál) - pouze k nahlédnutí</a:t>
            </a:r>
          </a:p>
          <a:p>
            <a:pPr lvl="1"/>
            <a:endParaRPr lang="cs-CZ" sz="2309" dirty="0"/>
          </a:p>
          <a:p>
            <a:pPr lvl="1">
              <a:buFontTx/>
              <a:buChar char="-"/>
            </a:pPr>
            <a:endParaRPr lang="cs-CZ" sz="2309" dirty="0"/>
          </a:p>
        </p:txBody>
      </p:sp>
      <p:sp>
        <p:nvSpPr>
          <p:cNvPr id="10" name="Zástupný symbol pro číslo snímku 9">
            <a:extLst>
              <a:ext uri="{FF2B5EF4-FFF2-40B4-BE49-F238E27FC236}">
                <a16:creationId xmlns:a16="http://schemas.microsoft.com/office/drawing/2014/main" id="{A6FC91A3-4559-2A05-996C-EF92EFD713E1}"/>
              </a:ext>
            </a:extLst>
          </p:cNvPr>
          <p:cNvSpPr>
            <a:spLocks noGrp="1"/>
          </p:cNvSpPr>
          <p:nvPr>
            <p:ph type="sldNum" sz="quarter" idx="12"/>
          </p:nvPr>
        </p:nvSpPr>
        <p:spPr/>
        <p:txBody>
          <a:bodyPr/>
          <a:lstStyle/>
          <a:p>
            <a:fld id="{5461BB41-8F93-1243-B4BF-DE04D556D39D}" type="slidenum">
              <a:rPr lang="cs-CZ" smtClean="0"/>
              <a:t>8</a:t>
            </a:fld>
            <a:endParaRPr lang="cs-CZ"/>
          </a:p>
        </p:txBody>
      </p:sp>
    </p:spTree>
    <p:extLst>
      <p:ext uri="{BB962C8B-B14F-4D97-AF65-F5344CB8AC3E}">
        <p14:creationId xmlns:p14="http://schemas.microsoft.com/office/powerpoint/2010/main" val="2930203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dirty="0"/>
            </a:br>
            <a:br>
              <a:rPr lang="en-US" sz="2822" b="1" dirty="0"/>
            </a:br>
            <a:endParaRPr lang="en-US" sz="2822" b="1" dirty="0"/>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405063" y="1295038"/>
            <a:ext cx="11381873" cy="4830859"/>
          </a:xfrm>
        </p:spPr>
        <p:txBody>
          <a:bodyPr>
            <a:normAutofit/>
          </a:bodyPr>
          <a:lstStyle/>
          <a:p>
            <a:pPr marL="0" indent="0">
              <a:buNone/>
            </a:pPr>
            <a:r>
              <a:rPr lang="cs-CZ" b="1" dirty="0">
                <a:solidFill>
                  <a:srgbClr val="002060"/>
                </a:solidFill>
              </a:rPr>
              <a:t>Mateřské školy v  MČ Prahy 22 – Kapacity pro přijetí </a:t>
            </a:r>
          </a:p>
          <a:p>
            <a:pPr marL="0" indent="0">
              <a:buNone/>
            </a:pPr>
            <a:endParaRPr lang="cs-CZ" b="1" dirty="0"/>
          </a:p>
          <a:p>
            <a:r>
              <a:rPr lang="cs-CZ" sz="2400" b="1" dirty="0"/>
              <a:t>Mateřská škola, Praha 10, Za </a:t>
            </a:r>
            <a:r>
              <a:rPr lang="cs-CZ" sz="2400" b="1" dirty="0" err="1"/>
              <a:t>Nadýmačem</a:t>
            </a:r>
            <a:r>
              <a:rPr lang="cs-CZ" sz="2400" b="1" dirty="0"/>
              <a:t> 927 </a:t>
            </a:r>
          </a:p>
          <a:p>
            <a:pPr lvl="1"/>
            <a:r>
              <a:rPr lang="cs-CZ" dirty="0">
                <a:solidFill>
                  <a:srgbClr val="0070C0"/>
                </a:solidFill>
              </a:rPr>
              <a:t>Předpokládaný počet volných míst pro přijetí: </a:t>
            </a:r>
            <a:r>
              <a:rPr lang="cs-CZ" b="1" dirty="0">
                <a:solidFill>
                  <a:srgbClr val="0070C0"/>
                </a:solidFill>
              </a:rPr>
              <a:t>75</a:t>
            </a:r>
          </a:p>
          <a:p>
            <a:pPr lvl="0"/>
            <a:r>
              <a:rPr lang="cs-CZ" sz="2400" b="1" dirty="0"/>
              <a:t>Mateřská škola Sluneční, Praha 10, Sluneční 1550/20</a:t>
            </a:r>
          </a:p>
          <a:p>
            <a:pPr lvl="1"/>
            <a:r>
              <a:rPr lang="cs-CZ" dirty="0">
                <a:solidFill>
                  <a:srgbClr val="0070C0"/>
                </a:solidFill>
              </a:rPr>
              <a:t>Předpokládaný počet volných míst pro přijetí: </a:t>
            </a:r>
            <a:r>
              <a:rPr lang="cs-CZ" b="1" dirty="0">
                <a:solidFill>
                  <a:srgbClr val="0070C0"/>
                </a:solidFill>
              </a:rPr>
              <a:t>55</a:t>
            </a:r>
            <a:r>
              <a:rPr lang="cs-CZ" dirty="0">
                <a:solidFill>
                  <a:srgbClr val="0070C0"/>
                </a:solidFill>
              </a:rPr>
              <a:t> </a:t>
            </a:r>
            <a:r>
              <a:rPr lang="cs-CZ" dirty="0">
                <a:solidFill>
                  <a:srgbClr val="0070C0"/>
                </a:solidFill>
                <a:cs typeface="Arial" panose="020B0604020202020204" pitchFamily="34" charset="0"/>
              </a:rPr>
              <a:t> (MŠ Sluneční 22, MŠ V Bytovkách 22, MŠ K Nedvězí 11)</a:t>
            </a:r>
          </a:p>
          <a:p>
            <a:r>
              <a:rPr lang="cs-CZ" sz="2400" b="1" dirty="0"/>
              <a:t>Mateřská škola Pitkovice, příspěvková organizace, Praha 10, Hlívová 303/4</a:t>
            </a:r>
          </a:p>
          <a:p>
            <a:pPr lvl="1"/>
            <a:r>
              <a:rPr lang="cs-CZ" dirty="0"/>
              <a:t>Předpokládaný počet volných míst pro přijetí: </a:t>
            </a:r>
            <a:r>
              <a:rPr lang="cs-CZ" b="1" dirty="0">
                <a:solidFill>
                  <a:srgbClr val="0070C0"/>
                </a:solidFill>
              </a:rPr>
              <a:t>26</a:t>
            </a:r>
          </a:p>
          <a:p>
            <a:r>
              <a:rPr lang="cs-CZ" sz="2400" b="1" dirty="0"/>
              <a:t>Mateřská škola nad Volyňkou</a:t>
            </a:r>
          </a:p>
          <a:p>
            <a:pPr lvl="1"/>
            <a:r>
              <a:rPr lang="cs-CZ" sz="2400" dirty="0">
                <a:solidFill>
                  <a:srgbClr val="0070C0"/>
                </a:solidFill>
              </a:rPr>
              <a:t>Předpokládaný počet volných míst pro přijetí</a:t>
            </a:r>
            <a:r>
              <a:rPr lang="cs-CZ" dirty="0">
                <a:solidFill>
                  <a:srgbClr val="0070C0"/>
                </a:solidFill>
                <a:sym typeface="Wingdings" pitchFamily="2" charset="2"/>
              </a:rPr>
              <a:t> (</a:t>
            </a:r>
            <a:r>
              <a:rPr lang="cs-CZ" sz="2400" dirty="0">
                <a:solidFill>
                  <a:srgbClr val="0070C0"/>
                </a:solidFill>
                <a:sym typeface="Wingdings" pitchFamily="2" charset="2"/>
              </a:rPr>
              <a:t>4 třídy po 24 = </a:t>
            </a:r>
            <a:r>
              <a:rPr lang="cs-CZ" sz="2400" b="1" dirty="0">
                <a:solidFill>
                  <a:srgbClr val="0070C0"/>
                </a:solidFill>
                <a:sym typeface="Wingdings" pitchFamily="2" charset="2"/>
              </a:rPr>
              <a:t>96</a:t>
            </a:r>
            <a:r>
              <a:rPr lang="cs-CZ" sz="2400" dirty="0">
                <a:solidFill>
                  <a:srgbClr val="0070C0"/>
                </a:solidFill>
                <a:sym typeface="Wingdings" pitchFamily="2" charset="2"/>
              </a:rPr>
              <a:t>)</a:t>
            </a:r>
            <a:endParaRPr lang="cs-CZ" sz="2000" b="1" dirty="0">
              <a:solidFill>
                <a:srgbClr val="0070C0"/>
              </a:solidFill>
            </a:endParaRPr>
          </a:p>
          <a:p>
            <a:pPr lvl="1"/>
            <a:endParaRPr lang="cs-CZ" b="1" dirty="0">
              <a:solidFill>
                <a:schemeClr val="accent3"/>
              </a:solidFill>
            </a:endParaRPr>
          </a:p>
          <a:p>
            <a:pPr marL="457200" lvl="1" indent="0">
              <a:buNone/>
            </a:pPr>
            <a:endParaRPr lang="cs-CZ" b="1" dirty="0">
              <a:solidFill>
                <a:schemeClr val="accent3"/>
              </a:solidFill>
            </a:endParaRPr>
          </a:p>
          <a:p>
            <a:endParaRPr lang="cs-CZ" b="1" dirty="0"/>
          </a:p>
        </p:txBody>
      </p:sp>
      <p:sp>
        <p:nvSpPr>
          <p:cNvPr id="9" name="Zástupný symbol pro číslo snímku 8">
            <a:extLst>
              <a:ext uri="{FF2B5EF4-FFF2-40B4-BE49-F238E27FC236}">
                <a16:creationId xmlns:a16="http://schemas.microsoft.com/office/drawing/2014/main" id="{421D497B-D70B-9441-05BB-B3C0A83E20D6}"/>
              </a:ext>
            </a:extLst>
          </p:cNvPr>
          <p:cNvSpPr>
            <a:spLocks noGrp="1"/>
          </p:cNvSpPr>
          <p:nvPr>
            <p:ph type="sldNum" sz="quarter" idx="12"/>
          </p:nvPr>
        </p:nvSpPr>
        <p:spPr/>
        <p:txBody>
          <a:bodyPr/>
          <a:lstStyle/>
          <a:p>
            <a:fld id="{5461BB41-8F93-1243-B4BF-DE04D556D39D}" type="slidenum">
              <a:rPr lang="cs-CZ" smtClean="0"/>
              <a:t>9</a:t>
            </a:fld>
            <a:endParaRPr lang="cs-CZ"/>
          </a:p>
        </p:txBody>
      </p:sp>
    </p:spTree>
    <p:extLst>
      <p:ext uri="{BB962C8B-B14F-4D97-AF65-F5344CB8AC3E}">
        <p14:creationId xmlns:p14="http://schemas.microsoft.com/office/powerpoint/2010/main" val="661781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dirty="0"/>
            </a:br>
            <a:br>
              <a:rPr lang="en-US" sz="2822" b="1" dirty="0"/>
            </a:br>
            <a:endParaRPr lang="en-US" sz="2822" b="1" dirty="0"/>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360947" y="1163782"/>
            <a:ext cx="11381873" cy="4830859"/>
          </a:xfrm>
        </p:spPr>
        <p:txBody>
          <a:bodyPr>
            <a:normAutofit/>
          </a:bodyPr>
          <a:lstStyle/>
          <a:p>
            <a:pPr marL="0" indent="0">
              <a:buNone/>
            </a:pPr>
            <a:r>
              <a:rPr lang="cs-CZ" b="1" dirty="0">
                <a:solidFill>
                  <a:srgbClr val="002060"/>
                </a:solidFill>
              </a:rPr>
              <a:t>Mateřské školy v  MČ Prahy 22 – Letní provoz mateřských škol</a:t>
            </a:r>
          </a:p>
          <a:p>
            <a:pPr marL="0" indent="0">
              <a:buNone/>
            </a:pPr>
            <a:endParaRPr lang="cs-CZ" b="1" dirty="0"/>
          </a:p>
          <a:p>
            <a:r>
              <a:rPr lang="cs-CZ" sz="2400" b="1" dirty="0"/>
              <a:t>Mateřská škola, Praha 10, Za </a:t>
            </a:r>
            <a:r>
              <a:rPr lang="cs-CZ" sz="2400" b="1" dirty="0" err="1"/>
              <a:t>Nadýmačem</a:t>
            </a:r>
            <a:r>
              <a:rPr lang="cs-CZ" sz="2400" b="1" dirty="0"/>
              <a:t> 927 </a:t>
            </a:r>
          </a:p>
          <a:p>
            <a:pPr lvl="1"/>
            <a:r>
              <a:rPr lang="cs-CZ" dirty="0">
                <a:solidFill>
                  <a:srgbClr val="0070C0"/>
                </a:solidFill>
              </a:rPr>
              <a:t>Letní provoz: </a:t>
            </a:r>
            <a:r>
              <a:rPr lang="cs-CZ" b="1" dirty="0">
                <a:solidFill>
                  <a:srgbClr val="0070C0"/>
                </a:solidFill>
              </a:rPr>
              <a:t>1.7.-19.7.2024</a:t>
            </a:r>
          </a:p>
          <a:p>
            <a:pPr lvl="0"/>
            <a:r>
              <a:rPr lang="cs-CZ" sz="2400" b="1" dirty="0"/>
              <a:t>Mateřská škola Sluneční, Praha 10, Sluneční 1550/20</a:t>
            </a:r>
          </a:p>
          <a:p>
            <a:pPr lvl="1"/>
            <a:r>
              <a:rPr lang="cs-CZ" dirty="0">
                <a:solidFill>
                  <a:srgbClr val="0070C0"/>
                </a:solidFill>
              </a:rPr>
              <a:t>Letní provoz </a:t>
            </a:r>
            <a:r>
              <a:rPr lang="cs-CZ" b="1" dirty="0">
                <a:solidFill>
                  <a:srgbClr val="0070C0"/>
                </a:solidFill>
              </a:rPr>
              <a:t>8.7. – 19.7.2024 a 5.8.- 9.8.2024</a:t>
            </a:r>
          </a:p>
          <a:p>
            <a:r>
              <a:rPr lang="cs-CZ" sz="2400" b="1" dirty="0"/>
              <a:t>Mateřská škola Pitkovice, příspěvková organizace, Praha 10, Hlívová 303/4</a:t>
            </a:r>
          </a:p>
          <a:p>
            <a:pPr lvl="1"/>
            <a:r>
              <a:rPr lang="cs-CZ" dirty="0">
                <a:solidFill>
                  <a:srgbClr val="0070C0"/>
                </a:solidFill>
              </a:rPr>
              <a:t>Letní provoz: </a:t>
            </a:r>
            <a:r>
              <a:rPr lang="cs-CZ" b="1" dirty="0">
                <a:solidFill>
                  <a:srgbClr val="0070C0"/>
                </a:solidFill>
              </a:rPr>
              <a:t>8.-19.7.2024</a:t>
            </a:r>
          </a:p>
          <a:p>
            <a:pPr lvl="1"/>
            <a:endParaRPr lang="cs-CZ" b="1" dirty="0">
              <a:solidFill>
                <a:srgbClr val="FF0000"/>
              </a:solidFill>
            </a:endParaRPr>
          </a:p>
          <a:p>
            <a:pPr marL="457200" lvl="1" indent="0">
              <a:buNone/>
            </a:pPr>
            <a:r>
              <a:rPr lang="cs-CZ" b="1" i="1" dirty="0"/>
              <a:t>Délka prázdninového provozu se nám osvědčila a rodičům vyhovuje.</a:t>
            </a:r>
          </a:p>
          <a:p>
            <a:pPr marL="457200" lvl="1" indent="0">
              <a:buNone/>
            </a:pPr>
            <a:endParaRPr lang="cs-CZ" b="1" dirty="0">
              <a:solidFill>
                <a:schemeClr val="accent3"/>
              </a:solidFill>
            </a:endParaRPr>
          </a:p>
          <a:p>
            <a:endParaRPr lang="cs-CZ" b="1" dirty="0"/>
          </a:p>
        </p:txBody>
      </p:sp>
      <p:sp>
        <p:nvSpPr>
          <p:cNvPr id="9" name="Zástupný symbol pro číslo snímku 8">
            <a:extLst>
              <a:ext uri="{FF2B5EF4-FFF2-40B4-BE49-F238E27FC236}">
                <a16:creationId xmlns:a16="http://schemas.microsoft.com/office/drawing/2014/main" id="{76792C26-994D-A4A6-55AC-B928FB92351F}"/>
              </a:ext>
            </a:extLst>
          </p:cNvPr>
          <p:cNvSpPr>
            <a:spLocks noGrp="1"/>
          </p:cNvSpPr>
          <p:nvPr>
            <p:ph type="sldNum" sz="quarter" idx="12"/>
          </p:nvPr>
        </p:nvSpPr>
        <p:spPr/>
        <p:txBody>
          <a:bodyPr/>
          <a:lstStyle/>
          <a:p>
            <a:fld id="{5461BB41-8F93-1243-B4BF-DE04D556D39D}" type="slidenum">
              <a:rPr lang="cs-CZ" smtClean="0"/>
              <a:t>10</a:t>
            </a:fld>
            <a:endParaRPr lang="cs-CZ"/>
          </a:p>
        </p:txBody>
      </p:sp>
    </p:spTree>
    <p:extLst>
      <p:ext uri="{BB962C8B-B14F-4D97-AF65-F5344CB8AC3E}">
        <p14:creationId xmlns:p14="http://schemas.microsoft.com/office/powerpoint/2010/main" val="1955056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F46E4B3-8C9A-A926-D17E-6F3440FAB836}"/>
              </a:ext>
            </a:extLst>
          </p:cNvPr>
          <p:cNvSpPr>
            <a:spLocks noGrp="1"/>
          </p:cNvSpPr>
          <p:nvPr>
            <p:ph type="title"/>
          </p:nvPr>
        </p:nvSpPr>
        <p:spPr>
          <a:xfrm>
            <a:off x="838200" y="1041009"/>
            <a:ext cx="10515600" cy="1167619"/>
          </a:xfrm>
        </p:spPr>
        <p:txBody>
          <a:bodyPr>
            <a:normAutofit/>
          </a:bodyPr>
          <a:lstStyle/>
          <a:p>
            <a:r>
              <a:rPr lang="cs-CZ" sz="3200" b="1" dirty="0">
                <a:solidFill>
                  <a:srgbClr val="002060"/>
                </a:solidFill>
              </a:rPr>
              <a:t>Stravování v MŠ</a:t>
            </a:r>
          </a:p>
        </p:txBody>
      </p:sp>
      <p:sp>
        <p:nvSpPr>
          <p:cNvPr id="3" name="Zástupný obsah 2">
            <a:extLst>
              <a:ext uri="{FF2B5EF4-FFF2-40B4-BE49-F238E27FC236}">
                <a16:creationId xmlns:a16="http://schemas.microsoft.com/office/drawing/2014/main" id="{F9DE20A9-687D-DA48-EAD2-700F591F6A1C}"/>
              </a:ext>
            </a:extLst>
          </p:cNvPr>
          <p:cNvSpPr>
            <a:spLocks noGrp="1"/>
          </p:cNvSpPr>
          <p:nvPr>
            <p:ph idx="1"/>
          </p:nvPr>
        </p:nvSpPr>
        <p:spPr>
          <a:xfrm>
            <a:off x="838200" y="2208629"/>
            <a:ext cx="10515600" cy="3968334"/>
          </a:xfrm>
        </p:spPr>
        <p:txBody>
          <a:bodyPr>
            <a:normAutofit/>
          </a:bodyPr>
          <a:lstStyle/>
          <a:p>
            <a:r>
              <a:rPr lang="cs-CZ" sz="2400" dirty="0"/>
              <a:t>mateřské školy mají pouze výdejny stravy</a:t>
            </a:r>
          </a:p>
          <a:p>
            <a:r>
              <a:rPr lang="cs-CZ" sz="2400" dirty="0">
                <a:solidFill>
                  <a:srgbClr val="333333"/>
                </a:solidFill>
              </a:rPr>
              <a:t>s</a:t>
            </a:r>
            <a:r>
              <a:rPr lang="cs-CZ" sz="2400" b="0" i="0" u="none" strike="noStrike" dirty="0">
                <a:solidFill>
                  <a:srgbClr val="333333"/>
                </a:solidFill>
                <a:effectLst/>
              </a:rPr>
              <a:t>travu dodává firma </a:t>
            </a:r>
            <a:r>
              <a:rPr lang="cs-CZ" sz="2400" b="0" i="0" u="none" strike="noStrike" dirty="0" err="1">
                <a:solidFill>
                  <a:srgbClr val="333333"/>
                </a:solidFill>
                <a:effectLst/>
              </a:rPr>
              <a:t>Primirest</a:t>
            </a:r>
            <a:r>
              <a:rPr lang="cs-CZ" sz="2400" b="0" i="0" u="none" strike="noStrike" dirty="0">
                <a:solidFill>
                  <a:srgbClr val="333333"/>
                </a:solidFill>
                <a:effectLst/>
              </a:rPr>
              <a:t> - </a:t>
            </a:r>
            <a:r>
              <a:rPr lang="cs-CZ" sz="2400" b="0" i="0" u="none" strike="noStrike" dirty="0">
                <a:solidFill>
                  <a:srgbClr val="000000"/>
                </a:solidFill>
                <a:effectLst/>
              </a:rPr>
              <a:t> zařízení školního stravování spol. </a:t>
            </a:r>
            <a:r>
              <a:rPr lang="cs-CZ" sz="2400" dirty="0">
                <a:solidFill>
                  <a:srgbClr val="000000"/>
                </a:solidFill>
              </a:rPr>
              <a:t>s </a:t>
            </a:r>
            <a:r>
              <a:rPr lang="cs-CZ" sz="2400" b="0" i="0" u="none" strike="noStrike" dirty="0">
                <a:solidFill>
                  <a:srgbClr val="000000"/>
                </a:solidFill>
                <a:effectLst/>
              </a:rPr>
              <a:t>r.o. </a:t>
            </a:r>
          </a:p>
          <a:p>
            <a:pPr marL="0" indent="0">
              <a:buNone/>
            </a:pPr>
            <a:endParaRPr lang="cs-CZ" sz="2400" dirty="0"/>
          </a:p>
        </p:txBody>
      </p:sp>
      <p:pic>
        <p:nvPicPr>
          <p:cNvPr id="4"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10" name="Zástupný symbol pro číslo snímku 9">
            <a:extLst>
              <a:ext uri="{FF2B5EF4-FFF2-40B4-BE49-F238E27FC236}">
                <a16:creationId xmlns:a16="http://schemas.microsoft.com/office/drawing/2014/main" id="{23F981D5-F527-DBF5-7EBC-2C67486556F7}"/>
              </a:ext>
            </a:extLst>
          </p:cNvPr>
          <p:cNvSpPr>
            <a:spLocks noGrp="1"/>
          </p:cNvSpPr>
          <p:nvPr>
            <p:ph type="sldNum" sz="quarter" idx="12"/>
          </p:nvPr>
        </p:nvSpPr>
        <p:spPr/>
        <p:txBody>
          <a:bodyPr/>
          <a:lstStyle/>
          <a:p>
            <a:fld id="{5461BB41-8F93-1243-B4BF-DE04D556D39D}" type="slidenum">
              <a:rPr lang="cs-CZ" smtClean="0"/>
              <a:t>11</a:t>
            </a:fld>
            <a:endParaRPr lang="cs-CZ"/>
          </a:p>
        </p:txBody>
      </p:sp>
    </p:spTree>
    <p:extLst>
      <p:ext uri="{BB962C8B-B14F-4D97-AF65-F5344CB8AC3E}">
        <p14:creationId xmlns:p14="http://schemas.microsoft.com/office/powerpoint/2010/main" val="3335432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2588E60-7803-FB65-DF6A-C730B509A984}"/>
              </a:ext>
            </a:extLst>
          </p:cNvPr>
          <p:cNvSpPr>
            <a:spLocks noGrp="1"/>
          </p:cNvSpPr>
          <p:nvPr>
            <p:ph type="title"/>
          </p:nvPr>
        </p:nvSpPr>
        <p:spPr>
          <a:xfrm>
            <a:off x="831850" y="1806128"/>
            <a:ext cx="10515600" cy="1254313"/>
          </a:xfrm>
        </p:spPr>
        <p:txBody>
          <a:bodyPr>
            <a:normAutofit/>
          </a:bodyPr>
          <a:lstStyle/>
          <a:p>
            <a:pPr algn="ctr"/>
            <a:r>
              <a:rPr lang="cs-CZ" sz="3600" b="1" dirty="0"/>
              <a:t>MŠ Za </a:t>
            </a:r>
            <a:r>
              <a:rPr lang="cs-CZ" sz="3600" b="1" dirty="0" err="1"/>
              <a:t>Nadýmačem</a:t>
            </a:r>
            <a:endParaRPr lang="cs-CZ" sz="3600" b="1" dirty="0"/>
          </a:p>
        </p:txBody>
      </p:sp>
      <p:pic>
        <p:nvPicPr>
          <p:cNvPr id="4" name="Picture 5" descr="Snímek obrazovky 2017-03-10 v 13.18.25.png">
            <a:extLst>
              <a:ext uri="{FF2B5EF4-FFF2-40B4-BE49-F238E27FC236}">
                <a16:creationId xmlns:a16="http://schemas.microsoft.com/office/drawing/2014/main" id="{1A4CFAEA-A020-C874-0081-7024624E95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Obrázek 4">
            <a:extLst>
              <a:ext uri="{FF2B5EF4-FFF2-40B4-BE49-F238E27FC236}">
                <a16:creationId xmlns:a16="http://schemas.microsoft.com/office/drawing/2014/main" id="{A6679230-96CC-EDDA-DFBF-E4998DA368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5935" y="3612255"/>
            <a:ext cx="2949478" cy="1870290"/>
          </a:xfrm>
          <a:prstGeom prst="rect">
            <a:avLst/>
          </a:prstGeom>
        </p:spPr>
      </p:pic>
      <p:sp>
        <p:nvSpPr>
          <p:cNvPr id="10" name="Zástupný symbol pro číslo snímku 9">
            <a:extLst>
              <a:ext uri="{FF2B5EF4-FFF2-40B4-BE49-F238E27FC236}">
                <a16:creationId xmlns:a16="http://schemas.microsoft.com/office/drawing/2014/main" id="{0877C097-AD9D-96C9-78A5-640320A6E11D}"/>
              </a:ext>
            </a:extLst>
          </p:cNvPr>
          <p:cNvSpPr>
            <a:spLocks noGrp="1"/>
          </p:cNvSpPr>
          <p:nvPr>
            <p:ph type="sldNum" sz="quarter" idx="12"/>
          </p:nvPr>
        </p:nvSpPr>
        <p:spPr/>
        <p:txBody>
          <a:bodyPr/>
          <a:lstStyle/>
          <a:p>
            <a:fld id="{5461BB41-8F93-1243-B4BF-DE04D556D39D}" type="slidenum">
              <a:rPr lang="cs-CZ" smtClean="0"/>
              <a:t>12</a:t>
            </a:fld>
            <a:endParaRPr lang="cs-CZ"/>
          </a:p>
        </p:txBody>
      </p:sp>
    </p:spTree>
    <p:extLst>
      <p:ext uri="{BB962C8B-B14F-4D97-AF65-F5344CB8AC3E}">
        <p14:creationId xmlns:p14="http://schemas.microsoft.com/office/powerpoint/2010/main" val="147967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7" y="895939"/>
            <a:ext cx="9606213" cy="895938"/>
          </a:xfrm>
        </p:spPr>
        <p:txBody>
          <a:bodyPr>
            <a:normAutofit/>
          </a:bodyPr>
          <a:lstStyle/>
          <a:p>
            <a:br>
              <a:rPr lang="en-US" sz="2566" b="1" dirty="0"/>
            </a:br>
            <a:r>
              <a:rPr lang="en-US" sz="3100" b="1" dirty="0">
                <a:solidFill>
                  <a:srgbClr val="002060"/>
                </a:solidFill>
                <a:cs typeface="Times New Roman" panose="02020603050405020304" pitchFamily="18" charset="0"/>
              </a:rPr>
              <a:t>MŠ Za </a:t>
            </a:r>
            <a:r>
              <a:rPr lang="en-US" sz="3100" b="1" dirty="0" err="1">
                <a:solidFill>
                  <a:srgbClr val="002060"/>
                </a:solidFill>
                <a:cs typeface="Times New Roman" panose="02020603050405020304" pitchFamily="18" charset="0"/>
              </a:rPr>
              <a:t>Nadýmačem</a:t>
            </a:r>
            <a:r>
              <a:rPr lang="en-US" sz="3100" b="1" dirty="0">
                <a:solidFill>
                  <a:srgbClr val="002060"/>
                </a:solidFill>
                <a:cs typeface="Times New Roman" panose="02020603050405020304" pitchFamily="18" charset="0"/>
              </a:rPr>
              <a:t> </a:t>
            </a:r>
          </a:p>
        </p:txBody>
      </p:sp>
      <p:sp>
        <p:nvSpPr>
          <p:cNvPr id="3" name="Content Placeholder 2"/>
          <p:cNvSpPr>
            <a:spLocks noGrp="1"/>
          </p:cNvSpPr>
          <p:nvPr>
            <p:ph idx="1"/>
          </p:nvPr>
        </p:nvSpPr>
        <p:spPr>
          <a:xfrm>
            <a:off x="433137" y="2112093"/>
            <a:ext cx="11502189" cy="4186819"/>
          </a:xfrm>
        </p:spPr>
        <p:txBody>
          <a:bodyPr>
            <a:normAutofit/>
          </a:bodyPr>
          <a:lstStyle/>
          <a:p>
            <a:pPr marL="0" indent="0">
              <a:buNone/>
            </a:pPr>
            <a:r>
              <a:rPr lang="cs-CZ" sz="2400" b="1" dirty="0">
                <a:cs typeface="Times New Roman" panose="02020603050405020304" pitchFamily="18" charset="0"/>
              </a:rPr>
              <a:t>Kapacita: 280 dětí</a:t>
            </a:r>
          </a:p>
          <a:p>
            <a:pPr marL="0" indent="0">
              <a:buNone/>
            </a:pPr>
            <a:endParaRPr lang="cs-CZ" sz="2400" b="1" dirty="0">
              <a:cs typeface="Times New Roman" panose="02020603050405020304" pitchFamily="18" charset="0"/>
            </a:endParaRPr>
          </a:p>
          <a:p>
            <a:pPr marL="0" indent="0">
              <a:buNone/>
            </a:pPr>
            <a:r>
              <a:rPr lang="cs-CZ" sz="2400" b="1" dirty="0">
                <a:cs typeface="Times New Roman" panose="02020603050405020304" pitchFamily="18" charset="0"/>
              </a:rPr>
              <a:t>Kontakty: </a:t>
            </a:r>
          </a:p>
          <a:p>
            <a:pPr>
              <a:lnSpc>
                <a:spcPct val="107000"/>
              </a:lnSpc>
              <a:spcAft>
                <a:spcPts val="800"/>
              </a:spcAft>
            </a:pPr>
            <a:r>
              <a:rPr lang="cs-CZ" sz="2200" b="1" dirty="0">
                <a:solidFill>
                  <a:srgbClr val="0070C0"/>
                </a:solidFill>
                <a:effectLst/>
                <a:ea typeface="Calibri" panose="020F0502020204030204" pitchFamily="34" charset="0"/>
                <a:cs typeface="Times New Roman" panose="02020603050405020304" pitchFamily="18" charset="0"/>
              </a:rPr>
              <a:t>Lenka Štěpánková, ředitelka školy</a:t>
            </a:r>
            <a:r>
              <a:rPr lang="cs-CZ" sz="2000" dirty="0">
                <a:effectLst/>
                <a:ea typeface="Calibri" panose="020F0502020204030204" pitchFamily="34" charset="0"/>
                <a:cs typeface="Times New Roman" panose="02020603050405020304" pitchFamily="18" charset="0"/>
              </a:rPr>
              <a:t>, tel.: 602 357 612 , email: </a:t>
            </a:r>
            <a:r>
              <a:rPr lang="cs-CZ" sz="2000" dirty="0">
                <a:effectLst/>
                <a:ea typeface="Calibri" panose="020F0502020204030204" pitchFamily="34" charset="0"/>
                <a:cs typeface="Times New Roman" panose="02020603050405020304" pitchFamily="18" charset="0"/>
                <a:hlinkClick r:id="rId2"/>
              </a:rPr>
              <a:t>reditelka@msuhrineves.cz</a:t>
            </a:r>
            <a:endParaRPr lang="cs-CZ" sz="2000" dirty="0">
              <a:effectLst/>
              <a:ea typeface="Calibri" panose="020F0502020204030204" pitchFamily="34" charset="0"/>
              <a:cs typeface="Times New Roman" panose="02020603050405020304" pitchFamily="18" charset="0"/>
            </a:endParaRPr>
          </a:p>
          <a:p>
            <a:pPr>
              <a:lnSpc>
                <a:spcPct val="107000"/>
              </a:lnSpc>
              <a:spcAft>
                <a:spcPts val="800"/>
              </a:spcAft>
            </a:pPr>
            <a:r>
              <a:rPr lang="cs-CZ" sz="2000" dirty="0">
                <a:effectLst/>
                <a:ea typeface="Calibri" panose="020F0502020204030204" pitchFamily="34" charset="0"/>
                <a:cs typeface="Times New Roman" panose="02020603050405020304" pitchFamily="18" charset="0"/>
              </a:rPr>
              <a:t>Mgr. Zdeňka Pešková, zástupkyně ředitelky, tel.: 606 707 489, email: </a:t>
            </a:r>
            <a:r>
              <a:rPr lang="cs-CZ" sz="2000" u="none" strike="noStrike" dirty="0">
                <a:solidFill>
                  <a:srgbClr val="0563C1"/>
                </a:solidFill>
                <a:effectLst/>
                <a:ea typeface="Calibri" panose="020F0502020204030204" pitchFamily="34" charset="0"/>
                <a:cs typeface="Times New Roman" panose="02020603050405020304" pitchFamily="18" charset="0"/>
                <a:hlinkClick r:id="rId3"/>
              </a:rPr>
              <a:t>zastupkyne@msuhrineves.cz</a:t>
            </a:r>
            <a:endParaRPr lang="cs-CZ" sz="2000" u="none" strike="noStrike" dirty="0">
              <a:solidFill>
                <a:srgbClr val="0563C1"/>
              </a:solidFill>
              <a:ea typeface="Calibri" panose="020F0502020204030204" pitchFamily="34" charset="0"/>
              <a:cs typeface="Times New Roman" panose="02020603050405020304" pitchFamily="18" charset="0"/>
            </a:endParaRPr>
          </a:p>
          <a:p>
            <a:pPr>
              <a:lnSpc>
                <a:spcPct val="107000"/>
              </a:lnSpc>
              <a:spcAft>
                <a:spcPts val="800"/>
              </a:spcAft>
            </a:pPr>
            <a:r>
              <a:rPr lang="cs-CZ" sz="2000" dirty="0">
                <a:effectLst/>
                <a:ea typeface="Calibri" panose="020F0502020204030204" pitchFamily="34" charset="0"/>
                <a:cs typeface="Times New Roman" panose="02020603050405020304" pitchFamily="18" charset="0"/>
              </a:rPr>
              <a:t>Ivana Jakubcová, správce školy (omlouvání dětí), tel.:  725 044 409, email: </a:t>
            </a:r>
            <a:r>
              <a:rPr lang="cs-CZ" sz="2000" u="none" strike="noStrike" dirty="0">
                <a:solidFill>
                  <a:srgbClr val="0563C1"/>
                </a:solidFill>
                <a:effectLst/>
                <a:ea typeface="Calibri" panose="020F0502020204030204" pitchFamily="34" charset="0"/>
                <a:cs typeface="Times New Roman" panose="02020603050405020304" pitchFamily="18" charset="0"/>
                <a:hlinkClick r:id="rId4"/>
              </a:rPr>
              <a:t>spravce@msuhrineves.cz</a:t>
            </a:r>
            <a:endParaRPr lang="cs-CZ" sz="2000" u="none" strike="noStrike" dirty="0">
              <a:solidFill>
                <a:srgbClr val="0563C1"/>
              </a:solidFill>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cs-CZ" sz="2200" b="1" dirty="0">
                <a:cs typeface="Times New Roman" panose="02020603050405020304" pitchFamily="18" charset="0"/>
              </a:rPr>
              <a:t>Provoz MŠ: 6.30 – 17:00</a:t>
            </a:r>
          </a:p>
          <a:p>
            <a:pPr marL="0" indent="0">
              <a:buNone/>
            </a:pPr>
            <a:r>
              <a:rPr lang="cs-CZ" sz="2000" dirty="0">
                <a:cs typeface="Times New Roman" panose="02020603050405020304" pitchFamily="18" charset="0"/>
              </a:rPr>
              <a:t>Web: </a:t>
            </a:r>
            <a:r>
              <a:rPr lang="cs-CZ" sz="2000" dirty="0" err="1">
                <a:cs typeface="Times New Roman" panose="02020603050405020304" pitchFamily="18" charset="0"/>
              </a:rPr>
              <a:t>www.msuhrineves.cz</a:t>
            </a:r>
            <a:endParaRPr lang="cs-CZ" sz="2000" dirty="0">
              <a:cs typeface="Times New Roman" panose="02020603050405020304" pitchFamily="18" charset="0"/>
            </a:endParaRPr>
          </a:p>
          <a:p>
            <a:pPr marL="0" indent="0">
              <a:buNone/>
            </a:pPr>
            <a:endParaRPr lang="cs-CZ" sz="2309" b="1" dirty="0"/>
          </a:p>
          <a:p>
            <a:pPr marL="457174" lvl="1" indent="0">
              <a:buNone/>
            </a:pPr>
            <a:endParaRPr lang="cs-CZ" sz="1860" dirty="0"/>
          </a:p>
          <a:p>
            <a:pPr lvl="1">
              <a:buFontTx/>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50105" y="773990"/>
            <a:ext cx="1917895" cy="1216154"/>
          </a:xfrm>
          <a:prstGeom prst="rect">
            <a:avLst/>
          </a:prstGeom>
        </p:spPr>
      </p:pic>
      <p:sp>
        <p:nvSpPr>
          <p:cNvPr id="11" name="Zástupný symbol pro číslo snímku 10">
            <a:extLst>
              <a:ext uri="{FF2B5EF4-FFF2-40B4-BE49-F238E27FC236}">
                <a16:creationId xmlns:a16="http://schemas.microsoft.com/office/drawing/2014/main" id="{D7B647E6-9558-D892-53D1-9FB66FD16455}"/>
              </a:ext>
            </a:extLst>
          </p:cNvPr>
          <p:cNvSpPr>
            <a:spLocks noGrp="1"/>
          </p:cNvSpPr>
          <p:nvPr>
            <p:ph type="sldNum" sz="quarter" idx="12"/>
          </p:nvPr>
        </p:nvSpPr>
        <p:spPr/>
        <p:txBody>
          <a:bodyPr/>
          <a:lstStyle/>
          <a:p>
            <a:fld id="{5461BB41-8F93-1243-B4BF-DE04D556D39D}" type="slidenum">
              <a:rPr lang="cs-CZ" smtClean="0"/>
              <a:t>13</a:t>
            </a:fld>
            <a:endParaRPr lang="cs-CZ"/>
          </a:p>
        </p:txBody>
      </p:sp>
    </p:spTree>
    <p:extLst>
      <p:ext uri="{BB962C8B-B14F-4D97-AF65-F5344CB8AC3E}">
        <p14:creationId xmlns:p14="http://schemas.microsoft.com/office/powerpoint/2010/main" val="2201643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nímek obrazovky 2017-06-06 v 10.04.1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17" y="433956"/>
            <a:ext cx="5149043" cy="3462795"/>
          </a:xfrm>
          <a:prstGeom prst="rect">
            <a:avLst/>
          </a:prstGeom>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7920" y="433956"/>
            <a:ext cx="5238481" cy="3462795"/>
          </a:xfrm>
          <a:prstGeom prst="rect">
            <a:avLst/>
          </a:prstGeom>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117" y="3995225"/>
            <a:ext cx="4093966" cy="2554507"/>
          </a:xfrm>
          <a:prstGeom prst="rect">
            <a:avLst/>
          </a:prstGeom>
        </p:spPr>
      </p:pic>
      <p:pic>
        <p:nvPicPr>
          <p:cNvPr id="6" name="Picture 6" descr="Snímek obrazovky 2017-06-06 v 10.04.25.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94214" y="3995225"/>
            <a:ext cx="3862187" cy="2560318"/>
          </a:xfrm>
          <a:prstGeom prst="rect">
            <a:avLst/>
          </a:prstGeom>
        </p:spPr>
      </p:pic>
      <p:pic>
        <p:nvPicPr>
          <p:cNvPr id="8" name="Obrázek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46550" y="4516514"/>
            <a:ext cx="2298197" cy="1511927"/>
          </a:xfrm>
          <a:prstGeom prst="rect">
            <a:avLst/>
          </a:prstGeom>
        </p:spPr>
      </p:pic>
      <p:sp>
        <p:nvSpPr>
          <p:cNvPr id="12" name="Zástupný symbol pro číslo snímku 11">
            <a:extLst>
              <a:ext uri="{FF2B5EF4-FFF2-40B4-BE49-F238E27FC236}">
                <a16:creationId xmlns:a16="http://schemas.microsoft.com/office/drawing/2014/main" id="{E30EAE00-5F29-AFE5-2D4B-D955F445A7FF}"/>
              </a:ext>
            </a:extLst>
          </p:cNvPr>
          <p:cNvSpPr>
            <a:spLocks noGrp="1"/>
          </p:cNvSpPr>
          <p:nvPr>
            <p:ph type="sldNum" sz="quarter" idx="12"/>
          </p:nvPr>
        </p:nvSpPr>
        <p:spPr/>
        <p:txBody>
          <a:bodyPr/>
          <a:lstStyle/>
          <a:p>
            <a:fld id="{5461BB41-8F93-1243-B4BF-DE04D556D39D}" type="slidenum">
              <a:rPr lang="cs-CZ" smtClean="0"/>
              <a:t>14</a:t>
            </a:fld>
            <a:endParaRPr lang="cs-CZ"/>
          </a:p>
        </p:txBody>
      </p:sp>
    </p:spTree>
    <p:extLst>
      <p:ext uri="{BB962C8B-B14F-4D97-AF65-F5344CB8AC3E}">
        <p14:creationId xmlns:p14="http://schemas.microsoft.com/office/powerpoint/2010/main" val="3089195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26" y="895939"/>
            <a:ext cx="9223424" cy="895938"/>
          </a:xfrm>
        </p:spPr>
        <p:txBody>
          <a:bodyPr>
            <a:normAutofit/>
          </a:bodyPr>
          <a:lstStyle/>
          <a:p>
            <a:br>
              <a:rPr lang="en-US" sz="2566" b="1" dirty="0"/>
            </a:br>
            <a:r>
              <a:rPr lang="en-US" sz="2800" b="1" dirty="0" err="1">
                <a:solidFill>
                  <a:srgbClr val="002060"/>
                </a:solidFill>
                <a:cs typeface="Times New Roman" panose="02020603050405020304" pitchFamily="18" charset="0"/>
              </a:rPr>
              <a:t>Vize</a:t>
            </a:r>
            <a:r>
              <a:rPr lang="en-US" sz="2800" b="1" dirty="0">
                <a:solidFill>
                  <a:srgbClr val="002060"/>
                </a:solidFill>
                <a:cs typeface="Times New Roman" panose="02020603050405020304" pitchFamily="18" charset="0"/>
              </a:rPr>
              <a:t> MŠ Za </a:t>
            </a:r>
            <a:r>
              <a:rPr lang="en-US" sz="2800" b="1" dirty="0" err="1">
                <a:solidFill>
                  <a:srgbClr val="002060"/>
                </a:solidFill>
                <a:cs typeface="Times New Roman" panose="02020603050405020304" pitchFamily="18" charset="0"/>
              </a:rPr>
              <a:t>Nadýmačem</a:t>
            </a:r>
            <a:r>
              <a:rPr lang="en-US" sz="2800" b="1" dirty="0">
                <a:solidFill>
                  <a:srgbClr val="002060"/>
                </a:solidFill>
                <a:cs typeface="Times New Roman" panose="02020603050405020304" pitchFamily="18" charset="0"/>
              </a:rPr>
              <a:t> </a:t>
            </a:r>
          </a:p>
        </p:txBody>
      </p:sp>
      <p:sp>
        <p:nvSpPr>
          <p:cNvPr id="3" name="Content Placeholder 2"/>
          <p:cNvSpPr>
            <a:spLocks noGrp="1"/>
          </p:cNvSpPr>
          <p:nvPr>
            <p:ph idx="1"/>
          </p:nvPr>
        </p:nvSpPr>
        <p:spPr>
          <a:xfrm>
            <a:off x="815926" y="1990144"/>
            <a:ext cx="10818056" cy="4186819"/>
          </a:xfrm>
        </p:spPr>
        <p:txBody>
          <a:bodyPr>
            <a:normAutofit fontScale="25000" lnSpcReduction="20000"/>
          </a:bodyPr>
          <a:lstStyle/>
          <a:p>
            <a:pPr lvl="0"/>
            <a:r>
              <a:rPr lang="cs-CZ" sz="7200" dirty="0">
                <a:cs typeface="Times New Roman" panose="02020603050405020304" pitchFamily="18" charset="0"/>
              </a:rPr>
              <a:t>usilovat o udržení a zlepšování kvality výchovně vzdělávacího procesu</a:t>
            </a:r>
          </a:p>
          <a:p>
            <a:pPr lvl="0"/>
            <a:r>
              <a:rPr lang="cs-CZ" sz="7200" dirty="0">
                <a:cs typeface="Times New Roman" panose="02020603050405020304" pitchFamily="18" charset="0"/>
              </a:rPr>
              <a:t>průběžně přizpůsobovat ŠVP aktuálním podmínkám</a:t>
            </a:r>
          </a:p>
          <a:p>
            <a:pPr lvl="0"/>
            <a:r>
              <a:rPr lang="cs-CZ" sz="7200" dirty="0">
                <a:cs typeface="Times New Roman" panose="02020603050405020304" pitchFamily="18" charset="0"/>
              </a:rPr>
              <a:t>sledovat  a využívat moderní trendy v předškolním vzdělávání</a:t>
            </a:r>
          </a:p>
          <a:p>
            <a:pPr lvl="0"/>
            <a:r>
              <a:rPr lang="cs-CZ" sz="7200" dirty="0">
                <a:cs typeface="Times New Roman" panose="02020603050405020304" pitchFamily="18" charset="0"/>
              </a:rPr>
              <a:t>zajišťovat dětem klidné a podnětné prostředí </a:t>
            </a:r>
          </a:p>
          <a:p>
            <a:pPr lvl="0"/>
            <a:r>
              <a:rPr lang="cs-CZ" sz="7200" dirty="0">
                <a:cs typeface="Times New Roman" panose="02020603050405020304" pitchFamily="18" charset="0"/>
              </a:rPr>
              <a:t>podporovat a respektovat individuální potřeby dětí </a:t>
            </a:r>
          </a:p>
          <a:p>
            <a:pPr lvl="0"/>
            <a:r>
              <a:rPr lang="cs-CZ" sz="7200" dirty="0">
                <a:cs typeface="Times New Roman" panose="02020603050405020304" pitchFamily="18" charset="0"/>
              </a:rPr>
              <a:t>rozvíjet kamarádské vztahy, vzájemnou toleranci a empatii mezi dětmi</a:t>
            </a:r>
          </a:p>
          <a:p>
            <a:pPr lvl="0"/>
            <a:r>
              <a:rPr lang="cs-CZ" sz="7200" dirty="0">
                <a:cs typeface="Times New Roman" panose="02020603050405020304" pitchFamily="18" charset="0"/>
              </a:rPr>
              <a:t>podporovat u dětí ekologické povědomí a zdravý životní styl</a:t>
            </a:r>
          </a:p>
          <a:p>
            <a:pPr lvl="0"/>
            <a:r>
              <a:rPr lang="cs-CZ" sz="7200" dirty="0">
                <a:cs typeface="Times New Roman" panose="02020603050405020304" pitchFamily="18" charset="0"/>
              </a:rPr>
              <a:t>motivovat děti k celoživotnímu vzdělávání</a:t>
            </a:r>
          </a:p>
          <a:p>
            <a:pPr lvl="0"/>
            <a:r>
              <a:rPr lang="cs-CZ" sz="7200" dirty="0">
                <a:cs typeface="Times New Roman" panose="02020603050405020304" pitchFamily="18" charset="0"/>
              </a:rPr>
              <a:t>budovat kvalitní tým zaměstnanců, který bude dosahovat profesionálních výsledků</a:t>
            </a:r>
          </a:p>
          <a:p>
            <a:pPr lvl="0"/>
            <a:r>
              <a:rPr lang="cs-CZ" sz="7200" dirty="0">
                <a:cs typeface="Times New Roman" panose="02020603050405020304" pitchFamily="18" charset="0"/>
              </a:rPr>
              <a:t>budovat vzájemnou, efektivní spolupráci, dobré vztahy a kvalitní komunikaci s rodiči </a:t>
            </a:r>
          </a:p>
          <a:p>
            <a:pPr lvl="0"/>
            <a:r>
              <a:rPr lang="cs-CZ" sz="7200" dirty="0">
                <a:cs typeface="Times New Roman" panose="02020603050405020304" pitchFamily="18" charset="0"/>
              </a:rPr>
              <a:t>postupně zlepšovat oblast digitalizace mateřské školy</a:t>
            </a:r>
          </a:p>
          <a:p>
            <a:pPr lvl="0"/>
            <a:r>
              <a:rPr lang="cs-CZ" sz="7200" dirty="0">
                <a:cs typeface="Times New Roman" panose="02020603050405020304" pitchFamily="18" charset="0"/>
              </a:rPr>
              <a:t>budovat moderní a inspirativní prostředí pro vzdělávání (výstavba nové budovy,</a:t>
            </a:r>
          </a:p>
          <a:p>
            <a:pPr marL="0" lvl="0" indent="0">
              <a:buNone/>
            </a:pPr>
            <a:r>
              <a:rPr lang="cs-CZ" sz="7200" dirty="0">
                <a:cs typeface="Times New Roman" panose="02020603050405020304" pitchFamily="18" charset="0"/>
              </a:rPr>
              <a:t>    zásadní úpravy zahrady, vybudování hřiště atd.)</a:t>
            </a:r>
          </a:p>
          <a:p>
            <a:pPr marL="0" indent="0">
              <a:buNone/>
            </a:pPr>
            <a:r>
              <a:rPr lang="cs-CZ" sz="7200" b="1" dirty="0">
                <a:cs typeface="Times New Roman" panose="02020603050405020304" pitchFamily="18" charset="0"/>
              </a:rPr>
              <a:t> </a:t>
            </a:r>
            <a:endParaRPr lang="cs-CZ" sz="7200" dirty="0">
              <a:cs typeface="Times New Roman" panose="02020603050405020304" pitchFamily="18" charset="0"/>
            </a:endParaRPr>
          </a:p>
          <a:p>
            <a:pPr marL="0" indent="0">
              <a:buNone/>
            </a:pPr>
            <a:endParaRPr lang="cs-CZ" sz="2309" b="1" dirty="0"/>
          </a:p>
          <a:p>
            <a:pPr marL="457174" lvl="1" indent="0">
              <a:buNone/>
            </a:pPr>
            <a:endParaRPr lang="cs-CZ" sz="1860" dirty="0"/>
          </a:p>
          <a:p>
            <a:pPr lvl="1">
              <a:buFontTx/>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773990"/>
            <a:ext cx="1917895" cy="1216154"/>
          </a:xfrm>
          <a:prstGeom prst="rect">
            <a:avLst/>
          </a:prstGeom>
        </p:spPr>
      </p:pic>
      <p:sp>
        <p:nvSpPr>
          <p:cNvPr id="11" name="Zástupný symbol pro číslo snímku 10">
            <a:extLst>
              <a:ext uri="{FF2B5EF4-FFF2-40B4-BE49-F238E27FC236}">
                <a16:creationId xmlns:a16="http://schemas.microsoft.com/office/drawing/2014/main" id="{AA4C80C5-9F0A-76DB-2D7F-B14B1E6E68A0}"/>
              </a:ext>
            </a:extLst>
          </p:cNvPr>
          <p:cNvSpPr>
            <a:spLocks noGrp="1"/>
          </p:cNvSpPr>
          <p:nvPr>
            <p:ph type="sldNum" sz="quarter" idx="12"/>
          </p:nvPr>
        </p:nvSpPr>
        <p:spPr/>
        <p:txBody>
          <a:bodyPr/>
          <a:lstStyle/>
          <a:p>
            <a:fld id="{5461BB41-8F93-1243-B4BF-DE04D556D39D}" type="slidenum">
              <a:rPr lang="cs-CZ" smtClean="0"/>
              <a:t>15</a:t>
            </a:fld>
            <a:endParaRPr lang="cs-CZ"/>
          </a:p>
        </p:txBody>
      </p:sp>
    </p:spTree>
    <p:extLst>
      <p:ext uri="{BB962C8B-B14F-4D97-AF65-F5344CB8AC3E}">
        <p14:creationId xmlns:p14="http://schemas.microsoft.com/office/powerpoint/2010/main" val="1930684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317" y="895939"/>
            <a:ext cx="9350033" cy="895938"/>
          </a:xfrm>
        </p:spPr>
        <p:txBody>
          <a:bodyPr>
            <a:normAutofit/>
          </a:bodyPr>
          <a:lstStyle/>
          <a:p>
            <a:br>
              <a:rPr lang="en-US" sz="2566" b="1" dirty="0"/>
            </a:br>
            <a:r>
              <a:rPr lang="en-US" sz="2800" b="1" dirty="0">
                <a:solidFill>
                  <a:srgbClr val="002060"/>
                </a:solidFill>
                <a:cs typeface="Times New Roman" panose="02020603050405020304" pitchFamily="18" charset="0"/>
              </a:rPr>
              <a:t>ŠVP MŠ Za </a:t>
            </a:r>
            <a:r>
              <a:rPr lang="en-US" sz="2800" b="1" dirty="0" err="1">
                <a:solidFill>
                  <a:srgbClr val="002060"/>
                </a:solidFill>
                <a:cs typeface="Times New Roman" panose="02020603050405020304" pitchFamily="18" charset="0"/>
              </a:rPr>
              <a:t>Nadýmačem</a:t>
            </a:r>
            <a:r>
              <a:rPr lang="en-US" sz="2800" b="1" dirty="0">
                <a:solidFill>
                  <a:srgbClr val="002060"/>
                </a:solidFill>
                <a:cs typeface="Times New Roman" panose="02020603050405020304" pitchFamily="18" charset="0"/>
              </a:rPr>
              <a:t> “</a:t>
            </a:r>
            <a:r>
              <a:rPr lang="en-US" sz="2800" b="1" dirty="0" err="1">
                <a:solidFill>
                  <a:srgbClr val="002060"/>
                </a:solidFill>
                <a:cs typeface="Times New Roman" panose="02020603050405020304" pitchFamily="18" charset="0"/>
              </a:rPr>
              <a:t>Okno</a:t>
            </a:r>
            <a:r>
              <a:rPr lang="en-US" sz="2800" b="1" dirty="0">
                <a:solidFill>
                  <a:srgbClr val="002060"/>
                </a:solidFill>
                <a:cs typeface="Times New Roman" panose="02020603050405020304" pitchFamily="18" charset="0"/>
              </a:rPr>
              <a:t> do </a:t>
            </a:r>
            <a:r>
              <a:rPr lang="en-US" sz="2800" b="1" dirty="0" err="1">
                <a:solidFill>
                  <a:srgbClr val="002060"/>
                </a:solidFill>
                <a:cs typeface="Times New Roman" panose="02020603050405020304" pitchFamily="18" charset="0"/>
              </a:rPr>
              <a:t>světa</a:t>
            </a:r>
            <a:r>
              <a:rPr lang="en-US" sz="2800" b="1" dirty="0">
                <a:solidFill>
                  <a:srgbClr val="002060"/>
                </a:solidFill>
                <a:cs typeface="Times New Roman" panose="02020603050405020304" pitchFamily="18" charset="0"/>
              </a:rPr>
              <a:t>”</a:t>
            </a:r>
          </a:p>
        </p:txBody>
      </p:sp>
      <p:sp>
        <p:nvSpPr>
          <p:cNvPr id="3" name="Content Placeholder 2"/>
          <p:cNvSpPr>
            <a:spLocks noGrp="1"/>
          </p:cNvSpPr>
          <p:nvPr>
            <p:ph idx="1"/>
          </p:nvPr>
        </p:nvSpPr>
        <p:spPr>
          <a:xfrm>
            <a:off x="689317" y="1990144"/>
            <a:ext cx="9713936" cy="4186819"/>
          </a:xfrm>
        </p:spPr>
        <p:txBody>
          <a:bodyPr>
            <a:normAutofit/>
          </a:bodyPr>
          <a:lstStyle/>
          <a:p>
            <a:pPr lvl="0" algn="just">
              <a:lnSpc>
                <a:spcPct val="114000"/>
              </a:lnSpc>
            </a:pPr>
            <a:r>
              <a:rPr lang="cs-CZ" sz="2200" dirty="0">
                <a:effectLst/>
                <a:ea typeface="Calibri" panose="020F0502020204030204" pitchFamily="34" charset="0"/>
                <a:cs typeface="Times New Roman" panose="02020603050405020304" pitchFamily="18" charset="0"/>
              </a:rPr>
              <a:t>obsah vzdělávání ve školním vzdělávacím programu mateřské školy je rozpracován do pěti integrovaných bloků</a:t>
            </a:r>
            <a:r>
              <a:rPr lang="cs-CZ" sz="2200" dirty="0">
                <a:effectLst/>
              </a:rPr>
              <a:t> </a:t>
            </a:r>
          </a:p>
          <a:p>
            <a:pPr algn="just">
              <a:lnSpc>
                <a:spcPct val="114000"/>
              </a:lnSpc>
            </a:pPr>
            <a:r>
              <a:rPr lang="cs-CZ" sz="2200" dirty="0">
                <a:cs typeface="Times New Roman" panose="02020603050405020304" pitchFamily="18" charset="0"/>
              </a:rPr>
              <a:t>snaha o co </a:t>
            </a:r>
            <a:r>
              <a:rPr lang="cs-CZ" sz="2200" dirty="0">
                <a:solidFill>
                  <a:srgbClr val="000000"/>
                </a:solidFill>
                <a:effectLst/>
                <a:ea typeface="Calibri" panose="020F0502020204030204" pitchFamily="34" charset="0"/>
              </a:rPr>
              <a:t> největší propojení vzdělávacích oblastí tak, aby naše pedagogické působení bylo přirozené a účinné</a:t>
            </a:r>
          </a:p>
          <a:p>
            <a:pPr algn="just">
              <a:lnSpc>
                <a:spcPct val="114000"/>
              </a:lnSpc>
            </a:pPr>
            <a:r>
              <a:rPr lang="cs-CZ" sz="2200" dirty="0">
                <a:effectLst/>
                <a:ea typeface="Calibri" panose="020F0502020204030204" pitchFamily="34" charset="0"/>
                <a:cs typeface="Times New Roman" panose="02020603050405020304" pitchFamily="18" charset="0"/>
              </a:rPr>
              <a:t>tematické celky v jednotlivých integrovaných blocích jsou vzájemně propojeny, promítají se </a:t>
            </a:r>
            <a:r>
              <a:rPr lang="cs-CZ" sz="2200" b="1" dirty="0">
                <a:effectLst/>
                <a:ea typeface="Calibri" panose="020F0502020204030204" pitchFamily="34" charset="0"/>
                <a:cs typeface="Times New Roman" panose="02020603050405020304" pitchFamily="18" charset="0"/>
              </a:rPr>
              <a:t>do pěti vzdělávacích oblastí </a:t>
            </a:r>
          </a:p>
          <a:p>
            <a:pPr algn="just">
              <a:lnSpc>
                <a:spcPct val="114000"/>
              </a:lnSpc>
            </a:pPr>
            <a:r>
              <a:rPr lang="cs-CZ" sz="2200" dirty="0">
                <a:solidFill>
                  <a:srgbClr val="000000"/>
                </a:solidFill>
                <a:effectLst/>
                <a:ea typeface="Calibri" panose="020F0502020204030204" pitchFamily="34" charset="0"/>
                <a:cs typeface="Times New Roman" panose="02020603050405020304" pitchFamily="18" charset="0"/>
              </a:rPr>
              <a:t>ŠVP se stále vyvíjí, je průběžně aktualizován</a:t>
            </a:r>
            <a:endParaRPr lang="cs-CZ" sz="2200" dirty="0">
              <a:solidFill>
                <a:srgbClr val="000000"/>
              </a:solidFill>
              <a:effectLst/>
              <a:ea typeface="Calibri" panose="020F0502020204030204" pitchFamily="34" charset="0"/>
            </a:endParaRPr>
          </a:p>
          <a:p>
            <a:pPr lvl="0" algn="just"/>
            <a:endParaRPr lang="cs-CZ" sz="2400" dirty="0">
              <a:cs typeface="Times New Roman" panose="02020603050405020304" pitchFamily="18" charset="0"/>
            </a:endParaRPr>
          </a:p>
          <a:p>
            <a:endParaRPr lang="cs-CZ" sz="8000" b="1" dirty="0"/>
          </a:p>
          <a:p>
            <a:pPr marL="1600174" lvl="1" indent="-1143000"/>
            <a:endParaRPr lang="cs-CZ" sz="8000" dirty="0"/>
          </a:p>
          <a:p>
            <a:pPr lvl="1"/>
            <a:endParaRPr lang="cs-CZ" sz="8000" dirty="0"/>
          </a:p>
          <a:p>
            <a:pPr lvl="1"/>
            <a:endParaRPr lang="cs-CZ" sz="8000" dirty="0"/>
          </a:p>
          <a:p>
            <a:endParaRPr lang="cs-CZ" sz="8000"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773990"/>
            <a:ext cx="1917895" cy="1216154"/>
          </a:xfrm>
          <a:prstGeom prst="rect">
            <a:avLst/>
          </a:prstGeom>
        </p:spPr>
      </p:pic>
      <p:sp>
        <p:nvSpPr>
          <p:cNvPr id="11" name="Zástupný symbol pro číslo snímku 10">
            <a:extLst>
              <a:ext uri="{FF2B5EF4-FFF2-40B4-BE49-F238E27FC236}">
                <a16:creationId xmlns:a16="http://schemas.microsoft.com/office/drawing/2014/main" id="{7884B064-266D-B1AF-2AAE-EA4A4C0C75C9}"/>
              </a:ext>
            </a:extLst>
          </p:cNvPr>
          <p:cNvSpPr>
            <a:spLocks noGrp="1"/>
          </p:cNvSpPr>
          <p:nvPr>
            <p:ph type="sldNum" sz="quarter" idx="12"/>
          </p:nvPr>
        </p:nvSpPr>
        <p:spPr/>
        <p:txBody>
          <a:bodyPr/>
          <a:lstStyle/>
          <a:p>
            <a:fld id="{5461BB41-8F93-1243-B4BF-DE04D556D39D}" type="slidenum">
              <a:rPr lang="cs-CZ" smtClean="0"/>
              <a:t>16</a:t>
            </a:fld>
            <a:endParaRPr lang="cs-CZ"/>
          </a:p>
        </p:txBody>
      </p:sp>
    </p:spTree>
    <p:extLst>
      <p:ext uri="{BB962C8B-B14F-4D97-AF65-F5344CB8AC3E}">
        <p14:creationId xmlns:p14="http://schemas.microsoft.com/office/powerpoint/2010/main" val="3709998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317" y="895939"/>
            <a:ext cx="9350033" cy="895938"/>
          </a:xfrm>
        </p:spPr>
        <p:txBody>
          <a:bodyPr>
            <a:normAutofit/>
          </a:bodyPr>
          <a:lstStyle/>
          <a:p>
            <a:br>
              <a:rPr lang="en-US" sz="2566" b="1" dirty="0"/>
            </a:br>
            <a:r>
              <a:rPr lang="en-US" sz="2800" b="1" dirty="0" err="1">
                <a:solidFill>
                  <a:srgbClr val="002060"/>
                </a:solidFill>
                <a:cs typeface="Times New Roman" panose="02020603050405020304" pitchFamily="18" charset="0"/>
              </a:rPr>
              <a:t>Aktivity</a:t>
            </a:r>
            <a:r>
              <a:rPr lang="en-US" sz="2800" b="1" dirty="0">
                <a:solidFill>
                  <a:srgbClr val="002060"/>
                </a:solidFill>
                <a:cs typeface="Times New Roman" panose="02020603050405020304" pitchFamily="18" charset="0"/>
              </a:rPr>
              <a:t> </a:t>
            </a:r>
            <a:r>
              <a:rPr lang="en-US" sz="2800" b="1" dirty="0" err="1">
                <a:solidFill>
                  <a:srgbClr val="002060"/>
                </a:solidFill>
                <a:cs typeface="Times New Roman" panose="02020603050405020304" pitchFamily="18" charset="0"/>
              </a:rPr>
              <a:t>nad</a:t>
            </a:r>
            <a:r>
              <a:rPr lang="en-US" sz="2800" b="1" dirty="0">
                <a:solidFill>
                  <a:srgbClr val="002060"/>
                </a:solidFill>
                <a:cs typeface="Times New Roman" panose="02020603050405020304" pitchFamily="18" charset="0"/>
              </a:rPr>
              <a:t> </a:t>
            </a:r>
            <a:r>
              <a:rPr lang="en-US" sz="2800" b="1" dirty="0" err="1">
                <a:solidFill>
                  <a:srgbClr val="002060"/>
                </a:solidFill>
                <a:cs typeface="Times New Roman" panose="02020603050405020304" pitchFamily="18" charset="0"/>
              </a:rPr>
              <a:t>rámec</a:t>
            </a:r>
            <a:r>
              <a:rPr lang="en-US" sz="2800" b="1" dirty="0">
                <a:solidFill>
                  <a:srgbClr val="002060"/>
                </a:solidFill>
                <a:cs typeface="Times New Roman" panose="02020603050405020304" pitchFamily="18" charset="0"/>
              </a:rPr>
              <a:t> ŠVP</a:t>
            </a:r>
          </a:p>
        </p:txBody>
      </p:sp>
      <p:sp>
        <p:nvSpPr>
          <p:cNvPr id="3" name="Content Placeholder 2"/>
          <p:cNvSpPr>
            <a:spLocks noGrp="1"/>
          </p:cNvSpPr>
          <p:nvPr>
            <p:ph idx="1"/>
          </p:nvPr>
        </p:nvSpPr>
        <p:spPr>
          <a:xfrm>
            <a:off x="689317" y="1990144"/>
            <a:ext cx="9713936" cy="4867856"/>
          </a:xfrm>
        </p:spPr>
        <p:txBody>
          <a:bodyPr>
            <a:normAutofit fontScale="70000" lnSpcReduction="20000"/>
          </a:bodyPr>
          <a:lstStyle/>
          <a:p>
            <a:pPr marL="342900" lvl="0" indent="-342900" algn="just">
              <a:lnSpc>
                <a:spcPct val="107000"/>
              </a:lnSpc>
              <a:buFont typeface="Symbol" pitchFamily="2" charset="2"/>
              <a:buChar char=""/>
            </a:pPr>
            <a:r>
              <a:rPr lang="cs-CZ" sz="2400" dirty="0">
                <a:solidFill>
                  <a:srgbClr val="000000"/>
                </a:solidFill>
                <a:effectLst/>
                <a:ea typeface="Calibri" panose="020F0502020204030204" pitchFamily="34" charset="0"/>
                <a:cs typeface="Times New Roman" panose="02020603050405020304" pitchFamily="18" charset="0"/>
              </a:rPr>
              <a:t>polodenní, celodenní či vícedenní výlety, školy v přírodě pro nejstarší děti</a:t>
            </a:r>
            <a:endParaRPr lang="cs-CZ" sz="2400" dirty="0">
              <a:effectLst/>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cs-CZ" sz="2400" dirty="0">
                <a:solidFill>
                  <a:srgbClr val="000000"/>
                </a:solidFill>
                <a:effectLst/>
                <a:ea typeface="Calibri" panose="020F0502020204030204" pitchFamily="34" charset="0"/>
                <a:cs typeface="Times New Roman" panose="02020603050405020304" pitchFamily="18" charset="0"/>
              </a:rPr>
              <a:t>tvořivé dílny, ekoprogramy </a:t>
            </a:r>
            <a:endParaRPr lang="cs-CZ" sz="2400" dirty="0">
              <a:effectLst/>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cs-CZ" sz="2400" dirty="0">
                <a:solidFill>
                  <a:srgbClr val="000000"/>
                </a:solidFill>
                <a:effectLst/>
                <a:ea typeface="Calibri" panose="020F0502020204030204" pitchFamily="34" charset="0"/>
                <a:cs typeface="Times New Roman" panose="02020603050405020304" pitchFamily="18" charset="0"/>
              </a:rPr>
              <a:t>kurzy plavání pro nejstarší věkovou skupinu dětí</a:t>
            </a:r>
            <a:endParaRPr lang="cs-CZ" sz="2400" dirty="0">
              <a:effectLst/>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charitativní akce „U Vodice straší“ (společná akce s rodiči)</a:t>
            </a:r>
          </a:p>
          <a:p>
            <a:pPr marL="342900" lvl="0" indent="-342900">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 Rozsvícení vánočního stromu“ (společná akce s rodiči)</a:t>
            </a:r>
          </a:p>
          <a:p>
            <a:pPr marL="342900" lvl="0" indent="-342900" algn="just">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vánoční a velikonoční jarmark (charitativní víkendová akce)</a:t>
            </a:r>
          </a:p>
          <a:p>
            <a:pPr marL="342900" lvl="0" indent="-342900" algn="just">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charitativní akce „ Běh pro dobrou věc“</a:t>
            </a:r>
          </a:p>
          <a:p>
            <a:pPr marL="342900" lvl="0" indent="-342900" algn="just">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besídky pro rodiče</a:t>
            </a:r>
          </a:p>
          <a:p>
            <a:pPr marL="342900" lvl="0" indent="-342900">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rozloučení s předškoláky v divadle U22</a:t>
            </a:r>
          </a:p>
          <a:p>
            <a:pPr marL="342900" lvl="0" indent="-342900">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kroužky výuky češtiny pro cizince</a:t>
            </a:r>
          </a:p>
          <a:p>
            <a:pPr marL="342900" lvl="0" indent="-342900">
              <a:lnSpc>
                <a:spcPct val="107000"/>
              </a:lnSpc>
              <a:buFont typeface="Symbol" pitchFamily="2" charset="2"/>
              <a:buChar char=""/>
            </a:pPr>
            <a:r>
              <a:rPr lang="cs-CZ" sz="2400" dirty="0">
                <a:effectLst/>
                <a:ea typeface="Calibri" panose="020F0502020204030204" pitchFamily="34" charset="0"/>
                <a:cs typeface="Times New Roman" panose="02020603050405020304" pitchFamily="18" charset="0"/>
              </a:rPr>
              <a:t>kroužky pro děti (keramika, logopedie, angličtina, tanečky, flétna, hudební kroužek)</a:t>
            </a:r>
          </a:p>
          <a:p>
            <a:pPr marL="342900" lvl="0" indent="-342900" algn="just">
              <a:lnSpc>
                <a:spcPct val="107000"/>
              </a:lnSpc>
              <a:spcAft>
                <a:spcPts val="800"/>
              </a:spcAft>
              <a:buFont typeface="Symbol" pitchFamily="2" charset="2"/>
              <a:buChar char=""/>
            </a:pPr>
            <a:r>
              <a:rPr lang="cs-CZ" sz="2400" dirty="0">
                <a:effectLst/>
                <a:ea typeface="Calibri" panose="020F0502020204030204" pitchFamily="34" charset="0"/>
                <a:cs typeface="Times New Roman" panose="02020603050405020304" pitchFamily="18" charset="0"/>
              </a:rPr>
              <a:t>spolupráce s Domem s pečovatelskou službou v Uhříněvsi, místní knihovnou, Uhříněveským muzeem, divadelními a hudebními spolky, několikrát ročně se podílíme  na Vítání občánků MČ Praha 22 apod.</a:t>
            </a:r>
          </a:p>
          <a:p>
            <a:endParaRPr lang="cs-CZ" sz="2400" b="1" dirty="0"/>
          </a:p>
          <a:p>
            <a:pPr marL="1600174" lvl="1" indent="-1143000"/>
            <a:endParaRPr lang="cs-CZ" sz="8000" dirty="0"/>
          </a:p>
          <a:p>
            <a:pPr lvl="1"/>
            <a:endParaRPr lang="cs-CZ" sz="8000" dirty="0"/>
          </a:p>
          <a:p>
            <a:pPr lvl="1"/>
            <a:endParaRPr lang="cs-CZ" sz="8000" dirty="0"/>
          </a:p>
          <a:p>
            <a:endParaRPr lang="cs-CZ" sz="8000"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773990"/>
            <a:ext cx="1917895" cy="1216154"/>
          </a:xfrm>
          <a:prstGeom prst="rect">
            <a:avLst/>
          </a:prstGeom>
        </p:spPr>
      </p:pic>
      <p:sp>
        <p:nvSpPr>
          <p:cNvPr id="11" name="Zástupný symbol pro číslo snímku 10">
            <a:extLst>
              <a:ext uri="{FF2B5EF4-FFF2-40B4-BE49-F238E27FC236}">
                <a16:creationId xmlns:a16="http://schemas.microsoft.com/office/drawing/2014/main" id="{B5AE9147-4C54-2199-0037-3F749F903BEB}"/>
              </a:ext>
            </a:extLst>
          </p:cNvPr>
          <p:cNvSpPr>
            <a:spLocks noGrp="1"/>
          </p:cNvSpPr>
          <p:nvPr>
            <p:ph type="sldNum" sz="quarter" idx="12"/>
          </p:nvPr>
        </p:nvSpPr>
        <p:spPr/>
        <p:txBody>
          <a:bodyPr/>
          <a:lstStyle/>
          <a:p>
            <a:fld id="{5461BB41-8F93-1243-B4BF-DE04D556D39D}" type="slidenum">
              <a:rPr lang="cs-CZ" smtClean="0"/>
              <a:t>17</a:t>
            </a:fld>
            <a:endParaRPr lang="cs-CZ"/>
          </a:p>
        </p:txBody>
      </p:sp>
    </p:spTree>
    <p:extLst>
      <p:ext uri="{BB962C8B-B14F-4D97-AF65-F5344CB8AC3E}">
        <p14:creationId xmlns:p14="http://schemas.microsoft.com/office/powerpoint/2010/main" val="2868994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4794" y="3270304"/>
            <a:ext cx="11057206" cy="4649195"/>
          </a:xfrm>
        </p:spPr>
        <p:txBody>
          <a:bodyPr>
            <a:normAutofit/>
          </a:bodyPr>
          <a:lstStyle/>
          <a:p>
            <a:pPr marL="1600174" lvl="1" indent="-1143000"/>
            <a:endParaRPr lang="cs-CZ" sz="8000"/>
          </a:p>
          <a:p>
            <a:pPr lvl="1"/>
            <a:endParaRPr lang="cs-CZ" sz="8000"/>
          </a:p>
          <a:p>
            <a:pPr lvl="1"/>
            <a:endParaRPr lang="cs-CZ" sz="8000"/>
          </a:p>
          <a:p>
            <a:endParaRPr lang="cs-CZ" sz="8000"/>
          </a:p>
          <a:p>
            <a:pPr marL="0" indent="0">
              <a:buNone/>
            </a:pPr>
            <a:endParaRPr lang="cs-CZ" sz="2309"/>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8" name="obrázek 1">
            <a:extLst>
              <a:ext uri="{FF2B5EF4-FFF2-40B4-BE49-F238E27FC236}">
                <a16:creationId xmlns:a16="http://schemas.microsoft.com/office/drawing/2014/main" id="{5EAA6599-4E60-0C75-6C71-E596FBB88F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4272" y="1069145"/>
            <a:ext cx="6622885" cy="2719529"/>
          </a:xfrm>
          <a:prstGeom prst="rect">
            <a:avLst/>
          </a:prstGeom>
          <a:noFill/>
          <a:ln>
            <a:noFill/>
          </a:ln>
        </p:spPr>
      </p:pic>
      <p:pic>
        <p:nvPicPr>
          <p:cNvPr id="9" name="Obrázek 8" descr="received_617983363587157">
            <a:extLst>
              <a:ext uri="{FF2B5EF4-FFF2-40B4-BE49-F238E27FC236}">
                <a16:creationId xmlns:a16="http://schemas.microsoft.com/office/drawing/2014/main" id="{AE93F1B2-3743-0505-5A6B-EBFF479A577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09573" y="3903973"/>
            <a:ext cx="3371771" cy="2632837"/>
          </a:xfrm>
          <a:prstGeom prst="rect">
            <a:avLst/>
          </a:prstGeom>
          <a:noFill/>
        </p:spPr>
      </p:pic>
      <p:pic>
        <p:nvPicPr>
          <p:cNvPr id="10" name="Obrázek 9" descr="20221215_101751">
            <a:extLst>
              <a:ext uri="{FF2B5EF4-FFF2-40B4-BE49-F238E27FC236}">
                <a16:creationId xmlns:a16="http://schemas.microsoft.com/office/drawing/2014/main" id="{A7466A8E-1AC5-CBC0-6F6B-425322FEB2C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8359" y="1069146"/>
            <a:ext cx="4184955" cy="2719529"/>
          </a:xfrm>
          <a:prstGeom prst="rect">
            <a:avLst/>
          </a:prstGeom>
          <a:noFill/>
          <a:ln>
            <a:noFill/>
          </a:ln>
        </p:spPr>
      </p:pic>
      <p:pic>
        <p:nvPicPr>
          <p:cNvPr id="15" name="Obrázek 14" descr="IMG_20221115_104444">
            <a:extLst>
              <a:ext uri="{FF2B5EF4-FFF2-40B4-BE49-F238E27FC236}">
                <a16:creationId xmlns:a16="http://schemas.microsoft.com/office/drawing/2014/main" id="{A7165860-3704-03B8-DAF8-A01E08C5E13A}"/>
              </a:ext>
            </a:extLst>
          </p:cNvPr>
          <p:cNvPicPr>
            <a:picLocks noChangeAspect="1"/>
          </p:cNvPicPr>
          <p:nvPr/>
        </p:nvPicPr>
        <p:blipFill>
          <a:blip r:embed="rId6" cstate="print">
            <a:extLst>
              <a:ext uri="{28A0092B-C50C-407E-A947-70E740481C1C}">
                <a14:useLocalDpi xmlns:a14="http://schemas.microsoft.com/office/drawing/2010/main" val="0"/>
              </a:ext>
            </a:extLst>
          </a:blip>
          <a:srcRect b="11156"/>
          <a:stretch>
            <a:fillRect/>
          </a:stretch>
        </p:blipFill>
        <p:spPr bwMode="auto">
          <a:xfrm>
            <a:off x="10080436" y="3903973"/>
            <a:ext cx="1416721" cy="2632837"/>
          </a:xfrm>
          <a:prstGeom prst="rect">
            <a:avLst/>
          </a:prstGeom>
          <a:noFill/>
        </p:spPr>
      </p:pic>
      <p:pic>
        <p:nvPicPr>
          <p:cNvPr id="17" name="Obrázek 16" descr="18">
            <a:extLst>
              <a:ext uri="{FF2B5EF4-FFF2-40B4-BE49-F238E27FC236}">
                <a16:creationId xmlns:a16="http://schemas.microsoft.com/office/drawing/2014/main" id="{B70707D5-3966-E3B6-D00B-9DC06E55BE0B}"/>
              </a:ext>
            </a:extLst>
          </p:cNvPr>
          <p:cNvPicPr>
            <a:picLocks noChangeAspect="1"/>
          </p:cNvPicPr>
          <p:nvPr/>
        </p:nvPicPr>
        <p:blipFill>
          <a:blip r:embed="rId7" cstate="print">
            <a:extLst>
              <a:ext uri="{28A0092B-C50C-407E-A947-70E740481C1C}">
                <a14:useLocalDpi xmlns:a14="http://schemas.microsoft.com/office/drawing/2010/main" val="0"/>
              </a:ext>
            </a:extLst>
          </a:blip>
          <a:srcRect l="12233" t="23077" r="31639"/>
          <a:stretch>
            <a:fillRect/>
          </a:stretch>
        </p:blipFill>
        <p:spPr bwMode="auto">
          <a:xfrm>
            <a:off x="548359" y="3893425"/>
            <a:ext cx="3320256" cy="2643385"/>
          </a:xfrm>
          <a:prstGeom prst="rect">
            <a:avLst/>
          </a:prstGeom>
          <a:noFill/>
        </p:spPr>
      </p:pic>
      <p:pic>
        <p:nvPicPr>
          <p:cNvPr id="21" name="Obrázek 20" descr="received_131589433077292">
            <a:extLst>
              <a:ext uri="{FF2B5EF4-FFF2-40B4-BE49-F238E27FC236}">
                <a16:creationId xmlns:a16="http://schemas.microsoft.com/office/drawing/2014/main" id="{6F196D80-85B8-FBCA-8E4E-4246EDEB695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22303" y="3903973"/>
            <a:ext cx="2417176" cy="2632837"/>
          </a:xfrm>
          <a:prstGeom prst="rect">
            <a:avLst/>
          </a:prstGeom>
          <a:noFill/>
        </p:spPr>
      </p:pic>
      <p:sp>
        <p:nvSpPr>
          <p:cNvPr id="12" name="Zástupný symbol pro číslo snímku 11">
            <a:extLst>
              <a:ext uri="{FF2B5EF4-FFF2-40B4-BE49-F238E27FC236}">
                <a16:creationId xmlns:a16="http://schemas.microsoft.com/office/drawing/2014/main" id="{A7AEB3C6-6ACD-3E78-DA33-5576B17C4A95}"/>
              </a:ext>
            </a:extLst>
          </p:cNvPr>
          <p:cNvSpPr>
            <a:spLocks noGrp="1"/>
          </p:cNvSpPr>
          <p:nvPr>
            <p:ph type="sldNum" sz="quarter" idx="12"/>
          </p:nvPr>
        </p:nvSpPr>
        <p:spPr/>
        <p:txBody>
          <a:bodyPr/>
          <a:lstStyle/>
          <a:p>
            <a:fld id="{5461BB41-8F93-1243-B4BF-DE04D556D39D}" type="slidenum">
              <a:rPr lang="cs-CZ" smtClean="0"/>
              <a:t>18</a:t>
            </a:fld>
            <a:endParaRPr lang="cs-CZ"/>
          </a:p>
        </p:txBody>
      </p:sp>
    </p:spTree>
    <p:extLst>
      <p:ext uri="{BB962C8B-B14F-4D97-AF65-F5344CB8AC3E}">
        <p14:creationId xmlns:p14="http://schemas.microsoft.com/office/powerpoint/2010/main" val="3086092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8197" y="1969476"/>
            <a:ext cx="4051838" cy="2194561"/>
          </a:xfrm>
          <a:prstGeom prst="rect">
            <a:avLst/>
          </a:prstGeom>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2660" y="3221502"/>
            <a:ext cx="2166423" cy="3530989"/>
          </a:xfrm>
          <a:prstGeom prst="rect">
            <a:avLst/>
          </a:prstGeom>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628" y="3221502"/>
            <a:ext cx="2272947" cy="3530989"/>
          </a:xfrm>
          <a:prstGeom prst="rect">
            <a:avLst/>
          </a:prstGeom>
        </p:spPr>
      </p:pic>
      <p:pic>
        <p:nvPicPr>
          <p:cNvPr id="5" name="Obrázek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60321" y="4206241"/>
            <a:ext cx="4487593" cy="2546250"/>
          </a:xfrm>
          <a:prstGeom prst="rect">
            <a:avLst/>
          </a:prstGeom>
        </p:spPr>
      </p:pic>
      <p:pic>
        <p:nvPicPr>
          <p:cNvPr id="6" name="Obrázek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9010357" y="3734973"/>
            <a:ext cx="3530990" cy="2504048"/>
          </a:xfrm>
          <a:prstGeom prst="rect">
            <a:avLst/>
          </a:prstGeom>
        </p:spPr>
      </p:pic>
      <p:pic>
        <p:nvPicPr>
          <p:cNvPr id="7" name="Obrázek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30037" y="150664"/>
            <a:ext cx="5197840" cy="2930161"/>
          </a:xfrm>
          <a:prstGeom prst="rect">
            <a:avLst/>
          </a:prstGeom>
        </p:spPr>
      </p:pic>
      <p:pic>
        <p:nvPicPr>
          <p:cNvPr id="8" name="Obrázek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406" y="150664"/>
            <a:ext cx="2693791" cy="2930161"/>
          </a:xfrm>
          <a:prstGeom prst="rect">
            <a:avLst/>
          </a:prstGeom>
        </p:spPr>
      </p:pic>
      <p:pic>
        <p:nvPicPr>
          <p:cNvPr id="9" name="Obrázek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83877" y="150664"/>
            <a:ext cx="3798277" cy="1776608"/>
          </a:xfrm>
          <a:prstGeom prst="rect">
            <a:avLst/>
          </a:prstGeom>
        </p:spPr>
      </p:pic>
      <p:sp>
        <p:nvSpPr>
          <p:cNvPr id="15" name="Zástupný symbol pro číslo snímku 14">
            <a:extLst>
              <a:ext uri="{FF2B5EF4-FFF2-40B4-BE49-F238E27FC236}">
                <a16:creationId xmlns:a16="http://schemas.microsoft.com/office/drawing/2014/main" id="{8CCD1A3A-A748-49FF-DE52-6F5F3CCA7BA1}"/>
              </a:ext>
            </a:extLst>
          </p:cNvPr>
          <p:cNvSpPr>
            <a:spLocks noGrp="1"/>
          </p:cNvSpPr>
          <p:nvPr>
            <p:ph type="sldNum" sz="quarter" idx="12"/>
          </p:nvPr>
        </p:nvSpPr>
        <p:spPr/>
        <p:txBody>
          <a:bodyPr/>
          <a:lstStyle/>
          <a:p>
            <a:fld id="{5461BB41-8F93-1243-B4BF-DE04D556D39D}" type="slidenum">
              <a:rPr lang="cs-CZ" smtClean="0"/>
              <a:t>19</a:t>
            </a:fld>
            <a:endParaRPr lang="cs-CZ"/>
          </a:p>
        </p:txBody>
      </p:sp>
    </p:spTree>
    <p:extLst>
      <p:ext uri="{BB962C8B-B14F-4D97-AF65-F5344CB8AC3E}">
        <p14:creationId xmlns:p14="http://schemas.microsoft.com/office/powerpoint/2010/main" val="1569555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317" y="895939"/>
            <a:ext cx="9350033" cy="895938"/>
          </a:xfrm>
        </p:spPr>
        <p:txBody>
          <a:bodyPr>
            <a:normAutofit/>
          </a:bodyPr>
          <a:lstStyle/>
          <a:p>
            <a:br>
              <a:rPr lang="en-US" sz="2566" b="1" dirty="0"/>
            </a:br>
            <a:r>
              <a:rPr lang="en-US" sz="2800" b="1" dirty="0" err="1">
                <a:solidFill>
                  <a:srgbClr val="002060"/>
                </a:solidFill>
                <a:cs typeface="Times New Roman" panose="02020603050405020304" pitchFamily="18" charset="0"/>
              </a:rPr>
              <a:t>Účast</a:t>
            </a:r>
            <a:r>
              <a:rPr lang="en-US" sz="2800" b="1" dirty="0">
                <a:solidFill>
                  <a:srgbClr val="002060"/>
                </a:solidFill>
                <a:cs typeface="Times New Roman" panose="02020603050405020304" pitchFamily="18" charset="0"/>
              </a:rPr>
              <a:t> </a:t>
            </a:r>
            <a:r>
              <a:rPr lang="en-US" sz="2800" b="1" dirty="0" err="1">
                <a:solidFill>
                  <a:srgbClr val="002060"/>
                </a:solidFill>
                <a:cs typeface="Times New Roman" panose="02020603050405020304" pitchFamily="18" charset="0"/>
              </a:rPr>
              <a:t>na</a:t>
            </a:r>
            <a:r>
              <a:rPr lang="en-US" sz="2800" b="1" dirty="0">
                <a:solidFill>
                  <a:srgbClr val="002060"/>
                </a:solidFill>
                <a:cs typeface="Times New Roman" panose="02020603050405020304" pitchFamily="18" charset="0"/>
              </a:rPr>
              <a:t> </a:t>
            </a:r>
            <a:r>
              <a:rPr lang="en-US" sz="2800" b="1" dirty="0" err="1">
                <a:solidFill>
                  <a:srgbClr val="002060"/>
                </a:solidFill>
                <a:cs typeface="Times New Roman" panose="02020603050405020304" pitchFamily="18" charset="0"/>
              </a:rPr>
              <a:t>dlouhodobých</a:t>
            </a:r>
            <a:r>
              <a:rPr lang="en-US" sz="2800" b="1" dirty="0">
                <a:solidFill>
                  <a:srgbClr val="002060"/>
                </a:solidFill>
                <a:cs typeface="Times New Roman" panose="02020603050405020304" pitchFamily="18" charset="0"/>
              </a:rPr>
              <a:t> </a:t>
            </a:r>
            <a:r>
              <a:rPr lang="en-US" sz="2800" b="1" dirty="0" err="1">
                <a:solidFill>
                  <a:srgbClr val="002060"/>
                </a:solidFill>
                <a:cs typeface="Times New Roman" panose="02020603050405020304" pitchFamily="18" charset="0"/>
              </a:rPr>
              <a:t>projektech</a:t>
            </a:r>
            <a:endParaRPr lang="en-US" sz="2800" b="1" dirty="0">
              <a:solidFill>
                <a:srgbClr val="002060"/>
              </a:solidFill>
              <a:cs typeface="Times New Roman" panose="02020603050405020304" pitchFamily="18" charset="0"/>
            </a:endParaRPr>
          </a:p>
        </p:txBody>
      </p:sp>
      <p:sp>
        <p:nvSpPr>
          <p:cNvPr id="3" name="Content Placeholder 2"/>
          <p:cNvSpPr>
            <a:spLocks noGrp="1"/>
          </p:cNvSpPr>
          <p:nvPr>
            <p:ph idx="1"/>
          </p:nvPr>
        </p:nvSpPr>
        <p:spPr>
          <a:xfrm>
            <a:off x="689317" y="1990144"/>
            <a:ext cx="11057206" cy="4649195"/>
          </a:xfrm>
        </p:spPr>
        <p:txBody>
          <a:bodyPr>
            <a:normAutofit/>
          </a:bodyPr>
          <a:lstStyle/>
          <a:p>
            <a:pPr marL="342900" lvl="0" indent="-342900" algn="just">
              <a:lnSpc>
                <a:spcPct val="107000"/>
              </a:lnSpc>
              <a:buFont typeface="Symbol" pitchFamily="2" charset="2"/>
              <a:buChar char=""/>
            </a:pPr>
            <a:r>
              <a:rPr lang="cs-CZ" sz="2400" b="1" dirty="0">
                <a:solidFill>
                  <a:srgbClr val="000000"/>
                </a:solidFill>
                <a:ea typeface="Calibri" panose="020F0502020204030204" pitchFamily="34" charset="0"/>
                <a:cs typeface="Times New Roman" panose="02020603050405020304" pitchFamily="18" charset="0"/>
              </a:rPr>
              <a:t>„C</a:t>
            </a:r>
            <a:r>
              <a:rPr lang="cs-CZ" sz="2400" b="1" dirty="0">
                <a:solidFill>
                  <a:srgbClr val="000000"/>
                </a:solidFill>
                <a:effectLst/>
                <a:ea typeface="Calibri" panose="020F0502020204030204" pitchFamily="34" charset="0"/>
                <a:cs typeface="Times New Roman" panose="02020603050405020304" pitchFamily="18" charset="0"/>
              </a:rPr>
              <a:t>elé Česko čte dětem“ </a:t>
            </a:r>
            <a:r>
              <a:rPr lang="cs-CZ" sz="2400" dirty="0">
                <a:solidFill>
                  <a:srgbClr val="000000"/>
                </a:solidFill>
                <a:effectLst/>
                <a:ea typeface="Calibri" panose="020F0502020204030204" pitchFamily="34" charset="0"/>
                <a:cs typeface="Times New Roman" panose="02020603050405020304" pitchFamily="18" charset="0"/>
              </a:rPr>
              <a:t>(projekt na podporu čtenářské gramotnosti dětí)</a:t>
            </a:r>
          </a:p>
          <a:p>
            <a:pPr marL="342900" lvl="0" indent="-342900" algn="just">
              <a:lnSpc>
                <a:spcPct val="107000"/>
              </a:lnSpc>
              <a:buFont typeface="Symbol" pitchFamily="2" charset="2"/>
              <a:buChar char=""/>
            </a:pPr>
            <a:r>
              <a:rPr lang="cs-CZ" sz="2400" b="1" dirty="0">
                <a:solidFill>
                  <a:srgbClr val="000000"/>
                </a:solidFill>
                <a:effectLst/>
                <a:ea typeface="Calibri" panose="020F0502020204030204" pitchFamily="34" charset="0"/>
                <a:cs typeface="Times New Roman" panose="02020603050405020304" pitchFamily="18" charset="0"/>
              </a:rPr>
              <a:t>„Mrkvička“ </a:t>
            </a:r>
            <a:r>
              <a:rPr lang="cs-CZ" sz="2400" dirty="0">
                <a:solidFill>
                  <a:srgbClr val="000000"/>
                </a:solidFill>
                <a:effectLst/>
                <a:ea typeface="Calibri" panose="020F0502020204030204" pitchFamily="34" charset="0"/>
                <a:cs typeface="Times New Roman" panose="02020603050405020304" pitchFamily="18" charset="0"/>
              </a:rPr>
              <a:t>(celostátní síť MŠ se zájmem o environmentální výchovu)</a:t>
            </a:r>
          </a:p>
          <a:p>
            <a:pPr marL="342900" lvl="0" indent="-342900" algn="just">
              <a:lnSpc>
                <a:spcPct val="107000"/>
              </a:lnSpc>
              <a:buFont typeface="Symbol" pitchFamily="2" charset="2"/>
              <a:buChar char=""/>
            </a:pPr>
            <a:r>
              <a:rPr lang="cs-CZ" sz="2400" b="1" dirty="0">
                <a:solidFill>
                  <a:srgbClr val="000000"/>
                </a:solidFill>
                <a:cs typeface="Times New Roman" panose="02020603050405020304" pitchFamily="18" charset="0"/>
              </a:rPr>
              <a:t>„Šablony OP JAK pro MŠ Za </a:t>
            </a:r>
            <a:r>
              <a:rPr lang="cs-CZ" sz="2400" b="1" dirty="0" err="1">
                <a:solidFill>
                  <a:srgbClr val="000000"/>
                </a:solidFill>
                <a:cs typeface="Times New Roman" panose="02020603050405020304" pitchFamily="18" charset="0"/>
              </a:rPr>
              <a:t>Nadýmačem</a:t>
            </a:r>
            <a:r>
              <a:rPr lang="cs-CZ" sz="2400" dirty="0">
                <a:solidFill>
                  <a:srgbClr val="000000"/>
                </a:solidFill>
                <a:cs typeface="Times New Roman" panose="02020603050405020304" pitchFamily="18" charset="0"/>
              </a:rPr>
              <a:t>“ (zaměřeno na personální podporu dětí/školní asistenti)</a:t>
            </a:r>
            <a:endParaRPr lang="cs-CZ" sz="2400" dirty="0"/>
          </a:p>
          <a:p>
            <a:pPr marL="1600174" lvl="1" indent="-1143000"/>
            <a:endParaRPr lang="cs-CZ" sz="8000" dirty="0"/>
          </a:p>
          <a:p>
            <a:pPr lvl="1"/>
            <a:endParaRPr lang="cs-CZ" sz="8000" dirty="0"/>
          </a:p>
          <a:p>
            <a:pPr lvl="1"/>
            <a:endParaRPr lang="cs-CZ" sz="8000" dirty="0"/>
          </a:p>
          <a:p>
            <a:endParaRPr lang="cs-CZ" sz="8000"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773990"/>
            <a:ext cx="1917895" cy="1216154"/>
          </a:xfrm>
          <a:prstGeom prst="rect">
            <a:avLst/>
          </a:prstGeom>
        </p:spPr>
      </p:pic>
      <p:sp>
        <p:nvSpPr>
          <p:cNvPr id="11" name="Zástupný symbol pro číslo snímku 10">
            <a:extLst>
              <a:ext uri="{FF2B5EF4-FFF2-40B4-BE49-F238E27FC236}">
                <a16:creationId xmlns:a16="http://schemas.microsoft.com/office/drawing/2014/main" id="{E9819E8F-B8AA-BB24-CB50-7EA2A0A6CE8C}"/>
              </a:ext>
            </a:extLst>
          </p:cNvPr>
          <p:cNvSpPr>
            <a:spLocks noGrp="1"/>
          </p:cNvSpPr>
          <p:nvPr>
            <p:ph type="sldNum" sz="quarter" idx="12"/>
          </p:nvPr>
        </p:nvSpPr>
        <p:spPr/>
        <p:txBody>
          <a:bodyPr/>
          <a:lstStyle/>
          <a:p>
            <a:fld id="{5461BB41-8F93-1243-B4BF-DE04D556D39D}" type="slidenum">
              <a:rPr lang="cs-CZ" smtClean="0"/>
              <a:t>20</a:t>
            </a:fld>
            <a:endParaRPr lang="cs-CZ"/>
          </a:p>
        </p:txBody>
      </p:sp>
    </p:spTree>
    <p:extLst>
      <p:ext uri="{BB962C8B-B14F-4D97-AF65-F5344CB8AC3E}">
        <p14:creationId xmlns:p14="http://schemas.microsoft.com/office/powerpoint/2010/main" val="555057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418897"/>
            <a:ext cx="9829800" cy="4976497"/>
          </a:xfrm>
        </p:spPr>
        <p:txBody>
          <a:bodyPr>
            <a:normAutofit fontScale="25000" lnSpcReduction="20000"/>
          </a:bodyPr>
          <a:lstStyle/>
          <a:p>
            <a:pPr marL="0" indent="0">
              <a:buNone/>
            </a:pPr>
            <a:endParaRPr lang="cs-CZ" sz="3800" dirty="0">
              <a:latin typeface="Times New Roman" panose="02020603050405020304" pitchFamily="18" charset="0"/>
              <a:cs typeface="Times New Roman" panose="02020603050405020304" pitchFamily="18" charset="0"/>
            </a:endParaRPr>
          </a:p>
          <a:p>
            <a:pPr marL="0" indent="0">
              <a:buNone/>
            </a:pPr>
            <a:r>
              <a:rPr lang="cs-CZ" sz="7200" b="1" dirty="0">
                <a:cs typeface="Times New Roman" panose="02020603050405020304" pitchFamily="18" charset="0"/>
              </a:rPr>
              <a:t>Cíle a plány</a:t>
            </a:r>
          </a:p>
          <a:p>
            <a:pPr lvl="0"/>
            <a:r>
              <a:rPr lang="cs-CZ" sz="7200" dirty="0">
                <a:cs typeface="Times New Roman" panose="02020603050405020304" pitchFamily="18" charset="0"/>
              </a:rPr>
              <a:t>průběžně aktualizovat ŠVP, klást důraz na přípravu dětí do školy</a:t>
            </a:r>
          </a:p>
          <a:p>
            <a:pPr lvl="0"/>
            <a:r>
              <a:rPr lang="cs-CZ" sz="7200" dirty="0">
                <a:cs typeface="Times New Roman" panose="02020603050405020304" pitchFamily="18" charset="0"/>
              </a:rPr>
              <a:t>zařazovat projekty s tématikou ekologie, polytechniky a zdravého životního stylu v návaznosti na nově vzniklé prostory</a:t>
            </a:r>
          </a:p>
          <a:p>
            <a:pPr lvl="0"/>
            <a:r>
              <a:rPr lang="cs-CZ" sz="7200" dirty="0">
                <a:cs typeface="Times New Roman" panose="02020603050405020304" pitchFamily="18" charset="0"/>
              </a:rPr>
              <a:t>snažit se vytvářet kvalitní pedagogický tým a poskytovat dobré zázemí</a:t>
            </a:r>
          </a:p>
          <a:p>
            <a:pPr lvl="0"/>
            <a:r>
              <a:rPr lang="cs-CZ" sz="7200" dirty="0">
                <a:cs typeface="Times New Roman" panose="02020603050405020304" pitchFamily="18" charset="0"/>
              </a:rPr>
              <a:t>vytvářet pozitivní klima mateřské školy</a:t>
            </a:r>
          </a:p>
          <a:p>
            <a:pPr lvl="0"/>
            <a:r>
              <a:rPr lang="cs-CZ" sz="7200" dirty="0">
                <a:cs typeface="Times New Roman" panose="02020603050405020304" pitchFamily="18" charset="0"/>
              </a:rPr>
              <a:t>zkvalitňovat vzdělávání dětí se speciálními vzdělávacími potřebami a dětí s odlišným mateřským jazykem</a:t>
            </a:r>
          </a:p>
          <a:p>
            <a:r>
              <a:rPr lang="cs-CZ" sz="7200" dirty="0">
                <a:cs typeface="Times New Roman" panose="02020603050405020304" pitchFamily="18" charset="0"/>
              </a:rPr>
              <a:t>postupně zdokonalit organizaci nadstandardních akcí a činností</a:t>
            </a:r>
          </a:p>
          <a:p>
            <a:pPr lvl="0"/>
            <a:r>
              <a:rPr lang="cs-CZ" sz="7200" dirty="0">
                <a:cs typeface="Times New Roman" panose="02020603050405020304" pitchFamily="18" charset="0"/>
              </a:rPr>
              <a:t>seznamovat děti s digitálními technologiemi</a:t>
            </a:r>
          </a:p>
          <a:p>
            <a:pPr lvl="0"/>
            <a:endParaRPr lang="cs-CZ" sz="7200" dirty="0">
              <a:cs typeface="Times New Roman" panose="02020603050405020304" pitchFamily="18" charset="0"/>
            </a:endParaRPr>
          </a:p>
          <a:p>
            <a:pPr marL="0" indent="0">
              <a:buNone/>
            </a:pPr>
            <a:r>
              <a:rPr lang="cs-CZ" sz="7200" b="1" dirty="0">
                <a:cs typeface="Times New Roman" panose="02020603050405020304" pitchFamily="18" charset="0"/>
              </a:rPr>
              <a:t>Investiční cíle a plány</a:t>
            </a:r>
          </a:p>
          <a:p>
            <a:pPr lvl="0"/>
            <a:r>
              <a:rPr lang="cs-CZ" sz="7200" dirty="0">
                <a:cs typeface="Times New Roman" panose="02020603050405020304" pitchFamily="18" charset="0"/>
              </a:rPr>
              <a:t>zajistit pořízení klimatizačních jednotek</a:t>
            </a:r>
          </a:p>
          <a:p>
            <a:pPr lvl="0"/>
            <a:r>
              <a:rPr lang="cs-CZ" sz="7200" dirty="0">
                <a:cs typeface="Times New Roman" panose="02020603050405020304" pitchFamily="18" charset="0"/>
              </a:rPr>
              <a:t>realizovat výstavbu hřiště se zázemím </a:t>
            </a:r>
          </a:p>
          <a:p>
            <a:pPr lvl="0"/>
            <a:r>
              <a:rPr lang="cs-CZ" sz="7200" dirty="0">
                <a:cs typeface="Times New Roman" panose="02020603050405020304" pitchFamily="18" charset="0"/>
              </a:rPr>
              <a:t>realizovat výstavbu nové budovy </a:t>
            </a:r>
          </a:p>
          <a:p>
            <a:pPr lvl="0"/>
            <a:r>
              <a:rPr lang="cs-CZ" sz="7200" dirty="0">
                <a:cs typeface="Times New Roman" panose="02020603050405020304" pitchFamily="18" charset="0"/>
              </a:rPr>
              <a:t>rekonstruovat zahradu a oplocení areálu v návaznosti na výstavbu nové budovy</a:t>
            </a:r>
          </a:p>
          <a:p>
            <a:pPr lvl="0"/>
            <a:r>
              <a:rPr lang="cs-CZ" sz="7200" dirty="0">
                <a:cs typeface="Times New Roman" panose="02020603050405020304" pitchFamily="18" charset="0"/>
              </a:rPr>
              <a:t>zajistit bezpečnostní kamerový systém </a:t>
            </a:r>
          </a:p>
          <a:p>
            <a:endParaRPr lang="cs-CZ" dirty="0">
              <a:latin typeface="Times New Roman" panose="02020603050405020304" pitchFamily="18" charset="0"/>
              <a:cs typeface="Times New Roman" panose="02020603050405020304" pitchFamily="18" charset="0"/>
            </a:endParaRPr>
          </a:p>
          <a:p>
            <a:pPr marL="0" indent="0">
              <a:buNone/>
            </a:pPr>
            <a:endParaRPr lang="cs-CZ" sz="2309" b="1" dirty="0"/>
          </a:p>
          <a:p>
            <a:pPr marL="0" indent="0">
              <a:buNone/>
            </a:pPr>
            <a:endParaRPr lang="cs-CZ" sz="2309" b="1" dirty="0"/>
          </a:p>
          <a:p>
            <a:pPr marL="457174" lvl="1" indent="0">
              <a:buNone/>
            </a:pPr>
            <a:endParaRPr lang="cs-CZ" sz="1860" dirty="0"/>
          </a:p>
          <a:p>
            <a:pPr lvl="1">
              <a:buFontTx/>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619440"/>
          </a:xfrm>
          <a:prstGeom prst="rect">
            <a:avLst/>
          </a:prstGeo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4" y="1011363"/>
            <a:ext cx="1917895" cy="1216154"/>
          </a:xfrm>
          <a:prstGeom prst="rect">
            <a:avLst/>
          </a:prstGeom>
        </p:spPr>
      </p:pic>
      <p:sp>
        <p:nvSpPr>
          <p:cNvPr id="4" name="Nadpis 3"/>
          <p:cNvSpPr>
            <a:spLocks noGrp="1"/>
          </p:cNvSpPr>
          <p:nvPr>
            <p:ph type="title"/>
          </p:nvPr>
        </p:nvSpPr>
        <p:spPr>
          <a:xfrm>
            <a:off x="838199" y="462606"/>
            <a:ext cx="10515600" cy="1619441"/>
          </a:xfrm>
        </p:spPr>
        <p:txBody>
          <a:bodyPr>
            <a:normAutofit/>
          </a:bodyPr>
          <a:lstStyle/>
          <a:p>
            <a:r>
              <a:rPr lang="cs-CZ" sz="2800" b="1" dirty="0">
                <a:solidFill>
                  <a:srgbClr val="002060"/>
                </a:solidFill>
                <a:cs typeface="Times New Roman" panose="02020603050405020304" pitchFamily="18" charset="0"/>
              </a:rPr>
              <a:t>MŠ Za </a:t>
            </a:r>
            <a:r>
              <a:rPr lang="cs-CZ" sz="2800" b="1" dirty="0" err="1">
                <a:solidFill>
                  <a:srgbClr val="002060"/>
                </a:solidFill>
                <a:cs typeface="Times New Roman" panose="02020603050405020304" pitchFamily="18" charset="0"/>
              </a:rPr>
              <a:t>Nadýmačem</a:t>
            </a:r>
            <a:endParaRPr lang="cs-CZ" sz="2800" b="1" dirty="0">
              <a:solidFill>
                <a:srgbClr val="002060"/>
              </a:solidFill>
              <a:cs typeface="Times New Roman" panose="02020603050405020304" pitchFamily="18" charset="0"/>
            </a:endParaRPr>
          </a:p>
        </p:txBody>
      </p:sp>
      <p:sp>
        <p:nvSpPr>
          <p:cNvPr id="11" name="Zástupný symbol pro číslo snímku 10">
            <a:extLst>
              <a:ext uri="{FF2B5EF4-FFF2-40B4-BE49-F238E27FC236}">
                <a16:creationId xmlns:a16="http://schemas.microsoft.com/office/drawing/2014/main" id="{34643706-B6A3-B3C1-8C7A-FD026E6BD0FE}"/>
              </a:ext>
            </a:extLst>
          </p:cNvPr>
          <p:cNvSpPr>
            <a:spLocks noGrp="1"/>
          </p:cNvSpPr>
          <p:nvPr>
            <p:ph type="sldNum" sz="quarter" idx="12"/>
          </p:nvPr>
        </p:nvSpPr>
        <p:spPr/>
        <p:txBody>
          <a:bodyPr/>
          <a:lstStyle/>
          <a:p>
            <a:fld id="{5461BB41-8F93-1243-B4BF-DE04D556D39D}" type="slidenum">
              <a:rPr lang="cs-CZ" smtClean="0"/>
              <a:t>21</a:t>
            </a:fld>
            <a:endParaRPr lang="cs-CZ"/>
          </a:p>
        </p:txBody>
      </p:sp>
    </p:spTree>
    <p:extLst>
      <p:ext uri="{BB962C8B-B14F-4D97-AF65-F5344CB8AC3E}">
        <p14:creationId xmlns:p14="http://schemas.microsoft.com/office/powerpoint/2010/main" val="859734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2511" y="895939"/>
            <a:ext cx="9266840" cy="895938"/>
          </a:xfrm>
        </p:spPr>
        <p:txBody>
          <a:bodyPr>
            <a:normAutofit/>
          </a:bodyPr>
          <a:lstStyle/>
          <a:p>
            <a:br>
              <a:rPr lang="cs-CZ" sz="2566" b="1" dirty="0"/>
            </a:br>
            <a:r>
              <a:rPr lang="cs-CZ" sz="3100" b="1" dirty="0"/>
              <a:t>    </a:t>
            </a:r>
            <a:r>
              <a:rPr lang="en-US" sz="2800" b="1" dirty="0">
                <a:solidFill>
                  <a:srgbClr val="002060"/>
                </a:solidFill>
                <a:cs typeface="Times New Roman" panose="02020603050405020304" pitchFamily="18" charset="0"/>
              </a:rPr>
              <a:t>MŠ Za </a:t>
            </a:r>
            <a:r>
              <a:rPr lang="en-US" sz="2800" b="1" dirty="0" err="1">
                <a:solidFill>
                  <a:srgbClr val="002060"/>
                </a:solidFill>
                <a:cs typeface="Times New Roman" panose="02020603050405020304" pitchFamily="18" charset="0"/>
              </a:rPr>
              <a:t>Nadýmačem</a:t>
            </a:r>
            <a:r>
              <a:rPr lang="en-US" sz="2800" b="1" dirty="0">
                <a:solidFill>
                  <a:srgbClr val="002060"/>
                </a:solidFill>
                <a:cs typeface="Times New Roman" panose="02020603050405020304" pitchFamily="18" charset="0"/>
              </a:rPr>
              <a:t> </a:t>
            </a:r>
          </a:p>
        </p:txBody>
      </p:sp>
      <p:sp>
        <p:nvSpPr>
          <p:cNvPr id="3" name="Content Placeholder 2"/>
          <p:cNvSpPr>
            <a:spLocks noGrp="1"/>
          </p:cNvSpPr>
          <p:nvPr>
            <p:ph idx="1"/>
          </p:nvPr>
        </p:nvSpPr>
        <p:spPr>
          <a:xfrm>
            <a:off x="1150883" y="1710428"/>
            <a:ext cx="10042634" cy="4466536"/>
          </a:xfrm>
        </p:spPr>
        <p:txBody>
          <a:bodyPr>
            <a:normAutofit/>
          </a:bodyPr>
          <a:lstStyle/>
          <a:p>
            <a:pPr marL="0" indent="0">
              <a:buNone/>
            </a:pPr>
            <a:endParaRPr lang="cs-CZ" sz="2309" b="1" dirty="0"/>
          </a:p>
          <a:p>
            <a:pPr marL="0" indent="0">
              <a:buNone/>
            </a:pPr>
            <a:r>
              <a:rPr lang="cs-CZ" sz="2400" b="1" dirty="0">
                <a:cs typeface="Times New Roman" panose="02020603050405020304" pitchFamily="18" charset="0"/>
              </a:rPr>
              <a:t>Aktuální problémy/největší potřeby</a:t>
            </a:r>
          </a:p>
          <a:p>
            <a:pPr marL="0" indent="0">
              <a:buNone/>
            </a:pPr>
            <a:endParaRPr lang="cs-CZ" sz="2400" b="1" dirty="0">
              <a:cs typeface="Times New Roman" panose="02020603050405020304" pitchFamily="18" charset="0"/>
            </a:endParaRPr>
          </a:p>
          <a:p>
            <a:pPr marL="228600" lvl="1">
              <a:spcBef>
                <a:spcPts val="1000"/>
              </a:spcBef>
            </a:pPr>
            <a:r>
              <a:rPr lang="cs-CZ" sz="2200" dirty="0">
                <a:cs typeface="Times New Roman" panose="02020603050405020304" pitchFamily="18" charset="0"/>
              </a:rPr>
              <a:t>zabezpečení individualizace výchovy a vzdělávání snížením počtu dětí ve třídách</a:t>
            </a:r>
          </a:p>
          <a:p>
            <a:pPr marL="228600" lvl="1">
              <a:spcBef>
                <a:spcPts val="1000"/>
              </a:spcBef>
            </a:pPr>
            <a:r>
              <a:rPr lang="cs-CZ" sz="2200" dirty="0">
                <a:cs typeface="Times New Roman" panose="02020603050405020304" pitchFamily="18" charset="0"/>
              </a:rPr>
              <a:t>nedostatek kvalifikovaných pedagogických pracovníků</a:t>
            </a:r>
          </a:p>
          <a:p>
            <a:pPr marL="228600" lvl="1">
              <a:spcBef>
                <a:spcPts val="1000"/>
              </a:spcBef>
            </a:pPr>
            <a:r>
              <a:rPr lang="cs-CZ" sz="2200" dirty="0">
                <a:cs typeface="Times New Roman" panose="02020603050405020304" pitchFamily="18" charset="0"/>
              </a:rPr>
              <a:t>nedostatek provozních zaměstnanců související především s nízkým platovým ohodnocením</a:t>
            </a:r>
          </a:p>
          <a:p>
            <a:pPr marL="228600" lvl="1">
              <a:spcBef>
                <a:spcPts val="1000"/>
              </a:spcBef>
            </a:pPr>
            <a:r>
              <a:rPr lang="cs-CZ" sz="2200" dirty="0">
                <a:cs typeface="Times New Roman" panose="02020603050405020304" pitchFamily="18" charset="0"/>
              </a:rPr>
              <a:t>nevyhovující stav nejstarší budovy a potřeba výstavby budovy nové včetně oplocení a rekonstrukce zahrady</a:t>
            </a:r>
          </a:p>
          <a:p>
            <a:pPr marL="228600" lvl="1">
              <a:spcBef>
                <a:spcPts val="1000"/>
              </a:spcBef>
            </a:pPr>
            <a:r>
              <a:rPr lang="cs-CZ" sz="2200" dirty="0">
                <a:cs typeface="Times New Roman" panose="02020603050405020304" pitchFamily="18" charset="0"/>
              </a:rPr>
              <a:t>úprava pozemku v dolní části areálu</a:t>
            </a:r>
          </a:p>
          <a:p>
            <a:pPr marL="0" lvl="1" indent="0">
              <a:spcBef>
                <a:spcPts val="1000"/>
              </a:spcBef>
              <a:buNone/>
            </a:pPr>
            <a:endParaRPr lang="cs-CZ" sz="1800" dirty="0">
              <a:latin typeface="Times New Roman" panose="02020603050405020304" pitchFamily="18" charset="0"/>
              <a:cs typeface="Times New Roman" panose="02020603050405020304" pitchFamily="18" charset="0"/>
            </a:endParaRPr>
          </a:p>
          <a:p>
            <a:endParaRPr lang="cs-CZ" sz="2400" b="1" dirty="0">
              <a:latin typeface="Times New Roman" panose="02020603050405020304" pitchFamily="18" charset="0"/>
              <a:cs typeface="Times New Roman" panose="02020603050405020304" pitchFamily="18" charset="0"/>
            </a:endParaRPr>
          </a:p>
          <a:p>
            <a:pPr lvl="1">
              <a:buFontTx/>
              <a:buChar char="-"/>
            </a:pPr>
            <a:endParaRPr lang="cs-CZ" sz="1800" dirty="0">
              <a:latin typeface="Times New Roman" panose="02020603050405020304" pitchFamily="18" charset="0"/>
              <a:cs typeface="Times New Roman" panose="02020603050405020304" pitchFamily="18" charset="0"/>
            </a:endParaRPr>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735831"/>
            <a:ext cx="1917895" cy="1216154"/>
          </a:xfrm>
          <a:prstGeom prst="rect">
            <a:avLst/>
          </a:prstGeom>
        </p:spPr>
      </p:pic>
      <p:sp>
        <p:nvSpPr>
          <p:cNvPr id="11" name="Zástupný symbol pro číslo snímku 10">
            <a:extLst>
              <a:ext uri="{FF2B5EF4-FFF2-40B4-BE49-F238E27FC236}">
                <a16:creationId xmlns:a16="http://schemas.microsoft.com/office/drawing/2014/main" id="{7AE9814D-ED60-2934-EEAC-3509EB33F1B9}"/>
              </a:ext>
            </a:extLst>
          </p:cNvPr>
          <p:cNvSpPr>
            <a:spLocks noGrp="1"/>
          </p:cNvSpPr>
          <p:nvPr>
            <p:ph type="sldNum" sz="quarter" idx="12"/>
          </p:nvPr>
        </p:nvSpPr>
        <p:spPr/>
        <p:txBody>
          <a:bodyPr/>
          <a:lstStyle/>
          <a:p>
            <a:fld id="{5461BB41-8F93-1243-B4BF-DE04D556D39D}" type="slidenum">
              <a:rPr lang="cs-CZ" smtClean="0"/>
              <a:t>22</a:t>
            </a:fld>
            <a:endParaRPr lang="cs-CZ"/>
          </a:p>
        </p:txBody>
      </p:sp>
    </p:spTree>
    <p:extLst>
      <p:ext uri="{BB962C8B-B14F-4D97-AF65-F5344CB8AC3E}">
        <p14:creationId xmlns:p14="http://schemas.microsoft.com/office/powerpoint/2010/main" val="17045998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2511" y="895939"/>
            <a:ext cx="9266840" cy="895938"/>
          </a:xfrm>
        </p:spPr>
        <p:txBody>
          <a:bodyPr>
            <a:normAutofit/>
          </a:bodyPr>
          <a:lstStyle/>
          <a:p>
            <a:br>
              <a:rPr lang="cs-CZ" sz="2566" b="1" dirty="0"/>
            </a:br>
            <a:r>
              <a:rPr lang="en-US" sz="2800" b="1" dirty="0">
                <a:solidFill>
                  <a:srgbClr val="002060"/>
                </a:solidFill>
                <a:cs typeface="Times New Roman" panose="02020603050405020304" pitchFamily="18" charset="0"/>
              </a:rPr>
              <a:t>MŠ Za </a:t>
            </a:r>
            <a:r>
              <a:rPr lang="en-US" sz="2800" b="1" dirty="0" err="1">
                <a:solidFill>
                  <a:srgbClr val="002060"/>
                </a:solidFill>
                <a:cs typeface="Times New Roman" panose="02020603050405020304" pitchFamily="18" charset="0"/>
              </a:rPr>
              <a:t>Nadýmačem</a:t>
            </a:r>
            <a:r>
              <a:rPr lang="en-US" sz="2800" b="1" dirty="0">
                <a:solidFill>
                  <a:srgbClr val="002060"/>
                </a:solidFill>
                <a:cs typeface="Times New Roman" panose="02020603050405020304" pitchFamily="18" charset="0"/>
              </a:rPr>
              <a:t> </a:t>
            </a:r>
          </a:p>
        </p:txBody>
      </p:sp>
      <p:sp>
        <p:nvSpPr>
          <p:cNvPr id="3" name="Content Placeholder 2"/>
          <p:cNvSpPr>
            <a:spLocks noGrp="1"/>
          </p:cNvSpPr>
          <p:nvPr>
            <p:ph idx="1"/>
          </p:nvPr>
        </p:nvSpPr>
        <p:spPr>
          <a:xfrm>
            <a:off x="772511" y="1655633"/>
            <a:ext cx="10916980" cy="4466536"/>
          </a:xfrm>
        </p:spPr>
        <p:txBody>
          <a:bodyPr>
            <a:normAutofit fontScale="92500" lnSpcReduction="20000"/>
          </a:bodyPr>
          <a:lstStyle/>
          <a:p>
            <a:pPr marL="0" indent="0">
              <a:buNone/>
            </a:pPr>
            <a:endParaRPr lang="cs-CZ" sz="2309" b="1" dirty="0"/>
          </a:p>
          <a:p>
            <a:pPr marL="0" indent="0">
              <a:buNone/>
            </a:pPr>
            <a:r>
              <a:rPr lang="cs-CZ" sz="2400" b="1" dirty="0">
                <a:cs typeface="Times New Roman" panose="02020603050405020304" pitchFamily="18" charset="0"/>
              </a:rPr>
              <a:t>Co se v posledních letech podařilo zrealizovat i ve spolupráci se zřizovatelem:</a:t>
            </a:r>
          </a:p>
          <a:p>
            <a:pPr lvl="0">
              <a:lnSpc>
                <a:spcPct val="107000"/>
              </a:lnSpc>
            </a:pPr>
            <a:r>
              <a:rPr lang="cs-CZ" sz="2400" dirty="0">
                <a:effectLst/>
                <a:ea typeface="Calibri" panose="020F0502020204030204" pitchFamily="34" charset="0"/>
                <a:cs typeface="Times New Roman" panose="02020603050405020304" pitchFamily="18" charset="0"/>
              </a:rPr>
              <a:t>oprava střech a oken</a:t>
            </a:r>
          </a:p>
          <a:p>
            <a:pPr lvl="0">
              <a:lnSpc>
                <a:spcPct val="107000"/>
              </a:lnSpc>
            </a:pPr>
            <a:r>
              <a:rPr lang="cs-CZ" sz="2400" dirty="0">
                <a:effectLst/>
                <a:ea typeface="Calibri" panose="020F0502020204030204" pitchFamily="34" charset="0"/>
                <a:cs typeface="Times New Roman" panose="02020603050405020304" pitchFamily="18" charset="0"/>
              </a:rPr>
              <a:t>výměna plynových kotlů</a:t>
            </a:r>
          </a:p>
          <a:p>
            <a:pPr lvl="0">
              <a:lnSpc>
                <a:spcPct val="107000"/>
              </a:lnSpc>
            </a:pPr>
            <a:r>
              <a:rPr lang="cs-CZ" sz="2400" dirty="0">
                <a:effectLst/>
                <a:ea typeface="Calibri" panose="020F0502020204030204" pitchFamily="34" charset="0"/>
                <a:cs typeface="Times New Roman" panose="02020603050405020304" pitchFamily="18" charset="0"/>
              </a:rPr>
              <a:t>získání finančních prostředků na klimatizační jednotky</a:t>
            </a:r>
          </a:p>
          <a:p>
            <a:pPr lvl="0">
              <a:lnSpc>
                <a:spcPct val="107000"/>
              </a:lnSpc>
              <a:spcAft>
                <a:spcPts val="800"/>
              </a:spcAft>
            </a:pPr>
            <a:r>
              <a:rPr lang="cs-CZ" sz="2400" dirty="0">
                <a:effectLst/>
                <a:ea typeface="Calibri" panose="020F0502020204030204" pitchFamily="34" charset="0"/>
                <a:cs typeface="Times New Roman" panose="02020603050405020304" pitchFamily="18" charset="0"/>
              </a:rPr>
              <a:t>projektová dokumentace na herní hřiště se zázemím a na výstavbu nové budovy</a:t>
            </a:r>
          </a:p>
          <a:p>
            <a:pPr lvl="0"/>
            <a:r>
              <a:rPr lang="cs-CZ" sz="2400" dirty="0"/>
              <a:t>2 nové dřevěné zahradní domky </a:t>
            </a:r>
          </a:p>
          <a:p>
            <a:pPr lvl="0"/>
            <a:r>
              <a:rPr lang="cs-CZ" sz="2400" dirty="0"/>
              <a:t>2 nová pískoviště a mnoho zahradních herních prvků pro děti</a:t>
            </a:r>
          </a:p>
          <a:p>
            <a:pPr lvl="0"/>
            <a:r>
              <a:rPr lang="cs-CZ" sz="2400" dirty="0"/>
              <a:t>zastínění všech pískovišť</a:t>
            </a:r>
          </a:p>
          <a:p>
            <a:pPr lvl="0"/>
            <a:r>
              <a:rPr lang="cs-CZ" sz="2400" dirty="0"/>
              <a:t>nově vybavené třídy v dolním pavilonu – herní patra pro děti, nový dětský nábytek, klimatizace</a:t>
            </a:r>
          </a:p>
          <a:p>
            <a:pPr marL="342900" lvl="0" indent="-342900">
              <a:lnSpc>
                <a:spcPct val="107000"/>
              </a:lnSpc>
              <a:spcAft>
                <a:spcPts val="800"/>
              </a:spcAft>
              <a:buFont typeface="Symbol" pitchFamily="2" charset="2"/>
              <a:buChar char=""/>
            </a:pPr>
            <a:endParaRPr lang="cs-CZ" sz="2400" dirty="0">
              <a:effectLst/>
              <a:ea typeface="Calibri" panose="020F0502020204030204" pitchFamily="34" charset="0"/>
              <a:cs typeface="Times New Roman" panose="02020603050405020304" pitchFamily="18" charset="0"/>
            </a:endParaRPr>
          </a:p>
          <a:p>
            <a:pPr marL="0" lvl="1" indent="0">
              <a:spcBef>
                <a:spcPts val="1000"/>
              </a:spcBef>
              <a:buNone/>
            </a:pPr>
            <a:endParaRPr lang="cs-CZ" sz="1800" dirty="0">
              <a:latin typeface="Times New Roman" panose="02020603050405020304" pitchFamily="18" charset="0"/>
              <a:cs typeface="Times New Roman" panose="02020603050405020304" pitchFamily="18" charset="0"/>
            </a:endParaRPr>
          </a:p>
          <a:p>
            <a:endParaRPr lang="cs-CZ" sz="2400" b="1" dirty="0">
              <a:latin typeface="Times New Roman" panose="02020603050405020304" pitchFamily="18" charset="0"/>
              <a:cs typeface="Times New Roman" panose="02020603050405020304" pitchFamily="18" charset="0"/>
            </a:endParaRPr>
          </a:p>
          <a:p>
            <a:pPr lvl="1">
              <a:buFontTx/>
              <a:buChar char="-"/>
            </a:pPr>
            <a:endParaRPr lang="cs-CZ" sz="1800" dirty="0">
              <a:latin typeface="Times New Roman" panose="02020603050405020304" pitchFamily="18" charset="0"/>
              <a:cs typeface="Times New Roman" panose="02020603050405020304" pitchFamily="18" charset="0"/>
            </a:endParaRPr>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2945" y="842582"/>
            <a:ext cx="1917895" cy="1216154"/>
          </a:xfrm>
          <a:prstGeom prst="rect">
            <a:avLst/>
          </a:prstGeom>
        </p:spPr>
      </p:pic>
      <p:sp>
        <p:nvSpPr>
          <p:cNvPr id="11" name="Zástupný symbol pro číslo snímku 10">
            <a:extLst>
              <a:ext uri="{FF2B5EF4-FFF2-40B4-BE49-F238E27FC236}">
                <a16:creationId xmlns:a16="http://schemas.microsoft.com/office/drawing/2014/main" id="{8D7ED926-045B-8B45-3868-B756202BAFE5}"/>
              </a:ext>
            </a:extLst>
          </p:cNvPr>
          <p:cNvSpPr>
            <a:spLocks noGrp="1"/>
          </p:cNvSpPr>
          <p:nvPr>
            <p:ph type="sldNum" sz="quarter" idx="12"/>
          </p:nvPr>
        </p:nvSpPr>
        <p:spPr/>
        <p:txBody>
          <a:bodyPr/>
          <a:lstStyle/>
          <a:p>
            <a:fld id="{5461BB41-8F93-1243-B4BF-DE04D556D39D}" type="slidenum">
              <a:rPr lang="cs-CZ" smtClean="0"/>
              <a:t>23</a:t>
            </a:fld>
            <a:endParaRPr lang="cs-CZ"/>
          </a:p>
        </p:txBody>
      </p:sp>
    </p:spTree>
    <p:extLst>
      <p:ext uri="{BB962C8B-B14F-4D97-AF65-F5344CB8AC3E}">
        <p14:creationId xmlns:p14="http://schemas.microsoft.com/office/powerpoint/2010/main" val="791801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35831"/>
            <a:ext cx="9734551" cy="1841040"/>
          </a:xfrm>
        </p:spPr>
        <p:txBody>
          <a:bodyPr>
            <a:normAutofit fontScale="90000"/>
          </a:bodyPr>
          <a:lstStyle/>
          <a:p>
            <a:br>
              <a:rPr lang="cs-CZ" sz="2566" b="1" dirty="0"/>
            </a:br>
            <a:r>
              <a:rPr lang="cs-CZ" sz="3100" b="1" dirty="0"/>
              <a:t> </a:t>
            </a:r>
            <a:r>
              <a:rPr lang="en-US" sz="3100" b="1" dirty="0">
                <a:solidFill>
                  <a:srgbClr val="002060"/>
                </a:solidFill>
                <a:latin typeface="+mn-lt"/>
                <a:cs typeface="Times New Roman" panose="02020603050405020304" pitchFamily="18" charset="0"/>
              </a:rPr>
              <a:t>MŠ </a:t>
            </a:r>
            <a:r>
              <a:rPr lang="en-US" sz="3100" b="1" dirty="0" err="1">
                <a:solidFill>
                  <a:srgbClr val="002060"/>
                </a:solidFill>
                <a:latin typeface="+mn-lt"/>
                <a:cs typeface="Times New Roman" panose="02020603050405020304" pitchFamily="18" charset="0"/>
              </a:rPr>
              <a:t>Za</a:t>
            </a:r>
            <a:r>
              <a:rPr lang="en-US" sz="3100" b="1" dirty="0">
                <a:solidFill>
                  <a:srgbClr val="002060"/>
                </a:solidFill>
                <a:latin typeface="+mn-lt"/>
                <a:cs typeface="Times New Roman" panose="02020603050405020304" pitchFamily="18" charset="0"/>
              </a:rPr>
              <a:t> </a:t>
            </a:r>
            <a:r>
              <a:rPr lang="en-US" sz="3100" b="1" dirty="0" err="1">
                <a:solidFill>
                  <a:srgbClr val="002060"/>
                </a:solidFill>
                <a:latin typeface="+mn-lt"/>
                <a:cs typeface="Times New Roman" panose="02020603050405020304" pitchFamily="18" charset="0"/>
              </a:rPr>
              <a:t>Nadýmačem</a:t>
            </a:r>
            <a:br>
              <a:rPr lang="cs-CZ" sz="2800" b="1" dirty="0">
                <a:solidFill>
                  <a:srgbClr val="002060"/>
                </a:solidFill>
                <a:latin typeface="+mn-lt"/>
                <a:cs typeface="Times New Roman" panose="02020603050405020304" pitchFamily="18" charset="0"/>
              </a:rPr>
            </a:br>
            <a:br>
              <a:rPr lang="en-US" sz="2800" b="1" dirty="0">
                <a:solidFill>
                  <a:srgbClr val="002060"/>
                </a:solidFill>
                <a:latin typeface="+mn-lt"/>
                <a:cs typeface="Times New Roman" panose="02020603050405020304" pitchFamily="18" charset="0"/>
              </a:rPr>
            </a:br>
            <a:r>
              <a:rPr lang="cs-CZ" sz="2800" b="1" dirty="0">
                <a:solidFill>
                  <a:srgbClr val="002060"/>
                </a:solidFill>
                <a:latin typeface="+mn-lt"/>
                <a:cs typeface="Times New Roman" panose="02020603050405020304" pitchFamily="18" charset="0"/>
              </a:rPr>
              <a:t> </a:t>
            </a:r>
            <a:r>
              <a:rPr lang="cs-CZ" sz="2400" b="1" dirty="0">
                <a:cs typeface="Times New Roman" panose="02020603050405020304" pitchFamily="18" charset="0"/>
              </a:rPr>
              <a:t>Co se v posledních letech podařilo zrealizovat i ve spolupráci se zřizovatelem:</a:t>
            </a:r>
            <a:endParaRPr lang="en-US" sz="2400" b="1" dirty="0">
              <a:latin typeface="+mn-lt"/>
              <a:cs typeface="Times New Roman" panose="02020603050405020304" pitchFamily="18" charset="0"/>
            </a:endParaRPr>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833149"/>
            <a:ext cx="1917895" cy="1216154"/>
          </a:xfrm>
          <a:prstGeom prst="rect">
            <a:avLst/>
          </a:prstGeom>
        </p:spPr>
      </p:pic>
      <p:sp>
        <p:nvSpPr>
          <p:cNvPr id="3" name="Zástupný symbol pro obsah 2"/>
          <p:cNvSpPr>
            <a:spLocks noGrp="1"/>
          </p:cNvSpPr>
          <p:nvPr>
            <p:ph idx="1"/>
          </p:nvPr>
        </p:nvSpPr>
        <p:spPr>
          <a:xfrm>
            <a:off x="559838" y="2576871"/>
            <a:ext cx="11028782" cy="4133418"/>
          </a:xfrm>
        </p:spPr>
        <p:txBody>
          <a:bodyPr>
            <a:normAutofit/>
          </a:bodyPr>
          <a:lstStyle/>
          <a:p>
            <a:pPr lvl="0"/>
            <a:r>
              <a:rPr lang="cs-CZ" sz="2200" dirty="0"/>
              <a:t>nové čističky vzduchu ve všech třídách</a:t>
            </a:r>
          </a:p>
          <a:p>
            <a:pPr lvl="0"/>
            <a:r>
              <a:rPr lang="cs-CZ" sz="2200" dirty="0"/>
              <a:t>zlepšení akustiky – instalace akustických panelů</a:t>
            </a:r>
          </a:p>
          <a:p>
            <a:pPr lvl="0"/>
            <a:r>
              <a:rPr lang="cs-CZ" sz="2200" dirty="0"/>
              <a:t>rekonstrukce ředitelny</a:t>
            </a:r>
          </a:p>
          <a:p>
            <a:pPr lvl="0"/>
            <a:r>
              <a:rPr lang="cs-CZ" sz="2200" dirty="0"/>
              <a:t>postupná výměna osvětlení ve třídách</a:t>
            </a:r>
          </a:p>
          <a:p>
            <a:pPr lvl="0"/>
            <a:r>
              <a:rPr lang="cs-CZ" sz="2200" dirty="0"/>
              <a:t>zabezpečení areálu  - otevírání vstupní branky pomocí čipů</a:t>
            </a:r>
          </a:p>
          <a:p>
            <a:pPr lvl="0"/>
            <a:r>
              <a:rPr lang="cs-CZ" sz="2200" dirty="0"/>
              <a:t>výměny podlahových krytin včetně podkladů</a:t>
            </a:r>
          </a:p>
          <a:p>
            <a:pPr lvl="0"/>
            <a:r>
              <a:rPr lang="cs-CZ" sz="2200" dirty="0"/>
              <a:t>pořízení elektronické diagnostiky dětí – </a:t>
            </a:r>
            <a:r>
              <a:rPr lang="cs-CZ" sz="2200" dirty="0" err="1"/>
              <a:t>iSophi</a:t>
            </a:r>
            <a:r>
              <a:rPr lang="cs-CZ" sz="2200" dirty="0"/>
              <a:t>, notebooků, </a:t>
            </a:r>
            <a:r>
              <a:rPr lang="cs-CZ" sz="2200" dirty="0" err="1"/>
              <a:t>tabletů</a:t>
            </a:r>
            <a:r>
              <a:rPr lang="cs-CZ" sz="2200" dirty="0"/>
              <a:t>, 2 interaktivních tabulí, služebního vozu atd.</a:t>
            </a:r>
          </a:p>
          <a:p>
            <a:endParaRPr lang="cs-CZ" dirty="0"/>
          </a:p>
        </p:txBody>
      </p:sp>
      <p:sp>
        <p:nvSpPr>
          <p:cNvPr id="11" name="Zástupný symbol pro číslo snímku 10">
            <a:extLst>
              <a:ext uri="{FF2B5EF4-FFF2-40B4-BE49-F238E27FC236}">
                <a16:creationId xmlns:a16="http://schemas.microsoft.com/office/drawing/2014/main" id="{AAB7035A-85DB-EA75-2998-C6A6403171ED}"/>
              </a:ext>
            </a:extLst>
          </p:cNvPr>
          <p:cNvSpPr>
            <a:spLocks noGrp="1"/>
          </p:cNvSpPr>
          <p:nvPr>
            <p:ph type="sldNum" sz="quarter" idx="12"/>
          </p:nvPr>
        </p:nvSpPr>
        <p:spPr/>
        <p:txBody>
          <a:bodyPr/>
          <a:lstStyle/>
          <a:p>
            <a:fld id="{5461BB41-8F93-1243-B4BF-DE04D556D39D}" type="slidenum">
              <a:rPr lang="cs-CZ" smtClean="0"/>
              <a:t>24</a:t>
            </a:fld>
            <a:endParaRPr lang="cs-CZ"/>
          </a:p>
        </p:txBody>
      </p:sp>
    </p:spTree>
    <p:extLst>
      <p:ext uri="{BB962C8B-B14F-4D97-AF65-F5344CB8AC3E}">
        <p14:creationId xmlns:p14="http://schemas.microsoft.com/office/powerpoint/2010/main" val="840997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Zástupný symbol pro obsah 3"/>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838200" y="270995"/>
            <a:ext cx="10515599" cy="3588310"/>
          </a:xfrm>
          <a:prstGeom prst="rect">
            <a:avLst/>
          </a:prstGeom>
        </p:spPr>
      </p:pic>
      <p:pic>
        <p:nvPicPr>
          <p:cNvPr id="3" name="Obrázek 2"/>
          <p:cNvPicPr/>
          <p:nvPr/>
        </p:nvPicPr>
        <p:blipFill>
          <a:blip r:embed="rId3" cstate="print">
            <a:extLst>
              <a:ext uri="{28A0092B-C50C-407E-A947-70E740481C1C}">
                <a14:useLocalDpi xmlns:a14="http://schemas.microsoft.com/office/drawing/2010/main" val="0"/>
              </a:ext>
            </a:extLst>
          </a:blip>
          <a:stretch>
            <a:fillRect/>
          </a:stretch>
        </p:blipFill>
        <p:spPr>
          <a:xfrm>
            <a:off x="838200" y="4054400"/>
            <a:ext cx="2476500" cy="2562225"/>
          </a:xfrm>
          <a:prstGeom prst="rect">
            <a:avLst/>
          </a:prstGeom>
        </p:spPr>
      </p:pic>
      <p:pic>
        <p:nvPicPr>
          <p:cNvPr id="4" name="Picture 2" descr="20240304_1325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8658" y="4054400"/>
            <a:ext cx="253365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20240304_13252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6266" y="4064877"/>
            <a:ext cx="2878794"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Obrázek 5"/>
          <p:cNvPicPr/>
          <p:nvPr/>
        </p:nvPicPr>
        <p:blipFill>
          <a:blip r:embed="rId6" cstate="print">
            <a:extLst>
              <a:ext uri="{28A0092B-C50C-407E-A947-70E740481C1C}">
                <a14:useLocalDpi xmlns:a14="http://schemas.microsoft.com/office/drawing/2010/main" val="0"/>
              </a:ext>
            </a:extLst>
          </a:blip>
          <a:stretch>
            <a:fillRect/>
          </a:stretch>
        </p:blipFill>
        <p:spPr>
          <a:xfrm>
            <a:off x="8991599" y="4064877"/>
            <a:ext cx="2362200" cy="2580323"/>
          </a:xfrm>
          <a:prstGeom prst="rect">
            <a:avLst/>
          </a:prstGeom>
        </p:spPr>
      </p:pic>
      <p:sp>
        <p:nvSpPr>
          <p:cNvPr id="12" name="Zástupný symbol pro číslo snímku 11">
            <a:extLst>
              <a:ext uri="{FF2B5EF4-FFF2-40B4-BE49-F238E27FC236}">
                <a16:creationId xmlns:a16="http://schemas.microsoft.com/office/drawing/2014/main" id="{A3E74F77-B985-32F0-CA1A-C112A6C7211A}"/>
              </a:ext>
            </a:extLst>
          </p:cNvPr>
          <p:cNvSpPr>
            <a:spLocks noGrp="1"/>
          </p:cNvSpPr>
          <p:nvPr>
            <p:ph type="sldNum" sz="quarter" idx="12"/>
          </p:nvPr>
        </p:nvSpPr>
        <p:spPr/>
        <p:txBody>
          <a:bodyPr/>
          <a:lstStyle/>
          <a:p>
            <a:fld id="{5461BB41-8F93-1243-B4BF-DE04D556D39D}" type="slidenum">
              <a:rPr lang="cs-CZ" smtClean="0"/>
              <a:t>25</a:t>
            </a:fld>
            <a:endParaRPr lang="cs-CZ"/>
          </a:p>
        </p:txBody>
      </p:sp>
    </p:spTree>
    <p:extLst>
      <p:ext uri="{BB962C8B-B14F-4D97-AF65-F5344CB8AC3E}">
        <p14:creationId xmlns:p14="http://schemas.microsoft.com/office/powerpoint/2010/main" val="4944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val="0"/>
              </a:ext>
            </a:extLst>
          </a:blip>
          <a:stretch>
            <a:fillRect/>
          </a:stretch>
        </p:blipFill>
        <p:spPr>
          <a:xfrm>
            <a:off x="725861" y="543205"/>
            <a:ext cx="3162300" cy="2867025"/>
          </a:xfrm>
          <a:prstGeom prst="rect">
            <a:avLst/>
          </a:prstGeom>
        </p:spPr>
      </p:pic>
      <p:pic>
        <p:nvPicPr>
          <p:cNvPr id="3" name="Picture 3" descr="20240304_13215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3776" y="570095"/>
            <a:ext cx="3899648"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descr="20240304_1322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7444" y="570096"/>
            <a:ext cx="2859741"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ázek 4"/>
          <p:cNvPicPr/>
          <p:nvPr/>
        </p:nvPicPr>
        <p:blipFill>
          <a:blip r:embed="rId5" cstate="print">
            <a:extLst>
              <a:ext uri="{28A0092B-C50C-407E-A947-70E740481C1C}">
                <a14:useLocalDpi xmlns:a14="http://schemas.microsoft.com/office/drawing/2010/main" val="0"/>
              </a:ext>
            </a:extLst>
          </a:blip>
          <a:stretch>
            <a:fillRect/>
          </a:stretch>
        </p:blipFill>
        <p:spPr>
          <a:xfrm>
            <a:off x="725861" y="3590365"/>
            <a:ext cx="3162300" cy="2918012"/>
          </a:xfrm>
          <a:prstGeom prst="rect">
            <a:avLst/>
          </a:prstGeom>
        </p:spPr>
      </p:pic>
      <p:pic>
        <p:nvPicPr>
          <p:cNvPr id="6" name="Obrázek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93776" y="3590365"/>
            <a:ext cx="3899648" cy="2918012"/>
          </a:xfrm>
          <a:prstGeom prst="rect">
            <a:avLst/>
          </a:prstGeom>
        </p:spPr>
      </p:pic>
      <p:pic>
        <p:nvPicPr>
          <p:cNvPr id="7" name="Picture 6" descr="20240304_1326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7444" y="3590365"/>
            <a:ext cx="2859741" cy="291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Zástupný symbol pro číslo snímku 12">
            <a:extLst>
              <a:ext uri="{FF2B5EF4-FFF2-40B4-BE49-F238E27FC236}">
                <a16:creationId xmlns:a16="http://schemas.microsoft.com/office/drawing/2014/main" id="{03FFB437-9E76-5494-88B8-7A8E14C386DD}"/>
              </a:ext>
            </a:extLst>
          </p:cNvPr>
          <p:cNvSpPr>
            <a:spLocks noGrp="1"/>
          </p:cNvSpPr>
          <p:nvPr>
            <p:ph type="sldNum" sz="quarter" idx="12"/>
          </p:nvPr>
        </p:nvSpPr>
        <p:spPr/>
        <p:txBody>
          <a:bodyPr/>
          <a:lstStyle/>
          <a:p>
            <a:fld id="{5461BB41-8F93-1243-B4BF-DE04D556D39D}" type="slidenum">
              <a:rPr lang="cs-CZ" smtClean="0"/>
              <a:t>26</a:t>
            </a:fld>
            <a:endParaRPr lang="cs-CZ"/>
          </a:p>
        </p:txBody>
      </p:sp>
    </p:spTree>
    <p:extLst>
      <p:ext uri="{BB962C8B-B14F-4D97-AF65-F5344CB8AC3E}">
        <p14:creationId xmlns:p14="http://schemas.microsoft.com/office/powerpoint/2010/main" val="1311331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746" y="1211946"/>
            <a:ext cx="7955846" cy="968381"/>
          </a:xfrm>
        </p:spPr>
        <p:txBody>
          <a:bodyPr>
            <a:normAutofit/>
          </a:bodyPr>
          <a:lstStyle/>
          <a:p>
            <a:r>
              <a:rPr lang="cs-CZ" sz="2800" b="1" dirty="0">
                <a:solidFill>
                  <a:srgbClr val="002060"/>
                </a:solidFill>
                <a:cs typeface="Times New Roman" panose="02020603050405020304" pitchFamily="18" charset="0"/>
              </a:rPr>
              <a:t>MŠ Za </a:t>
            </a:r>
            <a:r>
              <a:rPr lang="cs-CZ" sz="2800" b="1" dirty="0" err="1">
                <a:solidFill>
                  <a:srgbClr val="002060"/>
                </a:solidFill>
                <a:cs typeface="Times New Roman" panose="02020603050405020304" pitchFamily="18" charset="0"/>
              </a:rPr>
              <a:t>Nadýmačem</a:t>
            </a:r>
            <a:r>
              <a:rPr lang="en-US" sz="2800" b="1" dirty="0">
                <a:solidFill>
                  <a:srgbClr val="002060"/>
                </a:solidFill>
                <a:cs typeface="Times New Roman" panose="02020603050405020304" pitchFamily="18" charset="0"/>
              </a:rPr>
              <a:t> - </a:t>
            </a:r>
            <a:r>
              <a:rPr lang="en-US" sz="2800" b="1" dirty="0" err="1">
                <a:solidFill>
                  <a:srgbClr val="002060"/>
                </a:solidFill>
                <a:cs typeface="Times New Roman" panose="02020603050405020304" pitchFamily="18" charset="0"/>
              </a:rPr>
              <a:t>Informace</a:t>
            </a:r>
            <a:r>
              <a:rPr lang="en-US" sz="2800" b="1" dirty="0">
                <a:solidFill>
                  <a:srgbClr val="002060"/>
                </a:solidFill>
                <a:cs typeface="Times New Roman" panose="02020603050405020304" pitchFamily="18" charset="0"/>
              </a:rPr>
              <a:t> k </a:t>
            </a:r>
            <a:r>
              <a:rPr lang="en-US" sz="2800" b="1" dirty="0" err="1">
                <a:solidFill>
                  <a:srgbClr val="002060"/>
                </a:solidFill>
                <a:cs typeface="Times New Roman" panose="02020603050405020304" pitchFamily="18" charset="0"/>
              </a:rPr>
              <a:t>zápisu</a:t>
            </a:r>
            <a:endParaRPr lang="en-US" sz="2800" b="1" dirty="0">
              <a:solidFill>
                <a:srgbClr val="002060"/>
              </a:solidFill>
              <a:cs typeface="Times New Roman" panose="02020603050405020304" pitchFamily="18" charset="0"/>
            </a:endParaRPr>
          </a:p>
        </p:txBody>
      </p:sp>
      <p:sp>
        <p:nvSpPr>
          <p:cNvPr id="3" name="Content Placeholder 2"/>
          <p:cNvSpPr>
            <a:spLocks noGrp="1"/>
          </p:cNvSpPr>
          <p:nvPr>
            <p:ph idx="1"/>
          </p:nvPr>
        </p:nvSpPr>
        <p:spPr>
          <a:xfrm>
            <a:off x="646386" y="2150252"/>
            <a:ext cx="9756867" cy="4026711"/>
          </a:xfrm>
        </p:spPr>
        <p:txBody>
          <a:bodyPr>
            <a:normAutofit/>
          </a:bodyPr>
          <a:lstStyle/>
          <a:p>
            <a:pPr marL="457174" lvl="1" indent="0">
              <a:buNone/>
            </a:pPr>
            <a:endParaRPr lang="cs-CZ" sz="1860" dirty="0"/>
          </a:p>
          <a:p>
            <a:pPr fontAlgn="base"/>
            <a:r>
              <a:rPr lang="cs-CZ" sz="2400" dirty="0">
                <a:cs typeface="Times New Roman" panose="02020603050405020304" pitchFamily="18" charset="0"/>
              </a:rPr>
              <a:t>řádný zápis do MŠ  se bude konat </a:t>
            </a:r>
            <a:br>
              <a:rPr lang="cs-CZ" sz="2400" dirty="0">
                <a:cs typeface="Times New Roman" panose="02020603050405020304" pitchFamily="18" charset="0"/>
              </a:rPr>
            </a:br>
            <a:r>
              <a:rPr lang="cs-CZ" sz="2400" b="1" dirty="0">
                <a:cs typeface="Times New Roman" panose="02020603050405020304" pitchFamily="18" charset="0"/>
              </a:rPr>
              <a:t>6.5. a 7.5. 2024 </a:t>
            </a:r>
            <a:r>
              <a:rPr lang="cs-CZ" sz="2400" dirty="0">
                <a:cs typeface="Times New Roman" panose="02020603050405020304" pitchFamily="18" charset="0"/>
              </a:rPr>
              <a:t>v MŠ Za </a:t>
            </a:r>
            <a:r>
              <a:rPr lang="cs-CZ" sz="2400" dirty="0" err="1">
                <a:cs typeface="Times New Roman" panose="02020603050405020304" pitchFamily="18" charset="0"/>
              </a:rPr>
              <a:t>Nadýmačem</a:t>
            </a:r>
            <a:r>
              <a:rPr lang="cs-CZ" sz="2400" dirty="0">
                <a:cs typeface="Times New Roman" panose="02020603050405020304" pitchFamily="18" charset="0"/>
              </a:rPr>
              <a:t> od </a:t>
            </a:r>
            <a:r>
              <a:rPr lang="cs-CZ" sz="2400" b="1" dirty="0">
                <a:cs typeface="Times New Roman" panose="02020603050405020304" pitchFamily="18" charset="0"/>
              </a:rPr>
              <a:t>13:00</a:t>
            </a:r>
            <a:r>
              <a:rPr lang="cs-CZ" sz="2400" dirty="0">
                <a:cs typeface="Times New Roman" panose="02020603050405020304" pitchFamily="18" charset="0"/>
              </a:rPr>
              <a:t> do </a:t>
            </a:r>
            <a:r>
              <a:rPr lang="cs-CZ" sz="2400" b="1" dirty="0">
                <a:cs typeface="Times New Roman" panose="02020603050405020304" pitchFamily="18" charset="0"/>
              </a:rPr>
              <a:t>17:00</a:t>
            </a:r>
            <a:r>
              <a:rPr lang="cs-CZ" sz="2400" dirty="0">
                <a:cs typeface="Times New Roman" panose="02020603050405020304" pitchFamily="18" charset="0"/>
              </a:rPr>
              <a:t> hod.</a:t>
            </a:r>
          </a:p>
          <a:p>
            <a:pPr marL="0" indent="0" fontAlgn="base">
              <a:buNone/>
            </a:pPr>
            <a:endParaRPr lang="cs-CZ" sz="2400" dirty="0">
              <a:cs typeface="Times New Roman" panose="02020603050405020304" pitchFamily="18" charset="0"/>
            </a:endParaRPr>
          </a:p>
          <a:p>
            <a:pPr fontAlgn="base"/>
            <a:r>
              <a:rPr lang="cs-CZ" sz="2400" dirty="0">
                <a:cs typeface="Times New Roman" panose="02020603050405020304" pitchFamily="18" charset="0"/>
              </a:rPr>
              <a:t>podrobné informace a dokumenty ke stažení budou k dispozici </a:t>
            </a:r>
            <a:br>
              <a:rPr lang="cs-CZ" sz="2400" dirty="0">
                <a:cs typeface="Times New Roman" panose="02020603050405020304" pitchFamily="18" charset="0"/>
              </a:rPr>
            </a:br>
            <a:r>
              <a:rPr lang="cs-CZ" sz="2400" dirty="0">
                <a:cs typeface="Times New Roman" panose="02020603050405020304" pitchFamily="18" charset="0"/>
              </a:rPr>
              <a:t>v měsíci dubnu 2024 na našem webu </a:t>
            </a:r>
            <a:r>
              <a:rPr lang="cs-CZ" sz="2400" dirty="0">
                <a:cs typeface="Times New Roman" panose="02020603050405020304" pitchFamily="18" charset="0"/>
                <a:hlinkClick r:id="rId2"/>
              </a:rPr>
              <a:t>www.msuhrineves.cz</a:t>
            </a:r>
            <a:r>
              <a:rPr lang="cs-CZ" sz="2400" dirty="0">
                <a:cs typeface="Times New Roman" panose="02020603050405020304" pitchFamily="18" charset="0"/>
              </a:rPr>
              <a:t> </a:t>
            </a:r>
            <a:br>
              <a:rPr lang="cs-CZ" sz="2400" dirty="0">
                <a:cs typeface="Times New Roman" panose="02020603050405020304" pitchFamily="18" charset="0"/>
              </a:rPr>
            </a:br>
            <a:r>
              <a:rPr lang="cs-CZ" sz="2400" dirty="0">
                <a:cs typeface="Times New Roman" panose="02020603050405020304" pitchFamily="18" charset="0"/>
              </a:rPr>
              <a:t>a na informačním panelu v areálu MŠ.</a:t>
            </a:r>
          </a:p>
          <a:p>
            <a:pPr marL="457200" lvl="1" indent="0">
              <a:buNone/>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22952" y="976466"/>
            <a:ext cx="1917895" cy="1216154"/>
          </a:xfrm>
          <a:prstGeom prst="rect">
            <a:avLst/>
          </a:prstGeom>
        </p:spPr>
      </p:pic>
      <p:sp>
        <p:nvSpPr>
          <p:cNvPr id="11" name="Zástupný symbol pro číslo snímku 10">
            <a:extLst>
              <a:ext uri="{FF2B5EF4-FFF2-40B4-BE49-F238E27FC236}">
                <a16:creationId xmlns:a16="http://schemas.microsoft.com/office/drawing/2014/main" id="{11843F0F-E498-F4B6-589F-6228A964D287}"/>
              </a:ext>
            </a:extLst>
          </p:cNvPr>
          <p:cNvSpPr>
            <a:spLocks noGrp="1"/>
          </p:cNvSpPr>
          <p:nvPr>
            <p:ph type="sldNum" sz="quarter" idx="12"/>
          </p:nvPr>
        </p:nvSpPr>
        <p:spPr/>
        <p:txBody>
          <a:bodyPr/>
          <a:lstStyle/>
          <a:p>
            <a:fld id="{5461BB41-8F93-1243-B4BF-DE04D556D39D}" type="slidenum">
              <a:rPr lang="cs-CZ" smtClean="0"/>
              <a:t>27</a:t>
            </a:fld>
            <a:endParaRPr lang="cs-CZ"/>
          </a:p>
        </p:txBody>
      </p:sp>
    </p:spTree>
    <p:extLst>
      <p:ext uri="{BB962C8B-B14F-4D97-AF65-F5344CB8AC3E}">
        <p14:creationId xmlns:p14="http://schemas.microsoft.com/office/powerpoint/2010/main" val="1269458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048000" y="2967335"/>
            <a:ext cx="6096000" cy="1231106"/>
          </a:xfrm>
          <a:prstGeom prst="rect">
            <a:avLst/>
          </a:prstGeom>
        </p:spPr>
        <p:txBody>
          <a:bodyPr>
            <a:spAutoFit/>
          </a:bodyPr>
          <a:lstStyle/>
          <a:p>
            <a:pPr algn="ctr"/>
            <a:r>
              <a:rPr lang="cs-CZ" sz="2800" b="1" dirty="0"/>
              <a:t>Děkuji za pozornost</a:t>
            </a:r>
          </a:p>
          <a:p>
            <a:pPr algn="ctr"/>
            <a:r>
              <a:rPr lang="cs-CZ" sz="2800" b="1" dirty="0"/>
              <a:t>ředitelka školy: Lenka Štěpánková</a:t>
            </a:r>
          </a:p>
          <a:p>
            <a:endParaRPr lang="cs-CZ" dirty="0"/>
          </a:p>
        </p:txBody>
      </p:sp>
      <p:pic>
        <p:nvPicPr>
          <p:cNvPr id="3" name="Picture 5" descr="Snímek obrazovky 2017-03-10 v 13.18.25.png">
            <a:extLst>
              <a:ext uri="{FF2B5EF4-FFF2-40B4-BE49-F238E27FC236}">
                <a16:creationId xmlns:a16="http://schemas.microsoft.com/office/drawing/2014/main" id="{048C9830-15B5-2732-51EB-96AAD2403C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a:extLst>
              <a:ext uri="{FF2B5EF4-FFF2-40B4-BE49-F238E27FC236}">
                <a16:creationId xmlns:a16="http://schemas.microsoft.com/office/drawing/2014/main" id="{3CDCCA9A-C041-F7DC-7568-73F2948B71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105" y="1067910"/>
            <a:ext cx="1917895" cy="1216154"/>
          </a:xfrm>
          <a:prstGeom prst="rect">
            <a:avLst/>
          </a:prstGeom>
        </p:spPr>
      </p:pic>
      <p:sp>
        <p:nvSpPr>
          <p:cNvPr id="10" name="Zástupný symbol pro číslo snímku 9">
            <a:extLst>
              <a:ext uri="{FF2B5EF4-FFF2-40B4-BE49-F238E27FC236}">
                <a16:creationId xmlns:a16="http://schemas.microsoft.com/office/drawing/2014/main" id="{C43CDA8D-5D48-C442-31F3-9C0EFAAAAB6E}"/>
              </a:ext>
            </a:extLst>
          </p:cNvPr>
          <p:cNvSpPr>
            <a:spLocks noGrp="1"/>
          </p:cNvSpPr>
          <p:nvPr>
            <p:ph type="sldNum" sz="quarter" idx="12"/>
          </p:nvPr>
        </p:nvSpPr>
        <p:spPr/>
        <p:txBody>
          <a:bodyPr/>
          <a:lstStyle/>
          <a:p>
            <a:fld id="{5461BB41-8F93-1243-B4BF-DE04D556D39D}" type="slidenum">
              <a:rPr lang="cs-CZ" smtClean="0"/>
              <a:t>28</a:t>
            </a:fld>
            <a:endParaRPr lang="cs-CZ"/>
          </a:p>
        </p:txBody>
      </p:sp>
    </p:spTree>
    <p:extLst>
      <p:ext uri="{BB962C8B-B14F-4D97-AF65-F5344CB8AC3E}">
        <p14:creationId xmlns:p14="http://schemas.microsoft.com/office/powerpoint/2010/main" val="243442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2588E60-7803-FB65-DF6A-C730B509A984}"/>
              </a:ext>
            </a:extLst>
          </p:cNvPr>
          <p:cNvSpPr>
            <a:spLocks noGrp="1"/>
          </p:cNvSpPr>
          <p:nvPr>
            <p:ph type="title"/>
          </p:nvPr>
        </p:nvSpPr>
        <p:spPr>
          <a:xfrm>
            <a:off x="831850" y="1806128"/>
            <a:ext cx="10515600" cy="1254313"/>
          </a:xfrm>
        </p:spPr>
        <p:txBody>
          <a:bodyPr>
            <a:normAutofit/>
          </a:bodyPr>
          <a:lstStyle/>
          <a:p>
            <a:pPr algn="ctr"/>
            <a:r>
              <a:rPr lang="cs-CZ" sz="3600" b="1" dirty="0"/>
              <a:t>MŠ Sluneční</a:t>
            </a:r>
          </a:p>
        </p:txBody>
      </p:sp>
      <p:pic>
        <p:nvPicPr>
          <p:cNvPr id="4" name="Picture 5" descr="Snímek obrazovky 2017-03-10 v 13.18.25.png">
            <a:extLst>
              <a:ext uri="{FF2B5EF4-FFF2-40B4-BE49-F238E27FC236}">
                <a16:creationId xmlns:a16="http://schemas.microsoft.com/office/drawing/2014/main" id="{1A4CFAEA-A020-C874-0081-7024624E95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3" name="Picture 3" descr="Snímek obrazovky 2017-06-06 v 10.33.15.png">
            <a:extLst>
              <a:ext uri="{FF2B5EF4-FFF2-40B4-BE49-F238E27FC236}">
                <a16:creationId xmlns:a16="http://schemas.microsoft.com/office/drawing/2014/main" id="{DD38586E-25F8-F722-05FE-E3845A7BA1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3384" y="3797560"/>
            <a:ext cx="3852531" cy="1254313"/>
          </a:xfrm>
          <a:prstGeom prst="rect">
            <a:avLst/>
          </a:prstGeom>
        </p:spPr>
      </p:pic>
      <p:sp>
        <p:nvSpPr>
          <p:cNvPr id="10" name="Zástupný symbol pro číslo snímku 9">
            <a:extLst>
              <a:ext uri="{FF2B5EF4-FFF2-40B4-BE49-F238E27FC236}">
                <a16:creationId xmlns:a16="http://schemas.microsoft.com/office/drawing/2014/main" id="{4F8CD7D1-E409-0FFE-4DC1-B191C05216CB}"/>
              </a:ext>
            </a:extLst>
          </p:cNvPr>
          <p:cNvSpPr>
            <a:spLocks noGrp="1"/>
          </p:cNvSpPr>
          <p:nvPr>
            <p:ph type="sldNum" sz="quarter" idx="12"/>
          </p:nvPr>
        </p:nvSpPr>
        <p:spPr/>
        <p:txBody>
          <a:bodyPr/>
          <a:lstStyle/>
          <a:p>
            <a:fld id="{5461BB41-8F93-1243-B4BF-DE04D556D39D}" type="slidenum">
              <a:rPr lang="cs-CZ" smtClean="0"/>
              <a:t>29</a:t>
            </a:fld>
            <a:endParaRPr lang="cs-CZ"/>
          </a:p>
        </p:txBody>
      </p:sp>
    </p:spTree>
    <p:extLst>
      <p:ext uri="{BB962C8B-B14F-4D97-AF65-F5344CB8AC3E}">
        <p14:creationId xmlns:p14="http://schemas.microsoft.com/office/powerpoint/2010/main" val="15054221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982" y="895939"/>
            <a:ext cx="9218368" cy="895938"/>
          </a:xfrm>
        </p:spPr>
        <p:txBody>
          <a:bodyPr>
            <a:normAutofit/>
          </a:bodyPr>
          <a:lstStyle/>
          <a:p>
            <a:br>
              <a:rPr lang="en-US" sz="2566" b="1" dirty="0"/>
            </a:br>
            <a:r>
              <a:rPr lang="en-US" sz="3100" b="1" dirty="0">
                <a:solidFill>
                  <a:srgbClr val="002060"/>
                </a:solidFill>
              </a:rPr>
              <a:t>MŠ </a:t>
            </a:r>
            <a:r>
              <a:rPr lang="en-US" sz="3100" b="1" dirty="0" err="1">
                <a:solidFill>
                  <a:srgbClr val="002060"/>
                </a:solidFill>
              </a:rPr>
              <a:t>Sluneční</a:t>
            </a:r>
            <a:endParaRPr lang="en-US" sz="3100" b="1" dirty="0">
              <a:solidFill>
                <a:srgbClr val="002060"/>
              </a:solidFill>
            </a:endParaRPr>
          </a:p>
        </p:txBody>
      </p:sp>
      <p:sp>
        <p:nvSpPr>
          <p:cNvPr id="3" name="Content Placeholder 2"/>
          <p:cNvSpPr>
            <a:spLocks noGrp="1"/>
          </p:cNvSpPr>
          <p:nvPr>
            <p:ph idx="1"/>
          </p:nvPr>
        </p:nvSpPr>
        <p:spPr>
          <a:xfrm>
            <a:off x="820982" y="1710428"/>
            <a:ext cx="11000904" cy="4760710"/>
          </a:xfrm>
        </p:spPr>
        <p:txBody>
          <a:bodyPr>
            <a:normAutofit/>
          </a:bodyPr>
          <a:lstStyle/>
          <a:p>
            <a:pPr marL="0" indent="0">
              <a:buNone/>
            </a:pPr>
            <a:endParaRPr lang="cs-CZ" sz="2309" b="1" dirty="0"/>
          </a:p>
          <a:p>
            <a:pPr marL="0" indent="0">
              <a:buNone/>
            </a:pPr>
            <a:r>
              <a:rPr lang="cs-CZ" sz="2400" b="1" dirty="0">
                <a:cs typeface="Times New Roman" panose="02020603050405020304" pitchFamily="18" charset="0"/>
              </a:rPr>
              <a:t>Kapacita: 172</a:t>
            </a:r>
            <a:r>
              <a:rPr lang="cs-CZ" sz="2400" i="1" dirty="0">
                <a:cs typeface="Times New Roman" panose="02020603050405020304" pitchFamily="18" charset="0"/>
              </a:rPr>
              <a:t> </a:t>
            </a:r>
            <a:r>
              <a:rPr lang="cs-CZ" sz="2400" b="1" dirty="0">
                <a:cs typeface="Times New Roman" panose="02020603050405020304" pitchFamily="18" charset="0"/>
              </a:rPr>
              <a:t>dětí</a:t>
            </a:r>
          </a:p>
          <a:p>
            <a:pPr marL="0" indent="0">
              <a:buNone/>
            </a:pPr>
            <a:r>
              <a:rPr lang="cs-CZ" sz="2200" dirty="0">
                <a:cs typeface="Arial" panose="020B0604020202020204" pitchFamily="34" charset="0"/>
              </a:rPr>
              <a:t>(73 dětí na pracovišti MŠ Sluneční, 28 dětí na pracovišti MŠ K Nedvězí,19 dětí na pracovišti MŠ K Uhříněvsi, 52 dětí na pracovišti V Bytovkách)</a:t>
            </a:r>
          </a:p>
          <a:p>
            <a:pPr marL="0" indent="0">
              <a:buNone/>
            </a:pPr>
            <a:endParaRPr lang="cs-CZ" sz="2800" b="1" dirty="0">
              <a:cs typeface="Times New Roman" panose="02020603050405020304" pitchFamily="18" charset="0"/>
            </a:endParaRPr>
          </a:p>
          <a:p>
            <a:pPr marL="0" indent="0">
              <a:buNone/>
            </a:pPr>
            <a:r>
              <a:rPr lang="cs-CZ" sz="2400" b="1" dirty="0">
                <a:cs typeface="Times New Roman" panose="02020603050405020304" pitchFamily="18" charset="0"/>
              </a:rPr>
              <a:t>Kontakty: </a:t>
            </a:r>
          </a:p>
          <a:p>
            <a:pPr>
              <a:lnSpc>
                <a:spcPct val="107000"/>
              </a:lnSpc>
              <a:spcAft>
                <a:spcPts val="800"/>
              </a:spcAft>
            </a:pPr>
            <a:r>
              <a:rPr lang="cs-CZ" sz="2400" b="1" dirty="0">
                <a:solidFill>
                  <a:srgbClr val="0070C0"/>
                </a:solidFill>
                <a:effectLst/>
                <a:ea typeface="Calibri" panose="020F0502020204030204" pitchFamily="34" charset="0"/>
                <a:cs typeface="Times New Roman" panose="02020603050405020304" pitchFamily="18" charset="0"/>
              </a:rPr>
              <a:t>Renáta </a:t>
            </a:r>
            <a:r>
              <a:rPr lang="cs-CZ" sz="2400" b="1" dirty="0" err="1">
                <a:solidFill>
                  <a:srgbClr val="0070C0"/>
                </a:solidFill>
                <a:effectLst/>
                <a:ea typeface="Calibri" panose="020F0502020204030204" pitchFamily="34" charset="0"/>
                <a:cs typeface="Times New Roman" panose="02020603050405020304" pitchFamily="18" charset="0"/>
              </a:rPr>
              <a:t>Pecáková</a:t>
            </a:r>
            <a:r>
              <a:rPr lang="cs-CZ" sz="2400" b="1" dirty="0">
                <a:solidFill>
                  <a:srgbClr val="0070C0"/>
                </a:solidFill>
                <a:effectLst/>
                <a:ea typeface="Calibri" panose="020F0502020204030204" pitchFamily="34" charset="0"/>
                <a:cs typeface="Times New Roman" panose="02020603050405020304" pitchFamily="18" charset="0"/>
              </a:rPr>
              <a:t>, ředitelka školy</a:t>
            </a:r>
            <a:r>
              <a:rPr lang="cs-CZ" sz="2400" dirty="0">
                <a:effectLst/>
                <a:ea typeface="Calibri" panose="020F0502020204030204" pitchFamily="34" charset="0"/>
                <a:cs typeface="Times New Roman" panose="02020603050405020304" pitchFamily="18" charset="0"/>
              </a:rPr>
              <a:t>, tel.: 267 316 631, email: </a:t>
            </a:r>
            <a:r>
              <a:rPr lang="cs-CZ" sz="2400" dirty="0">
                <a:effectLst/>
                <a:ea typeface="Calibri" panose="020F0502020204030204" pitchFamily="34" charset="0"/>
                <a:cs typeface="Times New Roman" panose="02020603050405020304" pitchFamily="18" charset="0"/>
                <a:hlinkClick r:id="rId2"/>
              </a:rPr>
              <a:t>info@msslunecnicz</a:t>
            </a:r>
            <a:endParaRPr lang="cs-CZ" sz="2400" dirty="0">
              <a:effectLst/>
              <a:ea typeface="Calibri" panose="020F0502020204030204" pitchFamily="34" charset="0"/>
              <a:cs typeface="Times New Roman" panose="02020603050405020304" pitchFamily="18" charset="0"/>
            </a:endParaRPr>
          </a:p>
          <a:p>
            <a:pPr>
              <a:lnSpc>
                <a:spcPct val="107000"/>
              </a:lnSpc>
              <a:spcAft>
                <a:spcPts val="800"/>
              </a:spcAft>
            </a:pPr>
            <a:endParaRPr lang="cs-CZ" sz="2400" dirty="0">
              <a:effectLst/>
              <a:ea typeface="Calibri" panose="020F0502020204030204" pitchFamily="34" charset="0"/>
              <a:cs typeface="Times New Roman" panose="02020603050405020304" pitchFamily="18" charset="0"/>
            </a:endParaRPr>
          </a:p>
          <a:p>
            <a:pPr marL="0" indent="0">
              <a:buNone/>
            </a:pPr>
            <a:r>
              <a:rPr lang="cs-CZ" sz="2400" dirty="0">
                <a:cs typeface="Times New Roman" panose="02020603050405020304" pitchFamily="18" charset="0"/>
              </a:rPr>
              <a:t>Web: </a:t>
            </a:r>
            <a:r>
              <a:rPr lang="cs-CZ" sz="2400" dirty="0" err="1">
                <a:cs typeface="Times New Roman" panose="02020603050405020304" pitchFamily="18" charset="0"/>
              </a:rPr>
              <a:t>www.msslunecni.cz</a:t>
            </a:r>
            <a:endParaRPr lang="cs-CZ" sz="2400" dirty="0">
              <a:cs typeface="Times New Roman" panose="02020603050405020304" pitchFamily="18" charset="0"/>
            </a:endParaRPr>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descr="Snímek obrazovky 2017-06-06 v 10.33.1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70142" y="958224"/>
            <a:ext cx="2651744" cy="863359"/>
          </a:xfrm>
          <a:prstGeom prst="rect">
            <a:avLst/>
          </a:prstGeom>
        </p:spPr>
      </p:pic>
      <p:sp>
        <p:nvSpPr>
          <p:cNvPr id="5" name="Obdélník 4"/>
          <p:cNvSpPr/>
          <p:nvPr/>
        </p:nvSpPr>
        <p:spPr>
          <a:xfrm>
            <a:off x="820982" y="1980251"/>
            <a:ext cx="8683745" cy="2492990"/>
          </a:xfrm>
          <a:prstGeom prst="rect">
            <a:avLst/>
          </a:prstGeom>
        </p:spPr>
        <p:txBody>
          <a:bodyPr wrap="square">
            <a:spAutoFit/>
          </a:bodyPr>
          <a:lstStyle/>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p:txBody>
      </p:sp>
      <p:sp>
        <p:nvSpPr>
          <p:cNvPr id="12" name="Zástupný symbol pro číslo snímku 11">
            <a:extLst>
              <a:ext uri="{FF2B5EF4-FFF2-40B4-BE49-F238E27FC236}">
                <a16:creationId xmlns:a16="http://schemas.microsoft.com/office/drawing/2014/main" id="{9D8C1058-0CB7-BE6B-ADFE-7669966247B9}"/>
              </a:ext>
            </a:extLst>
          </p:cNvPr>
          <p:cNvSpPr>
            <a:spLocks noGrp="1"/>
          </p:cNvSpPr>
          <p:nvPr>
            <p:ph type="sldNum" sz="quarter" idx="12"/>
          </p:nvPr>
        </p:nvSpPr>
        <p:spPr/>
        <p:txBody>
          <a:bodyPr/>
          <a:lstStyle/>
          <a:p>
            <a:fld id="{5461BB41-8F93-1243-B4BF-DE04D556D39D}" type="slidenum">
              <a:rPr lang="cs-CZ" smtClean="0"/>
              <a:t>30</a:t>
            </a:fld>
            <a:endParaRPr lang="cs-CZ"/>
          </a:p>
        </p:txBody>
      </p:sp>
    </p:spTree>
    <p:extLst>
      <p:ext uri="{BB962C8B-B14F-4D97-AF65-F5344CB8AC3E}">
        <p14:creationId xmlns:p14="http://schemas.microsoft.com/office/powerpoint/2010/main" val="14887149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FD4300A8-A4F7-D602-5D20-87A8AC463E24}"/>
              </a:ext>
            </a:extLst>
          </p:cNvPr>
          <p:cNvSpPr>
            <a:spLocks noGrp="1"/>
          </p:cNvSpPr>
          <p:nvPr>
            <p:ph type="ctrTitle"/>
          </p:nvPr>
        </p:nvSpPr>
        <p:spPr>
          <a:xfrm>
            <a:off x="1524000" y="933061"/>
            <a:ext cx="9144000" cy="821095"/>
          </a:xfrm>
        </p:spPr>
        <p:txBody>
          <a:bodyPr>
            <a:normAutofit/>
          </a:bodyPr>
          <a:lstStyle/>
          <a:p>
            <a:r>
              <a:rPr lang="en-US" sz="3200" b="1" dirty="0">
                <a:solidFill>
                  <a:srgbClr val="002060"/>
                </a:solidFill>
              </a:rPr>
              <a:t>MŠ </a:t>
            </a:r>
            <a:r>
              <a:rPr lang="en-US" sz="3200" b="1" dirty="0" err="1">
                <a:solidFill>
                  <a:srgbClr val="002060"/>
                </a:solidFill>
              </a:rPr>
              <a:t>Sluneční</a:t>
            </a:r>
            <a:endParaRPr lang="cs-CZ" sz="3200" dirty="0">
              <a:solidFill>
                <a:srgbClr val="002060"/>
              </a:solidFill>
            </a:endParaRPr>
          </a:p>
        </p:txBody>
      </p:sp>
      <p:sp>
        <p:nvSpPr>
          <p:cNvPr id="3" name="Podnadpis 2">
            <a:extLst>
              <a:ext uri="{FF2B5EF4-FFF2-40B4-BE49-F238E27FC236}">
                <a16:creationId xmlns:a16="http://schemas.microsoft.com/office/drawing/2014/main" id="{A6EF6EB2-8EFD-0522-9971-4BB5A27472BF}"/>
              </a:ext>
            </a:extLst>
          </p:cNvPr>
          <p:cNvSpPr>
            <a:spLocks noGrp="1"/>
          </p:cNvSpPr>
          <p:nvPr>
            <p:ph type="subTitle" idx="1"/>
          </p:nvPr>
        </p:nvSpPr>
        <p:spPr>
          <a:xfrm>
            <a:off x="897467" y="2083808"/>
            <a:ext cx="10495211" cy="4550257"/>
          </a:xfrm>
        </p:spPr>
        <p:txBody>
          <a:bodyPr>
            <a:normAutofit fontScale="25000" lnSpcReduction="20000"/>
          </a:bodyPr>
          <a:lstStyle/>
          <a:p>
            <a:pPr marL="171450" lvl="0" indent="-171450" algn="l">
              <a:lnSpc>
                <a:spcPct val="120000"/>
              </a:lnSpc>
              <a:buFont typeface="Wingdings" panose="05000000000000000000" pitchFamily="2" charset="2"/>
              <a:buChar char="Ø"/>
            </a:pPr>
            <a:r>
              <a:rPr lang="cs-CZ" sz="5600" dirty="0">
                <a:cs typeface="Arial" panose="020B0604020202020204" pitchFamily="34" charset="0"/>
              </a:rPr>
              <a:t>Mateřská škola Sluneční, Praha 10, Sluneční 1550/20 poskytuje předškolní vzdělávání na adrese: </a:t>
            </a:r>
          </a:p>
          <a:p>
            <a:pPr lvl="0" algn="l">
              <a:lnSpc>
                <a:spcPct val="120000"/>
              </a:lnSpc>
            </a:pPr>
            <a:r>
              <a:rPr lang="cs-CZ" sz="5600" b="1" dirty="0">
                <a:cs typeface="Arial" panose="020B0604020202020204" pitchFamily="34" charset="0"/>
              </a:rPr>
              <a:t>Sluneční 1550/20, Praha 10 - Uhříněves  </a:t>
            </a:r>
          </a:p>
          <a:p>
            <a:pPr lvl="0" algn="l">
              <a:lnSpc>
                <a:spcPct val="120000"/>
              </a:lnSpc>
            </a:pPr>
            <a:r>
              <a:rPr lang="cs-CZ" sz="5600" b="1" dirty="0">
                <a:cs typeface="Arial" panose="020B0604020202020204" pitchFamily="34" charset="0"/>
              </a:rPr>
              <a:t>K Nedvězí 66, Praha 10 – Královice</a:t>
            </a:r>
          </a:p>
          <a:p>
            <a:pPr lvl="0" algn="l">
              <a:lnSpc>
                <a:spcPct val="120000"/>
              </a:lnSpc>
            </a:pPr>
            <a:r>
              <a:rPr lang="cs-CZ" sz="5600" b="1" dirty="0">
                <a:cs typeface="Arial" panose="020B0604020202020204" pitchFamily="34" charset="0"/>
              </a:rPr>
              <a:t>V Bytovkách 803, Praha 10 - Uhříněves</a:t>
            </a:r>
          </a:p>
          <a:p>
            <a:pPr lvl="0" algn="l">
              <a:lnSpc>
                <a:spcPct val="120000"/>
              </a:lnSpc>
            </a:pPr>
            <a:r>
              <a:rPr lang="cs-CZ" sz="5600" b="1" dirty="0">
                <a:cs typeface="Arial" panose="020B0604020202020204" pitchFamily="34" charset="0"/>
              </a:rPr>
              <a:t>K Uhříněvsi 6, Praha 10 – Uhříněves</a:t>
            </a:r>
          </a:p>
          <a:p>
            <a:pPr marL="171450" lvl="0" indent="-171450" algn="l">
              <a:lnSpc>
                <a:spcPct val="120000"/>
              </a:lnSpc>
              <a:buFont typeface="Wingdings" panose="05000000000000000000" pitchFamily="2" charset="2"/>
              <a:buChar char="Ø"/>
            </a:pPr>
            <a:r>
              <a:rPr lang="cs-CZ" sz="5600" dirty="0">
                <a:cs typeface="Arial" panose="020B0604020202020204" pitchFamily="34" charset="0"/>
              </a:rPr>
              <a:t>Provoz MŠ je od 7,00 do 17.00 hodin</a:t>
            </a:r>
          </a:p>
          <a:p>
            <a:pPr marL="171450" lvl="0" indent="-171450" algn="l">
              <a:lnSpc>
                <a:spcPct val="120000"/>
              </a:lnSpc>
              <a:buFont typeface="Wingdings" panose="05000000000000000000" pitchFamily="2" charset="2"/>
              <a:buChar char="Ø"/>
            </a:pPr>
            <a:r>
              <a:rPr lang="cs-CZ" sz="5600" dirty="0">
                <a:cs typeface="Arial" panose="020B0604020202020204" pitchFamily="34" charset="0"/>
              </a:rPr>
              <a:t>Počet tříd 7.</a:t>
            </a:r>
          </a:p>
          <a:p>
            <a:pPr marL="171450" lvl="0" indent="-171450" algn="l">
              <a:lnSpc>
                <a:spcPct val="120000"/>
              </a:lnSpc>
              <a:buFont typeface="Wingdings" panose="05000000000000000000" pitchFamily="2" charset="2"/>
              <a:buChar char="Ø"/>
            </a:pPr>
            <a:r>
              <a:rPr lang="cs-CZ" sz="5600" dirty="0">
                <a:cs typeface="Arial" panose="020B0604020202020204" pitchFamily="34" charset="0"/>
              </a:rPr>
              <a:t>Kapacita tříd:</a:t>
            </a:r>
          </a:p>
          <a:p>
            <a:pPr lvl="0" algn="l">
              <a:lnSpc>
                <a:spcPct val="120000"/>
              </a:lnSpc>
            </a:pPr>
            <a:r>
              <a:rPr lang="cs-CZ" sz="5600" dirty="0">
                <a:cs typeface="Arial" panose="020B0604020202020204" pitchFamily="34" charset="0"/>
              </a:rPr>
              <a:t>pracoviště Sluneční 1550/20 – 2 třídy 28 dětí, 1 třída 17 dětí</a:t>
            </a:r>
          </a:p>
          <a:p>
            <a:pPr lvl="0" algn="l">
              <a:lnSpc>
                <a:spcPct val="120000"/>
              </a:lnSpc>
            </a:pPr>
            <a:r>
              <a:rPr lang="cs-CZ" sz="5600" dirty="0">
                <a:cs typeface="Arial" panose="020B0604020202020204" pitchFamily="34" charset="0"/>
              </a:rPr>
              <a:t>pracoviště K Nedvězí 66     –   1 třída 28 dětí</a:t>
            </a:r>
          </a:p>
          <a:p>
            <a:pPr lvl="0" algn="l">
              <a:lnSpc>
                <a:spcPct val="120000"/>
              </a:lnSpc>
            </a:pPr>
            <a:r>
              <a:rPr lang="cs-CZ" sz="5600" dirty="0">
                <a:cs typeface="Arial" panose="020B0604020202020204" pitchFamily="34" charset="0"/>
              </a:rPr>
              <a:t>pracoviště V Bytovkách 803 – 2 třídy 26 dětí</a:t>
            </a:r>
          </a:p>
          <a:p>
            <a:pPr lvl="0" algn="l">
              <a:lnSpc>
                <a:spcPct val="120000"/>
              </a:lnSpc>
            </a:pPr>
            <a:r>
              <a:rPr lang="cs-CZ" sz="5600" dirty="0">
                <a:cs typeface="Arial" panose="020B0604020202020204" pitchFamily="34" charset="0"/>
              </a:rPr>
              <a:t>Pracoviště K Uhříněvsi 6     –  1 třída 19 dětí</a:t>
            </a:r>
          </a:p>
          <a:p>
            <a:pPr marL="171450" lvl="0" indent="-171450" algn="l">
              <a:lnSpc>
                <a:spcPct val="120000"/>
              </a:lnSpc>
              <a:buFont typeface="Wingdings" panose="05000000000000000000" pitchFamily="2" charset="2"/>
              <a:buChar char="Ø"/>
            </a:pPr>
            <a:r>
              <a:rPr lang="cs-CZ" sz="5600" dirty="0">
                <a:cs typeface="Arial" panose="020B0604020202020204" pitchFamily="34" charset="0"/>
              </a:rPr>
              <a:t>Věkové složení tříd je 3 – 7 let</a:t>
            </a:r>
          </a:p>
          <a:p>
            <a:endParaRPr lang="cs-CZ" dirty="0"/>
          </a:p>
        </p:txBody>
      </p:sp>
      <p:pic>
        <p:nvPicPr>
          <p:cNvPr id="4" name="Picture 3" descr="Snímek obrazovky 2017-06-06 v 10.33.1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10170" y="1132084"/>
            <a:ext cx="2651744" cy="951724"/>
          </a:xfrm>
          <a:prstGeom prst="rect">
            <a:avLst/>
          </a:prstGeom>
        </p:spPr>
      </p:pic>
      <p:pic>
        <p:nvPicPr>
          <p:cNvPr id="6" name="Picture 5" descr="Snímek obrazovky 2017-03-10 v 13.18.25.png">
            <a:extLst>
              <a:ext uri="{FF2B5EF4-FFF2-40B4-BE49-F238E27FC236}">
                <a16:creationId xmlns:a16="http://schemas.microsoft.com/office/drawing/2014/main" id="{1DC33D2A-B2AE-63D4-02C7-35B8A106D8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sp>
        <p:nvSpPr>
          <p:cNvPr id="8" name="Zástupný symbol pro číslo snímku 7">
            <a:extLst>
              <a:ext uri="{FF2B5EF4-FFF2-40B4-BE49-F238E27FC236}">
                <a16:creationId xmlns:a16="http://schemas.microsoft.com/office/drawing/2014/main" id="{09ECE617-E21A-5268-F919-77D9390C6F8F}"/>
              </a:ext>
            </a:extLst>
          </p:cNvPr>
          <p:cNvSpPr>
            <a:spLocks noGrp="1"/>
          </p:cNvSpPr>
          <p:nvPr>
            <p:ph type="sldNum" sz="quarter" idx="12"/>
          </p:nvPr>
        </p:nvSpPr>
        <p:spPr/>
        <p:txBody>
          <a:bodyPr/>
          <a:lstStyle/>
          <a:p>
            <a:fld id="{5461BB41-8F93-1243-B4BF-DE04D556D39D}" type="slidenum">
              <a:rPr lang="cs-CZ" smtClean="0"/>
              <a:t>31</a:t>
            </a:fld>
            <a:endParaRPr lang="cs-CZ"/>
          </a:p>
        </p:txBody>
      </p:sp>
    </p:spTree>
    <p:extLst>
      <p:ext uri="{BB962C8B-B14F-4D97-AF65-F5344CB8AC3E}">
        <p14:creationId xmlns:p14="http://schemas.microsoft.com/office/powerpoint/2010/main" val="925538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95938"/>
            <a:ext cx="7886700" cy="989933"/>
          </a:xfrm>
        </p:spPr>
        <p:txBody>
          <a:bodyPr>
            <a:normAutofit/>
          </a:bodyPr>
          <a:lstStyle/>
          <a:p>
            <a:pPr algn="ctr"/>
            <a:r>
              <a:rPr lang="cs-CZ" sz="2800" b="1" dirty="0">
                <a:solidFill>
                  <a:srgbClr val="002060"/>
                </a:solidFill>
                <a:ea typeface="MS Mincho"/>
                <a:cs typeface="Arial" panose="020B0604020202020204" pitchFamily="34" charset="0"/>
              </a:rPr>
              <a:t>Základní vize a cíle</a:t>
            </a:r>
          </a:p>
        </p:txBody>
      </p:sp>
      <p:sp>
        <p:nvSpPr>
          <p:cNvPr id="3" name="Content Placeholder 2"/>
          <p:cNvSpPr>
            <a:spLocks noGrp="1"/>
          </p:cNvSpPr>
          <p:nvPr>
            <p:ph idx="1"/>
          </p:nvPr>
        </p:nvSpPr>
        <p:spPr>
          <a:xfrm>
            <a:off x="970385" y="2112840"/>
            <a:ext cx="10095722" cy="4437250"/>
          </a:xfrm>
        </p:spPr>
        <p:txBody>
          <a:bodyPr>
            <a:normAutofit fontScale="62500" lnSpcReduction="20000"/>
          </a:bodyPr>
          <a:lstStyle/>
          <a:p>
            <a:pPr lvl="0" algn="just">
              <a:lnSpc>
                <a:spcPct val="134000"/>
              </a:lnSpc>
            </a:pPr>
            <a:r>
              <a:rPr lang="cs-CZ" sz="2900" dirty="0">
                <a:cs typeface="Arial" panose="020B0604020202020204" pitchFamily="34" charset="0"/>
              </a:rPr>
              <a:t>Doplňovat rodinnou výchovu a v úzké vazbě na ni pomáhat zajistit dítěti prostředí s dostatkem podnětů k jeho aktivnímu rozvoji a učení</a:t>
            </a:r>
          </a:p>
          <a:p>
            <a:pPr lvl="0" algn="just">
              <a:lnSpc>
                <a:spcPct val="134000"/>
              </a:lnSpc>
            </a:pPr>
            <a:r>
              <a:rPr lang="cs-CZ" sz="2900" dirty="0">
                <a:cs typeface="Arial" panose="020B0604020202020204" pitchFamily="34" charset="0"/>
              </a:rPr>
              <a:t>Vytvářet dobré předpoklady pro pokračování ve vzdělávání tím, že za všech okolností budou maximálně podporovány individuální rozvojové možnosti dětí</a:t>
            </a:r>
          </a:p>
          <a:p>
            <a:pPr lvl="0" algn="just">
              <a:lnSpc>
                <a:spcPct val="134000"/>
              </a:lnSpc>
            </a:pPr>
            <a:r>
              <a:rPr lang="cs-CZ" sz="2900" dirty="0">
                <a:cs typeface="Arial" panose="020B0604020202020204" pitchFamily="34" charset="0"/>
              </a:rPr>
              <a:t>Učit dítě životu v sociální skupině, rozvíjet toleranci a vzájemnou empatii</a:t>
            </a:r>
          </a:p>
          <a:p>
            <a:pPr lvl="0" algn="just">
              <a:lnSpc>
                <a:spcPct val="134000"/>
              </a:lnSpc>
            </a:pPr>
            <a:r>
              <a:rPr lang="cs-CZ" sz="2900" dirty="0">
                <a:cs typeface="Arial" panose="020B0604020202020204" pitchFamily="34" charset="0"/>
              </a:rPr>
              <a:t>Podporovat u dětí ekologické podvědomí a zdravý životní styl</a:t>
            </a:r>
          </a:p>
          <a:p>
            <a:pPr lvl="0" algn="just">
              <a:lnSpc>
                <a:spcPct val="134000"/>
              </a:lnSpc>
            </a:pPr>
            <a:r>
              <a:rPr lang="cs-CZ" sz="2900" dirty="0">
                <a:cs typeface="Arial" panose="020B0604020202020204" pitchFamily="34" charset="0"/>
              </a:rPr>
              <a:t>Klást důraz na logopedickou a řečovou výchovu </a:t>
            </a:r>
          </a:p>
          <a:p>
            <a:pPr lvl="0" algn="just">
              <a:lnSpc>
                <a:spcPct val="134000"/>
              </a:lnSpc>
            </a:pPr>
            <a:r>
              <a:rPr lang="cs-CZ" sz="2900" dirty="0">
                <a:cs typeface="Arial" panose="020B0604020202020204" pitchFamily="34" charset="0"/>
              </a:rPr>
              <a:t>Položit základy celoživotního vzdělávání</a:t>
            </a:r>
          </a:p>
          <a:p>
            <a:pPr lvl="0" algn="just">
              <a:lnSpc>
                <a:spcPct val="134000"/>
              </a:lnSpc>
            </a:pPr>
            <a:r>
              <a:rPr lang="cs-CZ" sz="2900" dirty="0">
                <a:cs typeface="Arial" panose="020B0604020202020204" pitchFamily="34" charset="0"/>
              </a:rPr>
              <a:t>Přinášet nové trendy ve výchově a vzdělávání dětí předškolního věku</a:t>
            </a:r>
          </a:p>
          <a:p>
            <a:pPr lvl="0" algn="just">
              <a:lnSpc>
                <a:spcPct val="134000"/>
              </a:lnSpc>
            </a:pPr>
            <a:r>
              <a:rPr lang="cs-CZ" sz="2900" dirty="0">
                <a:cs typeface="Arial" panose="020B0604020202020204" pitchFamily="34" charset="0"/>
              </a:rPr>
              <a:t>Vybudovat nadšený tým zaměstnanců a díky tomu poskytovat vysoce kvalitní a profesionální služby</a:t>
            </a:r>
          </a:p>
          <a:p>
            <a:pPr marL="0" indent="0">
              <a:buNone/>
            </a:pPr>
            <a:endParaRPr lang="cs-CZ" sz="2900" dirty="0"/>
          </a:p>
          <a:p>
            <a:pPr marL="0" indent="0">
              <a:buNone/>
            </a:pPr>
            <a:endParaRPr lang="cs-CZ" sz="2309" dirty="0"/>
          </a:p>
          <a:p>
            <a:pPr marL="0" indent="0">
              <a:buNone/>
            </a:pPr>
            <a:endParaRPr lang="cs-CZ" sz="2309" dirty="0"/>
          </a:p>
        </p:txBody>
      </p:sp>
      <p:sp>
        <p:nvSpPr>
          <p:cNvPr id="5" name="Obdélník 4"/>
          <p:cNvSpPr/>
          <p:nvPr/>
        </p:nvSpPr>
        <p:spPr>
          <a:xfrm>
            <a:off x="3408727" y="1980251"/>
            <a:ext cx="6096000" cy="276999"/>
          </a:xfrm>
          <a:prstGeom prst="rect">
            <a:avLst/>
          </a:prstGeom>
        </p:spPr>
        <p:txBody>
          <a:bodyPr>
            <a:spAutoFit/>
          </a:bodyPr>
          <a:lstStyle/>
          <a:p>
            <a:pPr algn="just">
              <a:spcAft>
                <a:spcPts val="0"/>
              </a:spcAft>
            </a:pPr>
            <a:r>
              <a:rPr lang="cs-CZ" sz="1200" dirty="0">
                <a:latin typeface="Arial" panose="020B0604020202020204" pitchFamily="34" charset="0"/>
                <a:ea typeface="Times New Roman" panose="02020603050405020304" pitchFamily="18" charset="0"/>
                <a:cs typeface="Arial" panose="020B0604020202020204" pitchFamily="34" charset="0"/>
              </a:rPr>
              <a:t>. </a:t>
            </a:r>
            <a:endParaRPr lang="cs-CZ" sz="1200" dirty="0">
              <a:effectLst/>
              <a:latin typeface="Arial" panose="020B0604020202020204" pitchFamily="34" charset="0"/>
              <a:ea typeface="Cambria" panose="02040503050406030204" pitchFamily="18" charset="0"/>
              <a:cs typeface="Arial" panose="020B0604020202020204" pitchFamily="34" charset="0"/>
            </a:endParaRPr>
          </a:p>
        </p:txBody>
      </p:sp>
      <p:pic>
        <p:nvPicPr>
          <p:cNvPr id="6" name="Picture 5" descr="Snímek obrazovky 2017-03-10 v 13.18.25.png">
            <a:extLst>
              <a:ext uri="{FF2B5EF4-FFF2-40B4-BE49-F238E27FC236}">
                <a16:creationId xmlns:a16="http://schemas.microsoft.com/office/drawing/2014/main" id="{2A0BCADA-41D3-7E8D-B264-858E6C15E7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8" name="Picture 3" descr="Snímek obrazovky 2017-06-06 v 10.33.15.png">
            <a:extLst>
              <a:ext uri="{FF2B5EF4-FFF2-40B4-BE49-F238E27FC236}">
                <a16:creationId xmlns:a16="http://schemas.microsoft.com/office/drawing/2014/main" id="{CBFC99C4-F8F5-AAC3-89DD-6836DCDA30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2" name="Zástupný symbol pro číslo snímku 11">
            <a:extLst>
              <a:ext uri="{FF2B5EF4-FFF2-40B4-BE49-F238E27FC236}">
                <a16:creationId xmlns:a16="http://schemas.microsoft.com/office/drawing/2014/main" id="{3A9ACE41-A3EC-644B-D99B-A00A0F6D3C22}"/>
              </a:ext>
            </a:extLst>
          </p:cNvPr>
          <p:cNvSpPr>
            <a:spLocks noGrp="1"/>
          </p:cNvSpPr>
          <p:nvPr>
            <p:ph type="sldNum" sz="quarter" idx="12"/>
          </p:nvPr>
        </p:nvSpPr>
        <p:spPr/>
        <p:txBody>
          <a:bodyPr/>
          <a:lstStyle/>
          <a:p>
            <a:fld id="{5461BB41-8F93-1243-B4BF-DE04D556D39D}" type="slidenum">
              <a:rPr lang="cs-CZ" smtClean="0"/>
              <a:t>32</a:t>
            </a:fld>
            <a:endParaRPr lang="cs-CZ"/>
          </a:p>
        </p:txBody>
      </p:sp>
    </p:spTree>
    <p:extLst>
      <p:ext uri="{BB962C8B-B14F-4D97-AF65-F5344CB8AC3E}">
        <p14:creationId xmlns:p14="http://schemas.microsoft.com/office/powerpoint/2010/main" val="2725744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153103"/>
            <a:ext cx="10515600" cy="1203971"/>
          </a:xfrm>
        </p:spPr>
        <p:txBody>
          <a:bodyPr>
            <a:normAutofit fontScale="90000"/>
          </a:bodyPr>
          <a:lstStyle/>
          <a:p>
            <a:pPr lvl="0" algn="ctr"/>
            <a:br>
              <a:rPr lang="cs-CZ" sz="2000" b="1" dirty="0">
                <a:latin typeface="Arial" panose="020B0604020202020204" pitchFamily="34" charset="0"/>
                <a:cs typeface="Arial" panose="020B0604020202020204" pitchFamily="34" charset="0"/>
              </a:rPr>
            </a:br>
            <a:r>
              <a:rPr lang="cs-CZ" sz="2900" b="1" dirty="0">
                <a:cs typeface="Arial" panose="020B0604020202020204" pitchFamily="34" charset="0"/>
              </a:rPr>
              <a:t>Vzdělávací program mateřské školy </a:t>
            </a:r>
            <a:br>
              <a:rPr lang="cs-CZ" sz="2900" dirty="0">
                <a:cs typeface="Arial" panose="020B0604020202020204" pitchFamily="34" charset="0"/>
              </a:rPr>
            </a:br>
            <a:r>
              <a:rPr lang="cs-CZ" sz="2900" b="1" dirty="0">
                <a:cs typeface="Arial" panose="020B0604020202020204" pitchFamily="34" charset="0"/>
              </a:rPr>
              <a:t> </a:t>
            </a:r>
            <a:br>
              <a:rPr lang="cs-CZ" sz="2900" dirty="0">
                <a:cs typeface="Arial" panose="020B0604020202020204" pitchFamily="34" charset="0"/>
              </a:rPr>
            </a:br>
            <a:r>
              <a:rPr lang="cs-CZ" sz="2900" b="1" dirty="0">
                <a:cs typeface="Arial" panose="020B0604020202020204" pitchFamily="34" charset="0"/>
              </a:rPr>
              <a:t>ŠVP PV „Radost a smích po celý rok“</a:t>
            </a:r>
            <a:br>
              <a:rPr lang="cs-CZ" sz="2900" dirty="0"/>
            </a:br>
            <a:endParaRPr lang="en-US" sz="2900" dirty="0"/>
          </a:p>
        </p:txBody>
      </p:sp>
      <p:sp>
        <p:nvSpPr>
          <p:cNvPr id="3" name="Zástupný symbol pro obsah 2"/>
          <p:cNvSpPr>
            <a:spLocks noGrp="1"/>
          </p:cNvSpPr>
          <p:nvPr>
            <p:ph idx="1"/>
          </p:nvPr>
        </p:nvSpPr>
        <p:spPr>
          <a:xfrm>
            <a:off x="838199" y="2357074"/>
            <a:ext cx="10515599" cy="4304983"/>
          </a:xfrm>
        </p:spPr>
        <p:txBody>
          <a:bodyPr>
            <a:normAutofit fontScale="70000" lnSpcReduction="20000"/>
          </a:bodyPr>
          <a:lstStyle/>
          <a:p>
            <a:pPr algn="just">
              <a:lnSpc>
                <a:spcPct val="150000"/>
              </a:lnSpc>
            </a:pPr>
            <a:r>
              <a:rPr lang="cs-CZ" sz="2300" b="1" dirty="0">
                <a:cs typeface="Arial" panose="020B0604020202020204" pitchFamily="34" charset="0"/>
              </a:rPr>
              <a:t>Cílem ŠVP PV „Radost a smích po celý rok“ je umožnit dětem uspokojovat jejich potřeby, rozvíjet jejich dovednosti a orientovat se v okolním světě.</a:t>
            </a:r>
            <a:r>
              <a:rPr lang="cs-CZ" sz="2300" dirty="0">
                <a:cs typeface="Arial" panose="020B0604020202020204" pitchFamily="34" charset="0"/>
              </a:rPr>
              <a:t> Program vyváženě zahrnuje všechny oblasti vzdělávání. V programu se zaměřujeme na rozvoj celé osobnosti dítěte. Jedná se zejména o oblast fyzickou, psychickou, morální, sociální, jazykově literární, estetickou, poznávací a experimentální, pracovně dovednostní, včetně jemné motoriky, zdraví apod. Činnosti, jejich obsah a náročnost jsou voleny vzhledem k věku dětí</a:t>
            </a:r>
          </a:p>
          <a:p>
            <a:pPr algn="just">
              <a:lnSpc>
                <a:spcPct val="150000"/>
              </a:lnSpc>
            </a:pPr>
            <a:endParaRPr lang="cs-CZ" sz="2300" dirty="0">
              <a:cs typeface="Arial" panose="020B0604020202020204" pitchFamily="34" charset="0"/>
            </a:endParaRPr>
          </a:p>
          <a:p>
            <a:pPr algn="just">
              <a:lnSpc>
                <a:spcPct val="150000"/>
              </a:lnSpc>
            </a:pPr>
            <a:r>
              <a:rPr lang="cs-CZ" sz="2300" b="1" dirty="0">
                <a:cs typeface="Arial" panose="020B0604020202020204" pitchFamily="34" charset="0"/>
              </a:rPr>
              <a:t>Specifickou pozornost věnujeme získávání klíčových kompetencí potřebných nejen na přípravu dítěte na školu, ale hlavně na přípravu dětí pro život – tedy příprava na více rolí, než je role školáka</a:t>
            </a:r>
            <a:r>
              <a:rPr lang="cs-CZ" sz="2300" dirty="0">
                <a:cs typeface="Arial" panose="020B0604020202020204" pitchFamily="34" charset="0"/>
              </a:rPr>
              <a:t>. Dítě má být vedeno k výbavě pro život v mnoha oblastech – nejen poslouchat pokyny a dělat to, co se mu nařizuje, dítě by mělo umět komunikovat a domluvit se při hře, být samostatné při oblékání, úklidu, mít respekt z dospělého, zdvořile jednat – pozdravit, poděkovat, umět se domluvit, vědět, že když mu někdo fyzicky nebo jinak ubližuje, je potřeba se bránit</a:t>
            </a:r>
          </a:p>
          <a:p>
            <a:pPr marL="0" indent="0">
              <a:buNone/>
            </a:pPr>
            <a:endParaRPr lang="cs-CZ" dirty="0"/>
          </a:p>
          <a:p>
            <a:pPr marL="0" indent="0">
              <a:buNone/>
            </a:pPr>
            <a:endParaRPr lang="en-US" dirty="0"/>
          </a:p>
        </p:txBody>
      </p:sp>
      <p:pic>
        <p:nvPicPr>
          <p:cNvPr id="5" name="Picture 5" descr="Snímek obrazovky 2017-03-10 v 13.18.25.png">
            <a:extLst>
              <a:ext uri="{FF2B5EF4-FFF2-40B4-BE49-F238E27FC236}">
                <a16:creationId xmlns:a16="http://schemas.microsoft.com/office/drawing/2014/main" id="{786FCDF9-CE46-1017-7AC5-34604EF906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6" name="Picture 3" descr="Snímek obrazovky 2017-06-06 v 10.33.15.png">
            <a:extLst>
              <a:ext uri="{FF2B5EF4-FFF2-40B4-BE49-F238E27FC236}">
                <a16:creationId xmlns:a16="http://schemas.microsoft.com/office/drawing/2014/main" id="{F80BCE7D-E9CE-86A8-2B3D-DF9259970A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DE0F6C9A-3F48-26D4-BFC6-9E99BE3E5B43}"/>
              </a:ext>
            </a:extLst>
          </p:cNvPr>
          <p:cNvSpPr>
            <a:spLocks noGrp="1"/>
          </p:cNvSpPr>
          <p:nvPr>
            <p:ph type="sldNum" sz="quarter" idx="12"/>
          </p:nvPr>
        </p:nvSpPr>
        <p:spPr/>
        <p:txBody>
          <a:bodyPr/>
          <a:lstStyle/>
          <a:p>
            <a:fld id="{5461BB41-8F93-1243-B4BF-DE04D556D39D}" type="slidenum">
              <a:rPr lang="cs-CZ" smtClean="0"/>
              <a:t>33</a:t>
            </a:fld>
            <a:endParaRPr lang="cs-CZ"/>
          </a:p>
        </p:txBody>
      </p:sp>
    </p:spTree>
    <p:extLst>
      <p:ext uri="{BB962C8B-B14F-4D97-AF65-F5344CB8AC3E}">
        <p14:creationId xmlns:p14="http://schemas.microsoft.com/office/powerpoint/2010/main" val="22220045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5605" y="895939"/>
            <a:ext cx="8683745" cy="765619"/>
          </a:xfrm>
        </p:spPr>
        <p:txBody>
          <a:bodyPr>
            <a:normAutofit fontScale="90000"/>
          </a:bodyPr>
          <a:lstStyle/>
          <a:p>
            <a:pPr algn="ctr"/>
            <a:br>
              <a:rPr lang="en-US" sz="2566" b="1" dirty="0"/>
            </a:br>
            <a:r>
              <a:rPr lang="cs-CZ" sz="3100" b="1" dirty="0">
                <a:solidFill>
                  <a:srgbClr val="002060"/>
                </a:solidFill>
                <a:cs typeface="Arial" panose="020B0604020202020204" pitchFamily="34" charset="0"/>
              </a:rPr>
              <a:t>Cíle a plány</a:t>
            </a:r>
          </a:p>
        </p:txBody>
      </p:sp>
      <p:sp>
        <p:nvSpPr>
          <p:cNvPr id="3" name="Content Placeholder 2"/>
          <p:cNvSpPr>
            <a:spLocks noGrp="1"/>
          </p:cNvSpPr>
          <p:nvPr>
            <p:ph idx="1"/>
          </p:nvPr>
        </p:nvSpPr>
        <p:spPr>
          <a:xfrm>
            <a:off x="1754127" y="1727538"/>
            <a:ext cx="8683745" cy="4412006"/>
          </a:xfrm>
        </p:spPr>
        <p:txBody>
          <a:bodyPr>
            <a:normAutofit/>
          </a:bodyPr>
          <a:lstStyle/>
          <a:p>
            <a:pPr marL="457200" lvl="1" indent="0">
              <a:buNone/>
            </a:pPr>
            <a:endParaRPr lang="cs-CZ" sz="1200" dirty="0">
              <a:solidFill>
                <a:srgbClr val="0000FF"/>
              </a:solidFill>
              <a:latin typeface="Arial" panose="020B0604020202020204" pitchFamily="34" charset="0"/>
              <a:cs typeface="Arial" panose="020B0604020202020204" pitchFamily="34" charset="0"/>
            </a:endParaRPr>
          </a:p>
          <a:p>
            <a:pPr lvl="1">
              <a:buFont typeface="Arial"/>
              <a:buChar char="•"/>
            </a:pPr>
            <a:endParaRPr lang="cs-CZ" sz="1200" dirty="0">
              <a:latin typeface="Arial" panose="020B0604020202020204" pitchFamily="34" charset="0"/>
              <a:cs typeface="Arial" panose="020B0604020202020204" pitchFamily="34" charset="0"/>
            </a:endParaRPr>
          </a:p>
          <a:p>
            <a:pPr lvl="1">
              <a:buFontTx/>
              <a:buChar char="-"/>
            </a:pPr>
            <a:endParaRPr lang="cs-CZ" sz="2309" dirty="0"/>
          </a:p>
          <a:p>
            <a:pPr marL="457200" lvl="1" indent="0">
              <a:buNone/>
            </a:pPr>
            <a:endParaRPr lang="cs-CZ" sz="2309" dirty="0"/>
          </a:p>
          <a:p>
            <a:pPr marL="0" indent="0">
              <a:buNone/>
            </a:pPr>
            <a:endParaRPr lang="cs-CZ" sz="2309" dirty="0"/>
          </a:p>
          <a:p>
            <a:pPr marL="0" indent="0">
              <a:buNone/>
            </a:pPr>
            <a:endParaRPr lang="cs-CZ" sz="2309" dirty="0"/>
          </a:p>
          <a:p>
            <a:pPr marL="0" indent="0">
              <a:buNone/>
            </a:pPr>
            <a:endParaRPr lang="cs-CZ" sz="2309" dirty="0"/>
          </a:p>
        </p:txBody>
      </p:sp>
      <p:sp>
        <p:nvSpPr>
          <p:cNvPr id="7" name="Obdélník 6"/>
          <p:cNvSpPr/>
          <p:nvPr/>
        </p:nvSpPr>
        <p:spPr>
          <a:xfrm>
            <a:off x="223935" y="1980252"/>
            <a:ext cx="11383347" cy="4392036"/>
          </a:xfrm>
          <a:prstGeom prst="rect">
            <a:avLst/>
          </a:prstGeom>
        </p:spPr>
        <p:txBody>
          <a:bodyPr wrap="square">
            <a:spAutoFit/>
          </a:bodyPr>
          <a:lstStyle/>
          <a:p>
            <a:r>
              <a:rPr lang="cs-CZ" sz="1200" b="1" dirty="0">
                <a:cs typeface="Arial" panose="020B0604020202020204" pitchFamily="34" charset="0"/>
              </a:rPr>
              <a:t>          </a:t>
            </a:r>
          </a:p>
          <a:p>
            <a:pPr marL="628650" lvl="1" indent="-171450">
              <a:lnSpc>
                <a:spcPct val="150000"/>
              </a:lnSpc>
              <a:buFont typeface="Arial" panose="020B0604020202020204" pitchFamily="34" charset="0"/>
              <a:buChar char="•"/>
            </a:pPr>
            <a:r>
              <a:rPr lang="cs-CZ" b="1" dirty="0">
                <a:cs typeface="Arial" panose="020B0604020202020204" pitchFamily="34" charset="0"/>
              </a:rPr>
              <a:t>Vytváření školky rodinného typu s úzkou vazbou na rodiče, komunitní centrum pro rodiče a děti.</a:t>
            </a:r>
          </a:p>
          <a:p>
            <a:pPr lvl="1">
              <a:lnSpc>
                <a:spcPct val="150000"/>
              </a:lnSpc>
            </a:pPr>
            <a:r>
              <a:rPr lang="cs-CZ" dirty="0">
                <a:cs typeface="Arial" panose="020B0604020202020204" pitchFamily="34" charset="0"/>
              </a:rPr>
              <a:t>Vybudování venkovní knihovny, díky které vzniká místo pro  scházení se dětí a rodičů a vzájemné komunikaci.</a:t>
            </a:r>
          </a:p>
          <a:p>
            <a:pPr marL="628650" lvl="1" indent="-171450">
              <a:lnSpc>
                <a:spcPct val="150000"/>
              </a:lnSpc>
              <a:buFont typeface="Arial" panose="020B0604020202020204" pitchFamily="34" charset="0"/>
              <a:buChar char="•"/>
            </a:pPr>
            <a:r>
              <a:rPr lang="cs-CZ" b="1" dirty="0">
                <a:cs typeface="Arial" panose="020B0604020202020204" pitchFamily="34" charset="0"/>
              </a:rPr>
              <a:t>Pokračování v zaměřování na logopedickou prevenci dětí ve školce.</a:t>
            </a:r>
          </a:p>
          <a:p>
            <a:pPr lvl="1">
              <a:lnSpc>
                <a:spcPct val="150000"/>
              </a:lnSpc>
            </a:pPr>
            <a:r>
              <a:rPr lang="cs-CZ" dirty="0">
                <a:cs typeface="Arial" panose="020B0604020202020204" pitchFamily="34" charset="0"/>
              </a:rPr>
              <a:t>Prostřednictvím úzké spolupráce s Mgr. Chvojkovou (pravidelné depistáže řeči, odborné konzultace) a zařazením projektových dnů zaměřených na řečovou výchovu pod vedením pedagogických pracovnic, které absolvovaly dlouhodobý logopedický kurz – logopedický </a:t>
            </a:r>
            <a:r>
              <a:rPr lang="cs-CZ" dirty="0" err="1">
                <a:cs typeface="Arial" panose="020B0604020202020204" pitchFamily="34" charset="0"/>
              </a:rPr>
              <a:t>preventista</a:t>
            </a:r>
            <a:r>
              <a:rPr lang="cs-CZ" dirty="0">
                <a:cs typeface="Arial" panose="020B0604020202020204" pitchFamily="34" charset="0"/>
              </a:rPr>
              <a:t>.</a:t>
            </a:r>
          </a:p>
          <a:p>
            <a:pPr marL="628650" lvl="1" indent="-171450">
              <a:lnSpc>
                <a:spcPct val="150000"/>
              </a:lnSpc>
              <a:buFont typeface="Arial" panose="020B0604020202020204" pitchFamily="34" charset="0"/>
              <a:buChar char="•"/>
            </a:pPr>
            <a:r>
              <a:rPr lang="cs-CZ" b="1" dirty="0">
                <a:cs typeface="Arial" panose="020B0604020202020204" pitchFamily="34" charset="0"/>
              </a:rPr>
              <a:t>Pokračování v zaměřování na environmentální a polytechnické vzdělávání.</a:t>
            </a:r>
          </a:p>
          <a:p>
            <a:pPr lvl="1">
              <a:lnSpc>
                <a:spcPct val="150000"/>
              </a:lnSpc>
            </a:pPr>
            <a:r>
              <a:rPr lang="cs-CZ" dirty="0">
                <a:cs typeface="Arial" panose="020B0604020202020204" pitchFamily="34" charset="0"/>
              </a:rPr>
              <a:t>V rámci OP Praha - pól růstu ČR proběhla rekonstrukce zahrady, která je z velké části zaměřena na environmentální a polytechnické vzdělávání. Zahradu využívají děti ze všech pracovišť mateřské školy. Byl vytvořen celoroční projekt „ Zahrada jako odpověď“, který stále v MŠ probíhá.</a:t>
            </a:r>
          </a:p>
        </p:txBody>
      </p:sp>
      <p:pic>
        <p:nvPicPr>
          <p:cNvPr id="5" name="Picture 5" descr="Snímek obrazovky 2017-03-10 v 13.18.25.png">
            <a:extLst>
              <a:ext uri="{FF2B5EF4-FFF2-40B4-BE49-F238E27FC236}">
                <a16:creationId xmlns:a16="http://schemas.microsoft.com/office/drawing/2014/main" id="{21821D66-46C6-0625-8E45-52EC7354B7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6" name="Picture 3" descr="Snímek obrazovky 2017-06-06 v 10.33.15.png">
            <a:extLst>
              <a:ext uri="{FF2B5EF4-FFF2-40B4-BE49-F238E27FC236}">
                <a16:creationId xmlns:a16="http://schemas.microsoft.com/office/drawing/2014/main" id="{C203452A-6688-E0DA-A024-9876F49588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2" name="Zástupný symbol pro číslo snímku 11">
            <a:extLst>
              <a:ext uri="{FF2B5EF4-FFF2-40B4-BE49-F238E27FC236}">
                <a16:creationId xmlns:a16="http://schemas.microsoft.com/office/drawing/2014/main" id="{65B9D956-4775-A1A5-4C2D-E6D629E4859E}"/>
              </a:ext>
            </a:extLst>
          </p:cNvPr>
          <p:cNvSpPr>
            <a:spLocks noGrp="1"/>
          </p:cNvSpPr>
          <p:nvPr>
            <p:ph type="sldNum" sz="quarter" idx="12"/>
          </p:nvPr>
        </p:nvSpPr>
        <p:spPr/>
        <p:txBody>
          <a:bodyPr/>
          <a:lstStyle/>
          <a:p>
            <a:fld id="{5461BB41-8F93-1243-B4BF-DE04D556D39D}" type="slidenum">
              <a:rPr lang="cs-CZ" smtClean="0"/>
              <a:t>34</a:t>
            </a:fld>
            <a:endParaRPr lang="cs-CZ"/>
          </a:p>
        </p:txBody>
      </p:sp>
    </p:spTree>
    <p:extLst>
      <p:ext uri="{BB962C8B-B14F-4D97-AF65-F5344CB8AC3E}">
        <p14:creationId xmlns:p14="http://schemas.microsoft.com/office/powerpoint/2010/main" val="11186649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681037"/>
            <a:ext cx="10515600" cy="1009651"/>
          </a:xfrm>
        </p:spPr>
        <p:txBody>
          <a:bodyPr>
            <a:normAutofit fontScale="90000"/>
          </a:bodyPr>
          <a:lstStyle/>
          <a:p>
            <a:pPr algn="ctr"/>
            <a:br>
              <a:rPr lang="cs-CZ" b="1" dirty="0">
                <a:latin typeface="Arial" panose="020B0604020202020204" pitchFamily="34" charset="0"/>
                <a:cs typeface="Arial" panose="020B0604020202020204" pitchFamily="34" charset="0"/>
              </a:rPr>
            </a:br>
            <a:r>
              <a:rPr lang="cs-CZ" sz="3100" b="1" dirty="0">
                <a:solidFill>
                  <a:srgbClr val="002060"/>
                </a:solidFill>
                <a:cs typeface="Arial" panose="020B0604020202020204" pitchFamily="34" charset="0"/>
              </a:rPr>
              <a:t>Cíle a plány</a:t>
            </a:r>
            <a:endParaRPr lang="en-US" sz="3100" dirty="0">
              <a:solidFill>
                <a:srgbClr val="002060"/>
              </a:solidFill>
            </a:endParaRPr>
          </a:p>
        </p:txBody>
      </p:sp>
      <p:sp>
        <p:nvSpPr>
          <p:cNvPr id="3" name="Zástupný symbol pro obsah 2"/>
          <p:cNvSpPr>
            <a:spLocks noGrp="1"/>
          </p:cNvSpPr>
          <p:nvPr>
            <p:ph idx="1"/>
          </p:nvPr>
        </p:nvSpPr>
        <p:spPr>
          <a:xfrm>
            <a:off x="391886" y="1825625"/>
            <a:ext cx="11159412" cy="4351338"/>
          </a:xfrm>
        </p:spPr>
        <p:txBody>
          <a:bodyPr>
            <a:normAutofit fontScale="92500" lnSpcReduction="20000"/>
          </a:bodyPr>
          <a:lstStyle/>
          <a:p>
            <a:pPr marL="171450" indent="-171450">
              <a:lnSpc>
                <a:spcPct val="124000"/>
              </a:lnSpc>
            </a:pPr>
            <a:r>
              <a:rPr lang="cs-CZ" sz="1800" b="1" dirty="0">
                <a:cs typeface="Arial" panose="020B0604020202020204" pitchFamily="34" charset="0"/>
              </a:rPr>
              <a:t>Využíváni pokrokových prostředků pro vzdělávání – digitalizace mateřské školy.</a:t>
            </a:r>
          </a:p>
          <a:p>
            <a:pPr lvl="1">
              <a:lnSpc>
                <a:spcPct val="124000"/>
              </a:lnSpc>
              <a:buFont typeface="Courier New" panose="02070309020205020404" pitchFamily="49" charset="0"/>
              <a:buChar char="o"/>
            </a:pPr>
            <a:r>
              <a:rPr lang="cs-CZ" sz="1800" dirty="0">
                <a:cs typeface="Arial" panose="020B0604020202020204" pitchFamily="34" charset="0"/>
              </a:rPr>
              <a:t>Zavedení a další zdokonalování aplikací pro rodiče: </a:t>
            </a:r>
          </a:p>
          <a:p>
            <a:pPr lvl="1">
              <a:lnSpc>
                <a:spcPct val="124000"/>
              </a:lnSpc>
              <a:buFont typeface="Courier New" panose="02070309020205020404" pitchFamily="49" charset="0"/>
              <a:buChar char="o"/>
            </a:pPr>
            <a:r>
              <a:rPr lang="cs-CZ" sz="1800" dirty="0">
                <a:cs typeface="Arial" panose="020B0604020202020204" pitchFamily="34" charset="0"/>
              </a:rPr>
              <a:t>„Naše MŠ“, kde na jednom místě získávají všechny informace o dění ve školce. </a:t>
            </a:r>
          </a:p>
          <a:p>
            <a:pPr lvl="1">
              <a:lnSpc>
                <a:spcPct val="124000"/>
              </a:lnSpc>
              <a:buFont typeface="Courier New" panose="02070309020205020404" pitchFamily="49" charset="0"/>
              <a:buChar char="o"/>
            </a:pPr>
            <a:r>
              <a:rPr lang="cs-CZ" sz="1800" dirty="0">
                <a:cs typeface="Arial" panose="020B0604020202020204" pitchFamily="34" charset="0"/>
              </a:rPr>
              <a:t>„</a:t>
            </a:r>
            <a:r>
              <a:rPr lang="cs-CZ" sz="1800" dirty="0" err="1">
                <a:cs typeface="Arial" panose="020B0604020202020204" pitchFamily="34" charset="0"/>
              </a:rPr>
              <a:t>iSophiR</a:t>
            </a:r>
            <a:r>
              <a:rPr lang="cs-CZ" sz="1800" dirty="0">
                <a:cs typeface="Arial" panose="020B0604020202020204" pitchFamily="34" charset="0"/>
              </a:rPr>
              <a:t>“, nástroj který je propojitelný se systémem </a:t>
            </a:r>
            <a:r>
              <a:rPr lang="cs-CZ" sz="1800" dirty="0" err="1">
                <a:cs typeface="Arial" panose="020B0604020202020204" pitchFamily="34" charset="0"/>
              </a:rPr>
              <a:t>iSophi</a:t>
            </a:r>
            <a:r>
              <a:rPr lang="cs-CZ" sz="1800" dirty="0">
                <a:cs typeface="Arial" panose="020B0604020202020204" pitchFamily="34" charset="0"/>
              </a:rPr>
              <a:t> pro MŠ a rodiče tak mohou sdílet diagnostické informace týkající se jejich dítěte spolu s pedagogy.</a:t>
            </a:r>
            <a:endParaRPr lang="cs-CZ" sz="1800" b="1" dirty="0">
              <a:cs typeface="Arial" panose="020B0604020202020204" pitchFamily="34" charset="0"/>
            </a:endParaRPr>
          </a:p>
          <a:p>
            <a:pPr algn="just">
              <a:lnSpc>
                <a:spcPct val="124000"/>
              </a:lnSpc>
            </a:pPr>
            <a:r>
              <a:rPr lang="cs-CZ" sz="1800" b="1" dirty="0">
                <a:cs typeface="Arial" panose="020B0604020202020204" pitchFamily="34" charset="0"/>
              </a:rPr>
              <a:t>Kladení důrazu na pohybovou výchovu dětí</a:t>
            </a:r>
          </a:p>
          <a:p>
            <a:pPr marL="0" indent="0" algn="just">
              <a:lnSpc>
                <a:spcPct val="124000"/>
              </a:lnSpc>
              <a:buNone/>
            </a:pPr>
            <a:r>
              <a:rPr lang="cs-CZ" sz="1800" dirty="0">
                <a:cs typeface="Arial" panose="020B0604020202020204" pitchFamily="34" charset="0"/>
              </a:rPr>
              <a:t>Týdenní projekt „Hravé lyžování“ – lyžařský areál </a:t>
            </a:r>
            <a:r>
              <a:rPr lang="cs-CZ" sz="1800" dirty="0" err="1">
                <a:cs typeface="Arial" panose="020B0604020202020204" pitchFamily="34" charset="0"/>
              </a:rPr>
              <a:t>Kvasejovice</a:t>
            </a:r>
            <a:r>
              <a:rPr lang="cs-CZ" sz="1800" dirty="0">
                <a:cs typeface="Arial" panose="020B0604020202020204" pitchFamily="34" charset="0"/>
              </a:rPr>
              <a:t> (pětidenní výjezdový lyžařský kurz, který se konal v dopoledních hodinách), </a:t>
            </a:r>
          </a:p>
          <a:p>
            <a:pPr marL="0" indent="0" algn="just">
              <a:lnSpc>
                <a:spcPct val="124000"/>
              </a:lnSpc>
              <a:buNone/>
            </a:pPr>
            <a:r>
              <a:rPr lang="cs-CZ" sz="1800" dirty="0">
                <a:cs typeface="Arial" panose="020B0604020202020204" pitchFamily="34" charset="0"/>
              </a:rPr>
              <a:t>pololetní projekt „Plavání s předškoláky“ </a:t>
            </a:r>
          </a:p>
          <a:p>
            <a:pPr algn="just">
              <a:lnSpc>
                <a:spcPct val="124000"/>
              </a:lnSpc>
            </a:pPr>
            <a:r>
              <a:rPr lang="cs-CZ" sz="1800" b="1" dirty="0">
                <a:cs typeface="Arial" panose="020B0604020202020204" pitchFamily="34" charset="0"/>
              </a:rPr>
              <a:t>Podpora prosociální chování, spolupráce mezi mladšími a školními dětmi. </a:t>
            </a:r>
          </a:p>
          <a:p>
            <a:pPr marL="0" indent="0" algn="just">
              <a:lnSpc>
                <a:spcPct val="124000"/>
              </a:lnSpc>
              <a:buNone/>
            </a:pPr>
            <a:r>
              <a:rPr lang="cs-CZ" sz="1800" dirty="0">
                <a:cs typeface="Arial" panose="020B0604020202020204" pitchFamily="34" charset="0"/>
              </a:rPr>
              <a:t>V rámci spolupráce navštěvují naši mateřskou školu děti ze základní školy a společně s dětmi z mateřské školy se starají o zahradu (hrabání listí, pletí </a:t>
            </a:r>
            <a:r>
              <a:rPr lang="cs-CZ" sz="1800" dirty="0" err="1">
                <a:cs typeface="Arial" panose="020B0604020202020204" pitchFamily="34" charset="0"/>
              </a:rPr>
              <a:t>apod</a:t>
            </a:r>
            <a:r>
              <a:rPr lang="cs-CZ" sz="1800" dirty="0">
                <a:cs typeface="Arial" panose="020B0604020202020204" pitchFamily="34" charset="0"/>
              </a:rPr>
              <a:t>), zpracovávají plody („</a:t>
            </a:r>
            <a:r>
              <a:rPr lang="cs-CZ" sz="1800" dirty="0" err="1">
                <a:cs typeface="Arial" panose="020B0604020202020204" pitchFamily="34" charset="0"/>
              </a:rPr>
              <a:t>Marmeládování</a:t>
            </a:r>
            <a:r>
              <a:rPr lang="cs-CZ" sz="1800" dirty="0">
                <a:cs typeface="Arial" panose="020B0604020202020204" pitchFamily="34" charset="0"/>
              </a:rPr>
              <a:t>“), pečou.</a:t>
            </a:r>
          </a:p>
          <a:p>
            <a:pPr marL="0" indent="0" algn="just">
              <a:lnSpc>
                <a:spcPct val="100000"/>
              </a:lnSpc>
              <a:buNone/>
            </a:pPr>
            <a:endParaRPr lang="cs-CZ" sz="1200" dirty="0">
              <a:latin typeface="Arial" panose="020B0604020202020204" pitchFamily="34" charset="0"/>
              <a:cs typeface="Arial" panose="020B0604020202020204" pitchFamily="34" charset="0"/>
            </a:endParaRPr>
          </a:p>
          <a:p>
            <a:pPr marL="0" indent="0" algn="just">
              <a:lnSpc>
                <a:spcPct val="100000"/>
              </a:lnSpc>
              <a:buNone/>
            </a:pPr>
            <a:endParaRPr lang="cs-CZ" sz="1200" dirty="0">
              <a:latin typeface="Arial" panose="020B0604020202020204" pitchFamily="34" charset="0"/>
              <a:cs typeface="Arial" panose="020B0604020202020204" pitchFamily="34" charset="0"/>
            </a:endParaRPr>
          </a:p>
          <a:p>
            <a:pPr marL="0" indent="0">
              <a:buNone/>
            </a:pPr>
            <a:endParaRPr lang="cs-CZ" sz="1200" dirty="0"/>
          </a:p>
          <a:p>
            <a:pPr marL="0" indent="0">
              <a:buNone/>
            </a:pPr>
            <a:endParaRPr lang="en-US" sz="1200" dirty="0">
              <a:latin typeface="Arial" panose="020B0604020202020204" pitchFamily="34" charset="0"/>
              <a:cs typeface="Arial" panose="020B0604020202020204" pitchFamily="34" charset="0"/>
            </a:endParaRPr>
          </a:p>
        </p:txBody>
      </p:sp>
      <p:pic>
        <p:nvPicPr>
          <p:cNvPr id="5" name="Picture 5" descr="Snímek obrazovky 2017-03-10 v 13.18.25.png">
            <a:extLst>
              <a:ext uri="{FF2B5EF4-FFF2-40B4-BE49-F238E27FC236}">
                <a16:creationId xmlns:a16="http://schemas.microsoft.com/office/drawing/2014/main" id="{F60258DD-9E4B-54DB-F53D-96E4955069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6" name="Picture 3" descr="Snímek obrazovky 2017-06-06 v 10.33.15.png">
            <a:extLst>
              <a:ext uri="{FF2B5EF4-FFF2-40B4-BE49-F238E27FC236}">
                <a16:creationId xmlns:a16="http://schemas.microsoft.com/office/drawing/2014/main" id="{64AFA2B6-9AA8-401A-F1F2-0148E7B4B7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F50CAD3E-707F-7C70-1150-391F0D7669F3}"/>
              </a:ext>
            </a:extLst>
          </p:cNvPr>
          <p:cNvSpPr>
            <a:spLocks noGrp="1"/>
          </p:cNvSpPr>
          <p:nvPr>
            <p:ph type="sldNum" sz="quarter" idx="12"/>
          </p:nvPr>
        </p:nvSpPr>
        <p:spPr/>
        <p:txBody>
          <a:bodyPr/>
          <a:lstStyle/>
          <a:p>
            <a:fld id="{5461BB41-8F93-1243-B4BF-DE04D556D39D}" type="slidenum">
              <a:rPr lang="cs-CZ" smtClean="0"/>
              <a:t>35</a:t>
            </a:fld>
            <a:endParaRPr lang="cs-CZ"/>
          </a:p>
        </p:txBody>
      </p:sp>
    </p:spTree>
    <p:extLst>
      <p:ext uri="{BB962C8B-B14F-4D97-AF65-F5344CB8AC3E}">
        <p14:creationId xmlns:p14="http://schemas.microsoft.com/office/powerpoint/2010/main" val="1737200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58281" y="1128906"/>
            <a:ext cx="10515600" cy="1009651"/>
          </a:xfrm>
        </p:spPr>
        <p:txBody>
          <a:bodyPr>
            <a:normAutofit fontScale="90000"/>
          </a:bodyPr>
          <a:lstStyle/>
          <a:p>
            <a:pPr algn="ctr"/>
            <a:r>
              <a:rPr lang="cs-CZ" sz="3100" b="1" dirty="0">
                <a:solidFill>
                  <a:srgbClr val="002060"/>
                </a:solidFill>
                <a:cs typeface="Arial" panose="020B0604020202020204" pitchFamily="34" charset="0"/>
              </a:rPr>
              <a:t>Investiční cíle a plány</a:t>
            </a:r>
            <a:br>
              <a:rPr lang="cs-CZ" b="1" dirty="0">
                <a:latin typeface="Arial" panose="020B0604020202020204" pitchFamily="34" charset="0"/>
                <a:cs typeface="Arial" panose="020B0604020202020204" pitchFamily="34" charset="0"/>
              </a:rPr>
            </a:br>
            <a:endParaRPr lang="en-US" dirty="0"/>
          </a:p>
        </p:txBody>
      </p:sp>
      <p:sp>
        <p:nvSpPr>
          <p:cNvPr id="3" name="Zástupný symbol pro obsah 2"/>
          <p:cNvSpPr>
            <a:spLocks noGrp="1"/>
          </p:cNvSpPr>
          <p:nvPr>
            <p:ph idx="1"/>
          </p:nvPr>
        </p:nvSpPr>
        <p:spPr>
          <a:xfrm>
            <a:off x="558282" y="2232499"/>
            <a:ext cx="10022632" cy="3216580"/>
          </a:xfrm>
        </p:spPr>
        <p:txBody>
          <a:bodyPr>
            <a:normAutofit fontScale="92500"/>
          </a:bodyPr>
          <a:lstStyle/>
          <a:p>
            <a:pPr>
              <a:lnSpc>
                <a:spcPct val="150000"/>
              </a:lnSpc>
            </a:pPr>
            <a:endParaRPr lang="cs-CZ" sz="1200" b="1" dirty="0">
              <a:latin typeface="Arial" panose="020B0604020202020204" pitchFamily="34" charset="0"/>
              <a:cs typeface="Arial" panose="020B0604020202020204" pitchFamily="34" charset="0"/>
            </a:endParaRPr>
          </a:p>
          <a:p>
            <a:pPr lvl="1">
              <a:lnSpc>
                <a:spcPct val="150000"/>
              </a:lnSpc>
            </a:pPr>
            <a:r>
              <a:rPr lang="cs-CZ" b="1" dirty="0">
                <a:cs typeface="Arial" panose="020B0604020202020204" pitchFamily="34" charset="0"/>
              </a:rPr>
              <a:t>Rekonstrukce zahrady na pracovišti MŠ K Nedvězí </a:t>
            </a:r>
            <a:r>
              <a:rPr lang="cs-CZ" dirty="0">
                <a:cs typeface="Arial" panose="020B0604020202020204" pitchFamily="34" charset="0"/>
              </a:rPr>
              <a:t>(celková obnova zahrady, včetně herních prvků)</a:t>
            </a:r>
          </a:p>
          <a:p>
            <a:pPr lvl="1">
              <a:lnSpc>
                <a:spcPct val="150000"/>
              </a:lnSpc>
            </a:pPr>
            <a:r>
              <a:rPr lang="cs-CZ" b="1" dirty="0">
                <a:cs typeface="Arial" panose="020B0604020202020204" pitchFamily="34" charset="0"/>
              </a:rPr>
              <a:t>Dovybavení zahrady na pracovišti K Uhříněvsi </a:t>
            </a:r>
            <a:r>
              <a:rPr lang="cs-CZ" dirty="0">
                <a:cs typeface="Arial" panose="020B0604020202020204" pitchFamily="34" charset="0"/>
              </a:rPr>
              <a:t>(vybudování terasy ze zastíněním)</a:t>
            </a:r>
          </a:p>
          <a:p>
            <a:pPr lvl="1">
              <a:lnSpc>
                <a:spcPct val="150000"/>
              </a:lnSpc>
            </a:pPr>
            <a:r>
              <a:rPr lang="cs-CZ" b="1" dirty="0">
                <a:cs typeface="Arial" panose="020B0604020202020204" pitchFamily="34" charset="0"/>
              </a:rPr>
              <a:t>Vybudování vnitřní knihovny pro děti a rodiče na pracovišti MŠ Sluneční</a:t>
            </a:r>
          </a:p>
          <a:p>
            <a:endParaRPr lang="en-US" dirty="0"/>
          </a:p>
        </p:txBody>
      </p:sp>
      <p:pic>
        <p:nvPicPr>
          <p:cNvPr id="5" name="Picture 5" descr="Snímek obrazovky 2017-03-10 v 13.18.25.png">
            <a:extLst>
              <a:ext uri="{FF2B5EF4-FFF2-40B4-BE49-F238E27FC236}">
                <a16:creationId xmlns:a16="http://schemas.microsoft.com/office/drawing/2014/main" id="{C9CF832D-6AEB-3CAE-EFDA-F7B046C088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6" name="Picture 3" descr="Snímek obrazovky 2017-06-06 v 10.33.15.png">
            <a:extLst>
              <a:ext uri="{FF2B5EF4-FFF2-40B4-BE49-F238E27FC236}">
                <a16:creationId xmlns:a16="http://schemas.microsoft.com/office/drawing/2014/main" id="{9AF4865D-BF59-8CFC-5D17-E66CA23688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D0D0BC86-E4FC-608D-1239-84F9AA9B952A}"/>
              </a:ext>
            </a:extLst>
          </p:cNvPr>
          <p:cNvSpPr>
            <a:spLocks noGrp="1"/>
          </p:cNvSpPr>
          <p:nvPr>
            <p:ph type="sldNum" sz="quarter" idx="12"/>
          </p:nvPr>
        </p:nvSpPr>
        <p:spPr/>
        <p:txBody>
          <a:bodyPr/>
          <a:lstStyle/>
          <a:p>
            <a:fld id="{5461BB41-8F93-1243-B4BF-DE04D556D39D}" type="slidenum">
              <a:rPr lang="cs-CZ" smtClean="0"/>
              <a:t>36</a:t>
            </a:fld>
            <a:endParaRPr lang="cs-CZ"/>
          </a:p>
        </p:txBody>
      </p:sp>
    </p:spTree>
    <p:extLst>
      <p:ext uri="{BB962C8B-B14F-4D97-AF65-F5344CB8AC3E}">
        <p14:creationId xmlns:p14="http://schemas.microsoft.com/office/powerpoint/2010/main" val="15780635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8920" y="1045028"/>
            <a:ext cx="7886700" cy="951723"/>
          </a:xfrm>
        </p:spPr>
        <p:txBody>
          <a:bodyPr>
            <a:normAutofit fontScale="90000"/>
          </a:bodyPr>
          <a:lstStyle/>
          <a:p>
            <a:pPr algn="ctr"/>
            <a:br>
              <a:rPr lang="cs-CZ" sz="2800" b="1" dirty="0">
                <a:latin typeface="Arial" panose="020B0604020202020204" pitchFamily="34" charset="0"/>
                <a:cs typeface="Arial" panose="020B0604020202020204" pitchFamily="34" charset="0"/>
              </a:rPr>
            </a:br>
            <a:br>
              <a:rPr lang="cs-CZ" sz="2000" b="1" dirty="0">
                <a:latin typeface="Arial" panose="020B0604020202020204" pitchFamily="34" charset="0"/>
                <a:cs typeface="Arial" panose="020B0604020202020204" pitchFamily="34" charset="0"/>
              </a:rPr>
            </a:br>
            <a:r>
              <a:rPr lang="cs-CZ" sz="3100" b="1" dirty="0">
                <a:solidFill>
                  <a:srgbClr val="002060"/>
                </a:solidFill>
                <a:cs typeface="Arial" panose="020B0604020202020204" pitchFamily="34" charset="0"/>
              </a:rPr>
              <a:t>Aktuální problémy/největší potřeby</a:t>
            </a:r>
            <a:br>
              <a:rPr lang="cs-CZ" sz="2800" b="1" dirty="0">
                <a:latin typeface="Arial" panose="020B0604020202020204" pitchFamily="34" charset="0"/>
                <a:cs typeface="Arial" panose="020B0604020202020204" pitchFamily="34" charset="0"/>
              </a:rPr>
            </a:br>
            <a:br>
              <a:rPr lang="en-US" sz="2566" b="1" dirty="0"/>
            </a:br>
            <a:endParaRPr lang="en-US" sz="3079" b="1" dirty="0"/>
          </a:p>
        </p:txBody>
      </p:sp>
      <p:sp>
        <p:nvSpPr>
          <p:cNvPr id="3" name="Content Placeholder 2"/>
          <p:cNvSpPr>
            <a:spLocks noGrp="1"/>
          </p:cNvSpPr>
          <p:nvPr>
            <p:ph idx="1"/>
          </p:nvPr>
        </p:nvSpPr>
        <p:spPr>
          <a:xfrm>
            <a:off x="317241" y="2232498"/>
            <a:ext cx="10711543" cy="3580474"/>
          </a:xfrm>
        </p:spPr>
        <p:txBody>
          <a:bodyPr>
            <a:normAutofit/>
          </a:bodyPr>
          <a:lstStyle/>
          <a:p>
            <a:pPr marL="0" indent="0">
              <a:buNone/>
            </a:pPr>
            <a:endParaRPr lang="cs-CZ" sz="2309" b="1" dirty="0"/>
          </a:p>
          <a:p>
            <a:pPr marL="0" indent="0">
              <a:buNone/>
            </a:pPr>
            <a:endParaRPr lang="cs-CZ" sz="1200" dirty="0">
              <a:latin typeface="Arial" panose="020B0604020202020204" pitchFamily="34" charset="0"/>
              <a:cs typeface="Arial" panose="020B0604020202020204" pitchFamily="34" charset="0"/>
            </a:endParaRPr>
          </a:p>
          <a:p>
            <a:pPr lvl="1">
              <a:lnSpc>
                <a:spcPct val="114000"/>
              </a:lnSpc>
              <a:buFont typeface="Arial"/>
              <a:buChar char="•"/>
            </a:pPr>
            <a:r>
              <a:rPr lang="cs-CZ" sz="2000" dirty="0">
                <a:cs typeface="Arial" panose="020B0604020202020204" pitchFamily="34" charset="0"/>
              </a:rPr>
              <a:t>Špatná spolupráce s PPP </a:t>
            </a:r>
          </a:p>
          <a:p>
            <a:pPr lvl="1">
              <a:lnSpc>
                <a:spcPct val="114000"/>
              </a:lnSpc>
              <a:buFont typeface="Arial"/>
              <a:buChar char="•"/>
            </a:pPr>
            <a:r>
              <a:rPr lang="cs-CZ" sz="2000" dirty="0">
                <a:cs typeface="Arial" panose="020B0604020202020204" pitchFamily="34" charset="0"/>
              </a:rPr>
              <a:t>Nedostatek logopedů v MČ</a:t>
            </a:r>
          </a:p>
          <a:p>
            <a:pPr lvl="1">
              <a:lnSpc>
                <a:spcPct val="114000"/>
              </a:lnSpc>
              <a:buFont typeface="Arial"/>
              <a:buChar char="•"/>
            </a:pPr>
            <a:r>
              <a:rPr lang="cs-CZ" sz="2000" dirty="0">
                <a:cs typeface="Arial" panose="020B0604020202020204" pitchFamily="34" charset="0"/>
              </a:rPr>
              <a:t>Nedostatek kvalitních pedagogů včetně asistentů pedagoga</a:t>
            </a:r>
          </a:p>
          <a:p>
            <a:pPr lvl="1">
              <a:lnSpc>
                <a:spcPct val="114000"/>
              </a:lnSpc>
              <a:buFont typeface="Arial"/>
              <a:buChar char="•"/>
            </a:pPr>
            <a:r>
              <a:rPr lang="cs-CZ" sz="2000" dirty="0">
                <a:cs typeface="Arial" panose="020B0604020202020204" pitchFamily="34" charset="0"/>
              </a:rPr>
              <a:t>Nedostatek provozních zaměstnanců související se špatným platovým ohodnocením</a:t>
            </a:r>
            <a:endParaRPr lang="cs-CZ" sz="2000" dirty="0"/>
          </a:p>
          <a:p>
            <a:pPr lvl="1">
              <a:lnSpc>
                <a:spcPct val="114000"/>
              </a:lnSpc>
              <a:buFont typeface="Arial"/>
              <a:buChar char="•"/>
            </a:pPr>
            <a:r>
              <a:rPr lang="cs-CZ" sz="2000" dirty="0">
                <a:cs typeface="Arial" panose="020B0604020202020204" pitchFamily="34" charset="0"/>
              </a:rPr>
              <a:t>Vysoký počet dětí na třídách a s tím spojený naopak nízký počet pedagogu na třídách</a:t>
            </a:r>
          </a:p>
          <a:p>
            <a:pPr lvl="1">
              <a:buFontTx/>
              <a:buChar char="-"/>
            </a:pPr>
            <a:endParaRPr lang="cs-CZ" sz="2000" dirty="0"/>
          </a:p>
          <a:p>
            <a:pPr marL="0" indent="0">
              <a:buNone/>
            </a:pPr>
            <a:endParaRPr lang="cs-CZ" sz="2000" dirty="0"/>
          </a:p>
          <a:p>
            <a:pPr marL="0" indent="0">
              <a:buNone/>
            </a:pPr>
            <a:endParaRPr lang="cs-CZ" sz="2000" dirty="0"/>
          </a:p>
          <a:p>
            <a:pPr marL="0" indent="0">
              <a:buNone/>
            </a:pPr>
            <a:endParaRPr lang="cs-CZ" sz="2309" dirty="0"/>
          </a:p>
        </p:txBody>
      </p:sp>
      <p:pic>
        <p:nvPicPr>
          <p:cNvPr id="4" name="Picture 5" descr="Snímek obrazovky 2017-03-10 v 13.18.25.png">
            <a:extLst>
              <a:ext uri="{FF2B5EF4-FFF2-40B4-BE49-F238E27FC236}">
                <a16:creationId xmlns:a16="http://schemas.microsoft.com/office/drawing/2014/main" id="{C50F30E8-CBBF-523E-882D-DAAFA06A1A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5" name="Picture 3" descr="Snímek obrazovky 2017-06-06 v 10.33.15.png">
            <a:extLst>
              <a:ext uri="{FF2B5EF4-FFF2-40B4-BE49-F238E27FC236}">
                <a16:creationId xmlns:a16="http://schemas.microsoft.com/office/drawing/2014/main" id="{218B1D44-FEDF-5BBB-E00E-C550D7F11B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4749122A-D2ED-5027-D843-BF296AA328E8}"/>
              </a:ext>
            </a:extLst>
          </p:cNvPr>
          <p:cNvSpPr>
            <a:spLocks noGrp="1"/>
          </p:cNvSpPr>
          <p:nvPr>
            <p:ph type="sldNum" sz="quarter" idx="12"/>
          </p:nvPr>
        </p:nvSpPr>
        <p:spPr/>
        <p:txBody>
          <a:bodyPr/>
          <a:lstStyle/>
          <a:p>
            <a:fld id="{5461BB41-8F93-1243-B4BF-DE04D556D39D}" type="slidenum">
              <a:rPr lang="cs-CZ" smtClean="0"/>
              <a:t>37</a:t>
            </a:fld>
            <a:endParaRPr lang="cs-CZ"/>
          </a:p>
        </p:txBody>
      </p:sp>
    </p:spTree>
    <p:extLst>
      <p:ext uri="{BB962C8B-B14F-4D97-AF65-F5344CB8AC3E}">
        <p14:creationId xmlns:p14="http://schemas.microsoft.com/office/powerpoint/2010/main" val="35616576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51" y="1082350"/>
            <a:ext cx="9888902" cy="1156995"/>
          </a:xfrm>
        </p:spPr>
        <p:txBody>
          <a:bodyPr>
            <a:normAutofit fontScale="90000"/>
          </a:bodyPr>
          <a:lstStyle/>
          <a:p>
            <a:br>
              <a:rPr lang="cs-CZ" sz="2800" b="1" dirty="0">
                <a:latin typeface="Arial" panose="020B0604020202020204" pitchFamily="34" charset="0"/>
                <a:cs typeface="Arial" panose="020B0604020202020204" pitchFamily="34" charset="0"/>
              </a:rPr>
            </a:br>
            <a:r>
              <a:rPr lang="cs-CZ" sz="3100" b="1" dirty="0">
                <a:solidFill>
                  <a:srgbClr val="002060"/>
                </a:solidFill>
                <a:cs typeface="Times New Roman" panose="02020603050405020304" pitchFamily="18" charset="0"/>
              </a:rPr>
              <a:t>Co podařilo zrealizovat i ve spolupráci se zřizovatelem</a:t>
            </a:r>
            <a:r>
              <a:rPr lang="cs-CZ" sz="3600" b="1" dirty="0">
                <a:solidFill>
                  <a:srgbClr val="002060"/>
                </a:solidFill>
                <a:cs typeface="Times New Roman" panose="02020603050405020304" pitchFamily="18" charset="0"/>
              </a:rPr>
              <a:t>:</a:t>
            </a:r>
            <a:br>
              <a:rPr lang="cs-CZ" sz="3600" b="1" dirty="0">
                <a:solidFill>
                  <a:srgbClr val="002060"/>
                </a:solidFill>
                <a:cs typeface="Times New Roman" panose="02020603050405020304" pitchFamily="18" charset="0"/>
              </a:rPr>
            </a:br>
            <a:endParaRPr lang="en-US" sz="3600" b="1" dirty="0">
              <a:solidFill>
                <a:srgbClr val="002060"/>
              </a:solidFill>
            </a:endParaRPr>
          </a:p>
        </p:txBody>
      </p:sp>
      <p:sp>
        <p:nvSpPr>
          <p:cNvPr id="3" name="Content Placeholder 2"/>
          <p:cNvSpPr>
            <a:spLocks noGrp="1"/>
          </p:cNvSpPr>
          <p:nvPr>
            <p:ph idx="1"/>
          </p:nvPr>
        </p:nvSpPr>
        <p:spPr>
          <a:xfrm>
            <a:off x="373224" y="2239346"/>
            <a:ext cx="10636898" cy="3937617"/>
          </a:xfrm>
        </p:spPr>
        <p:txBody>
          <a:bodyPr>
            <a:normAutofit/>
          </a:bodyPr>
          <a:lstStyle/>
          <a:p>
            <a:pPr marL="0" indent="0">
              <a:buNone/>
            </a:pPr>
            <a:endParaRPr lang="cs-CZ" sz="2309" b="1" dirty="0"/>
          </a:p>
          <a:p>
            <a:pPr algn="just"/>
            <a:r>
              <a:rPr lang="cs-CZ" sz="2200" dirty="0"/>
              <a:t>Zřízení pracoviště MŠ V Bytovkách včetně vybavení (2.třídy)</a:t>
            </a:r>
          </a:p>
          <a:p>
            <a:pPr algn="just"/>
            <a:r>
              <a:rPr lang="cs-CZ" sz="2200" dirty="0"/>
              <a:t>Zřízení pracoviště MŠ K Uhříněvsi 6 včetně vybavení (1.třída)</a:t>
            </a:r>
          </a:p>
          <a:p>
            <a:pPr algn="just"/>
            <a:r>
              <a:rPr lang="cs-CZ" sz="2200" dirty="0"/>
              <a:t>Instalace bezpečnostního čipového vstupu (pracoviště MŠ Sluneční)</a:t>
            </a:r>
          </a:p>
          <a:p>
            <a:pPr algn="just"/>
            <a:r>
              <a:rPr lang="cs-CZ" sz="2200" dirty="0"/>
              <a:t>Instalace bezpečnostních – elektronický vrátný (pracoviště MŠ K Nedvězí)</a:t>
            </a:r>
          </a:p>
          <a:p>
            <a:pPr algn="just"/>
            <a:r>
              <a:rPr lang="cs-CZ" sz="2200" dirty="0"/>
              <a:t>Celková rekonstrukce zahrady, včetně polytechnické učebny a terasy (pracoviště MŠ Sluneční )</a:t>
            </a:r>
          </a:p>
          <a:p>
            <a:pPr algn="just"/>
            <a:r>
              <a:rPr lang="cs-CZ" sz="2200" dirty="0"/>
              <a:t>Instalace umělého zavlažování a pítek pro děti (pracovišti MŠ Sluneční)</a:t>
            </a:r>
          </a:p>
          <a:p>
            <a:pPr algn="just"/>
            <a:r>
              <a:rPr lang="cs-CZ" sz="2200" dirty="0"/>
              <a:t>Instalace bezpečnostního čipového vstupu  (pracoviště MŠ Sluneční)</a:t>
            </a:r>
          </a:p>
          <a:p>
            <a:pPr lvl="1" algn="just"/>
            <a:endParaRPr lang="cs-CZ" dirty="0"/>
          </a:p>
          <a:p>
            <a:pPr lvl="1"/>
            <a:endParaRPr lang="cs-CZ" dirty="0"/>
          </a:p>
          <a:p>
            <a:pPr marL="0" indent="0">
              <a:buNone/>
            </a:pPr>
            <a:endParaRPr lang="cs-CZ" sz="2309" dirty="0"/>
          </a:p>
          <a:p>
            <a:pPr marL="0" indent="0">
              <a:buNone/>
            </a:pPr>
            <a:endParaRPr lang="cs-CZ" sz="2309" dirty="0"/>
          </a:p>
        </p:txBody>
      </p:sp>
      <p:pic>
        <p:nvPicPr>
          <p:cNvPr id="5" name="Picture 5" descr="Snímek obrazovky 2017-03-10 v 13.18.25.png">
            <a:extLst>
              <a:ext uri="{FF2B5EF4-FFF2-40B4-BE49-F238E27FC236}">
                <a16:creationId xmlns:a16="http://schemas.microsoft.com/office/drawing/2014/main" id="{3AC8591B-BE13-7C84-FF03-5A70E6032A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6" name="Picture 3" descr="Snímek obrazovky 2017-06-06 v 10.33.15.png">
            <a:extLst>
              <a:ext uri="{FF2B5EF4-FFF2-40B4-BE49-F238E27FC236}">
                <a16:creationId xmlns:a16="http://schemas.microsoft.com/office/drawing/2014/main" id="{B1EB2D31-BD6D-94BF-E2B1-8F03DFF673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6253" y="1082349"/>
            <a:ext cx="2651744" cy="951724"/>
          </a:xfrm>
          <a:prstGeom prst="rect">
            <a:avLst/>
          </a:prstGeom>
        </p:spPr>
      </p:pic>
      <p:sp>
        <p:nvSpPr>
          <p:cNvPr id="11" name="Zástupný symbol pro číslo snímku 10">
            <a:extLst>
              <a:ext uri="{FF2B5EF4-FFF2-40B4-BE49-F238E27FC236}">
                <a16:creationId xmlns:a16="http://schemas.microsoft.com/office/drawing/2014/main" id="{2860EA2B-685A-6220-F5D8-C19706645BEE}"/>
              </a:ext>
            </a:extLst>
          </p:cNvPr>
          <p:cNvSpPr>
            <a:spLocks noGrp="1"/>
          </p:cNvSpPr>
          <p:nvPr>
            <p:ph type="sldNum" sz="quarter" idx="12"/>
          </p:nvPr>
        </p:nvSpPr>
        <p:spPr/>
        <p:txBody>
          <a:bodyPr/>
          <a:lstStyle/>
          <a:p>
            <a:fld id="{5461BB41-8F93-1243-B4BF-DE04D556D39D}" type="slidenum">
              <a:rPr lang="cs-CZ" smtClean="0"/>
              <a:t>38</a:t>
            </a:fld>
            <a:endParaRPr lang="cs-CZ"/>
          </a:p>
        </p:txBody>
      </p:sp>
    </p:spTree>
    <p:extLst>
      <p:ext uri="{BB962C8B-B14F-4D97-AF65-F5344CB8AC3E}">
        <p14:creationId xmlns:p14="http://schemas.microsoft.com/office/powerpoint/2010/main" val="4233621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C64D4C4B-18C0-4DD7-69D8-10BD5034EC73}"/>
              </a:ext>
            </a:extLst>
          </p:cNvPr>
          <p:cNvSpPr>
            <a:spLocks noGrp="1"/>
          </p:cNvSpPr>
          <p:nvPr>
            <p:ph type="title"/>
          </p:nvPr>
        </p:nvSpPr>
        <p:spPr>
          <a:xfrm>
            <a:off x="447869" y="1028526"/>
            <a:ext cx="10917353" cy="1154835"/>
          </a:xfrm>
        </p:spPr>
        <p:txBody>
          <a:bodyPr>
            <a:normAutofit fontScale="90000"/>
          </a:bodyPr>
          <a:lstStyle/>
          <a:p>
            <a:br>
              <a:rPr lang="cs-CZ" sz="3200" b="1" dirty="0">
                <a:solidFill>
                  <a:srgbClr val="002060"/>
                </a:solidFill>
              </a:rPr>
            </a:br>
            <a:r>
              <a:rPr lang="cs-CZ" sz="3100" b="1" dirty="0">
                <a:solidFill>
                  <a:srgbClr val="002060"/>
                </a:solidFill>
                <a:cs typeface="Times New Roman" panose="02020603050405020304" pitchFamily="18" charset="0"/>
              </a:rPr>
              <a:t>Co se podařilo zrealizovat i ve spolupráci se zřizovatelem:</a:t>
            </a:r>
            <a:br>
              <a:rPr lang="cs-CZ" sz="4000" b="1" dirty="0">
                <a:solidFill>
                  <a:srgbClr val="002060"/>
                </a:solidFill>
                <a:cs typeface="Times New Roman" panose="02020603050405020304" pitchFamily="18" charset="0"/>
              </a:rPr>
            </a:br>
            <a:endParaRPr lang="cs-CZ" sz="3200" b="1" dirty="0">
              <a:solidFill>
                <a:srgbClr val="002060"/>
              </a:solidFill>
            </a:endParaRPr>
          </a:p>
        </p:txBody>
      </p:sp>
      <p:sp>
        <p:nvSpPr>
          <p:cNvPr id="3" name="Zástupný obsah 2">
            <a:extLst>
              <a:ext uri="{FF2B5EF4-FFF2-40B4-BE49-F238E27FC236}">
                <a16:creationId xmlns:a16="http://schemas.microsoft.com/office/drawing/2014/main" id="{FBFC1153-3529-188B-2E59-64CDA2192CFB}"/>
              </a:ext>
            </a:extLst>
          </p:cNvPr>
          <p:cNvSpPr>
            <a:spLocks noGrp="1"/>
          </p:cNvSpPr>
          <p:nvPr>
            <p:ph idx="1"/>
          </p:nvPr>
        </p:nvSpPr>
        <p:spPr>
          <a:xfrm>
            <a:off x="447869" y="2428875"/>
            <a:ext cx="11346025" cy="4214520"/>
          </a:xfrm>
        </p:spPr>
        <p:txBody>
          <a:bodyPr>
            <a:normAutofit/>
          </a:bodyPr>
          <a:lstStyle/>
          <a:p>
            <a:r>
              <a:rPr lang="cs-CZ" sz="2200" dirty="0"/>
              <a:t>Vybudování biotopů „Město, louka, les“ (pracoviště MŠ Sluneční)</a:t>
            </a:r>
          </a:p>
          <a:p>
            <a:r>
              <a:rPr lang="cs-CZ" sz="2200" dirty="0"/>
              <a:t>Vybudování venkovní knihovny s posezením (pracoviště MŠ Sluneční)</a:t>
            </a:r>
          </a:p>
          <a:p>
            <a:r>
              <a:rPr lang="cs-CZ" sz="2200" dirty="0"/>
              <a:t>Instalace čističek vzduchu a klimatizační jednotek na jednotlivých pracovištích</a:t>
            </a:r>
          </a:p>
          <a:p>
            <a:r>
              <a:rPr lang="cs-CZ" sz="2200" dirty="0"/>
              <a:t>Digitalizace pracovišť (IT, počítače, tablety, robotické hračky, zavedení elektronického systému „Správa školy“)</a:t>
            </a:r>
          </a:p>
          <a:p>
            <a:endParaRPr lang="cs-CZ" sz="2200" dirty="0"/>
          </a:p>
          <a:p>
            <a:endParaRPr lang="cs-CZ" sz="2800" dirty="0"/>
          </a:p>
          <a:p>
            <a:endParaRPr lang="cs-CZ" sz="2800" dirty="0"/>
          </a:p>
          <a:p>
            <a:endParaRPr lang="cs-CZ" sz="2800" dirty="0"/>
          </a:p>
          <a:p>
            <a:endParaRPr lang="cs-CZ" sz="2800" dirty="0"/>
          </a:p>
          <a:p>
            <a:endParaRPr lang="cs-CZ" dirty="0"/>
          </a:p>
        </p:txBody>
      </p:sp>
      <p:pic>
        <p:nvPicPr>
          <p:cNvPr id="5" name="Picture 5" descr="Snímek obrazovky 2017-03-10 v 13.18.25.png">
            <a:extLst>
              <a:ext uri="{FF2B5EF4-FFF2-40B4-BE49-F238E27FC236}">
                <a16:creationId xmlns:a16="http://schemas.microsoft.com/office/drawing/2014/main" id="{552EEC4E-A4D8-EC1A-9BF3-8E5698793A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7" name="Picture 3" descr="Snímek obrazovky 2017-06-06 v 10.33.15.png">
            <a:extLst>
              <a:ext uri="{FF2B5EF4-FFF2-40B4-BE49-F238E27FC236}">
                <a16:creationId xmlns:a16="http://schemas.microsoft.com/office/drawing/2014/main" id="{BCDBBD54-293D-5A67-0A97-C86336F444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5591" y="973623"/>
            <a:ext cx="2651744" cy="951724"/>
          </a:xfrm>
          <a:prstGeom prst="rect">
            <a:avLst/>
          </a:prstGeom>
        </p:spPr>
      </p:pic>
      <p:sp>
        <p:nvSpPr>
          <p:cNvPr id="11" name="Zástupný symbol pro číslo snímku 10">
            <a:extLst>
              <a:ext uri="{FF2B5EF4-FFF2-40B4-BE49-F238E27FC236}">
                <a16:creationId xmlns:a16="http://schemas.microsoft.com/office/drawing/2014/main" id="{642C9EA8-04FB-62D2-2C4E-7F8DFF1DC16A}"/>
              </a:ext>
            </a:extLst>
          </p:cNvPr>
          <p:cNvSpPr>
            <a:spLocks noGrp="1"/>
          </p:cNvSpPr>
          <p:nvPr>
            <p:ph type="sldNum" sz="quarter" idx="12"/>
          </p:nvPr>
        </p:nvSpPr>
        <p:spPr/>
        <p:txBody>
          <a:bodyPr/>
          <a:lstStyle/>
          <a:p>
            <a:fld id="{5461BB41-8F93-1243-B4BF-DE04D556D39D}" type="slidenum">
              <a:rPr lang="cs-CZ" smtClean="0"/>
              <a:t>39</a:t>
            </a:fld>
            <a:endParaRPr lang="cs-CZ"/>
          </a:p>
        </p:txBody>
      </p:sp>
    </p:spTree>
    <p:extLst>
      <p:ext uri="{BB962C8B-B14F-4D97-AF65-F5344CB8AC3E}">
        <p14:creationId xmlns:p14="http://schemas.microsoft.com/office/powerpoint/2010/main" val="781794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6" descr="C:\Users\acer\Desktop\Jana\20210825_075938.jpg"/>
          <p:cNvPicPr/>
          <p:nvPr/>
        </p:nvPicPr>
        <p:blipFill>
          <a:blip r:embed="rId2" cstate="print"/>
          <a:srcRect/>
          <a:stretch>
            <a:fillRect/>
          </a:stretch>
        </p:blipFill>
        <p:spPr bwMode="auto">
          <a:xfrm>
            <a:off x="681134" y="330751"/>
            <a:ext cx="3299808" cy="2282942"/>
          </a:xfrm>
          <a:prstGeom prst="rect">
            <a:avLst/>
          </a:prstGeom>
          <a:noFill/>
          <a:ln w="9525">
            <a:noFill/>
            <a:miter lim="800000"/>
            <a:headEnd/>
            <a:tailEnd/>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7275" y="330751"/>
            <a:ext cx="3258248" cy="2282942"/>
          </a:xfrm>
          <a:prstGeom prst="rect">
            <a:avLst/>
          </a:prstGeom>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24328" y="330752"/>
            <a:ext cx="3331027" cy="2123200"/>
          </a:xfrm>
          <a:prstGeom prst="rect">
            <a:avLst/>
          </a:prstGeom>
        </p:spPr>
      </p:pic>
      <p:pic>
        <p:nvPicPr>
          <p:cNvPr id="6" name="Obrázek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9674" y="2929811"/>
            <a:ext cx="2113526" cy="2603241"/>
          </a:xfrm>
          <a:prstGeom prst="rect">
            <a:avLst/>
          </a:prstGeom>
        </p:spPr>
      </p:pic>
      <p:pic>
        <p:nvPicPr>
          <p:cNvPr id="7" name="Obrázek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57804" y="2929811"/>
            <a:ext cx="4366726" cy="2603241"/>
          </a:xfrm>
          <a:prstGeom prst="rect">
            <a:avLst/>
          </a:prstGeom>
        </p:spPr>
      </p:pic>
      <p:pic>
        <p:nvPicPr>
          <p:cNvPr id="8" name="Obrázek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1769" y="2780522"/>
            <a:ext cx="3260198" cy="3470988"/>
          </a:xfrm>
          <a:prstGeom prst="rect">
            <a:avLst/>
          </a:prstGeom>
        </p:spPr>
      </p:pic>
      <p:sp>
        <p:nvSpPr>
          <p:cNvPr id="13" name="Zástupný symbol pro číslo snímku 12">
            <a:extLst>
              <a:ext uri="{FF2B5EF4-FFF2-40B4-BE49-F238E27FC236}">
                <a16:creationId xmlns:a16="http://schemas.microsoft.com/office/drawing/2014/main" id="{E9A0EDCA-4F34-48C8-8566-D8CE156B73DD}"/>
              </a:ext>
            </a:extLst>
          </p:cNvPr>
          <p:cNvSpPr>
            <a:spLocks noGrp="1"/>
          </p:cNvSpPr>
          <p:nvPr>
            <p:ph type="sldNum" sz="quarter" idx="12"/>
          </p:nvPr>
        </p:nvSpPr>
        <p:spPr/>
        <p:txBody>
          <a:bodyPr/>
          <a:lstStyle/>
          <a:p>
            <a:fld id="{5461BB41-8F93-1243-B4BF-DE04D556D39D}" type="slidenum">
              <a:rPr lang="cs-CZ" smtClean="0"/>
              <a:t>40</a:t>
            </a:fld>
            <a:endParaRPr lang="cs-CZ"/>
          </a:p>
        </p:txBody>
      </p:sp>
    </p:spTree>
    <p:extLst>
      <p:ext uri="{BB962C8B-B14F-4D97-AF65-F5344CB8AC3E}">
        <p14:creationId xmlns:p14="http://schemas.microsoft.com/office/powerpoint/2010/main" val="20390363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158" y="928517"/>
            <a:ext cx="8196321" cy="750993"/>
          </a:xfrm>
        </p:spPr>
        <p:txBody>
          <a:bodyPr>
            <a:normAutofit fontScale="90000"/>
          </a:bodyPr>
          <a:lstStyle/>
          <a:p>
            <a:pPr algn="ctr"/>
            <a:br>
              <a:rPr lang="en-US" sz="2566" b="1" dirty="0"/>
            </a:br>
            <a:r>
              <a:rPr lang="en-US" sz="3100" b="1" dirty="0" err="1">
                <a:solidFill>
                  <a:srgbClr val="002060"/>
                </a:solidFill>
                <a:cs typeface="Arial" panose="020B0604020202020204" pitchFamily="34" charset="0"/>
              </a:rPr>
              <a:t>Informace</a:t>
            </a:r>
            <a:r>
              <a:rPr lang="en-US" sz="3100" b="1" dirty="0">
                <a:solidFill>
                  <a:srgbClr val="002060"/>
                </a:solidFill>
                <a:cs typeface="Arial" panose="020B0604020202020204" pitchFamily="34" charset="0"/>
              </a:rPr>
              <a:t> k </a:t>
            </a:r>
            <a:r>
              <a:rPr lang="en-US" sz="3100" b="1" dirty="0" err="1">
                <a:solidFill>
                  <a:srgbClr val="002060"/>
                </a:solidFill>
                <a:cs typeface="Arial" panose="020B0604020202020204" pitchFamily="34" charset="0"/>
              </a:rPr>
              <a:t>zápisu</a:t>
            </a:r>
            <a:r>
              <a:rPr lang="en-US" sz="3100" b="1" dirty="0">
                <a:solidFill>
                  <a:srgbClr val="002060"/>
                </a:solidFill>
                <a:cs typeface="Arial" panose="020B0604020202020204" pitchFamily="34" charset="0"/>
              </a:rPr>
              <a:t> do MŠ </a:t>
            </a:r>
            <a:r>
              <a:rPr lang="en-US" sz="3100" b="1" dirty="0" err="1">
                <a:solidFill>
                  <a:srgbClr val="002060"/>
                </a:solidFill>
                <a:cs typeface="Arial" panose="020B0604020202020204" pitchFamily="34" charset="0"/>
              </a:rPr>
              <a:t>Sluneční</a:t>
            </a:r>
            <a:endParaRPr lang="en-US" sz="3100" b="1" dirty="0">
              <a:solidFill>
                <a:srgbClr val="002060"/>
              </a:solidFill>
              <a:cs typeface="Arial" panose="020B0604020202020204" pitchFamily="34" charset="0"/>
            </a:endParaRPr>
          </a:p>
        </p:txBody>
      </p:sp>
      <p:sp>
        <p:nvSpPr>
          <p:cNvPr id="3" name="Content Placeholder 2"/>
          <p:cNvSpPr>
            <a:spLocks noGrp="1"/>
          </p:cNvSpPr>
          <p:nvPr>
            <p:ph idx="1"/>
          </p:nvPr>
        </p:nvSpPr>
        <p:spPr>
          <a:xfrm>
            <a:off x="746449" y="1980251"/>
            <a:ext cx="10916816" cy="4719129"/>
          </a:xfrm>
        </p:spPr>
        <p:txBody>
          <a:bodyPr>
            <a:normAutofit/>
          </a:bodyPr>
          <a:lstStyle/>
          <a:p>
            <a:pPr marL="0" indent="0">
              <a:lnSpc>
                <a:spcPct val="150000"/>
              </a:lnSpc>
              <a:buNone/>
            </a:pPr>
            <a:r>
              <a:rPr lang="cs-CZ" sz="2000" b="1" u="sng" dirty="0">
                <a:cs typeface="Arial" panose="020B0604020202020204" pitchFamily="34" charset="0"/>
              </a:rPr>
              <a:t>Řádný zápis do MŠ Sluneční, Praha 10,  Sluneční 1550/20</a:t>
            </a:r>
            <a:endParaRPr lang="cs-CZ" sz="2000" dirty="0">
              <a:cs typeface="Arial" panose="020B0604020202020204" pitchFamily="34" charset="0"/>
            </a:endParaRPr>
          </a:p>
          <a:p>
            <a:pPr>
              <a:lnSpc>
                <a:spcPct val="150000"/>
              </a:lnSpc>
            </a:pPr>
            <a:r>
              <a:rPr lang="cs-CZ" sz="2000" dirty="0">
                <a:cs typeface="Arial" panose="020B0604020202020204" pitchFamily="34" charset="0"/>
              </a:rPr>
              <a:t>Zápis na školní rok 2024/2025 se bude konat 6.5. 2023 a 7.5.2023 na pracovišti MŠ Sluneční pro všechny  pracoviště mateřské školy od 13,00 – 17,00 hod. </a:t>
            </a:r>
          </a:p>
          <a:p>
            <a:pPr>
              <a:lnSpc>
                <a:spcPct val="150000"/>
              </a:lnSpc>
            </a:pPr>
            <a:r>
              <a:rPr lang="cs-CZ" sz="2000" dirty="0">
                <a:cs typeface="Arial" panose="020B0604020202020204" pitchFamily="34" charset="0"/>
              </a:rPr>
              <a:t>Probíhá  </a:t>
            </a:r>
            <a:r>
              <a:rPr lang="cs-CZ" sz="2000" b="1" dirty="0">
                <a:solidFill>
                  <a:srgbClr val="0070C0"/>
                </a:solidFill>
                <a:cs typeface="Arial" panose="020B0604020202020204" pitchFamily="34" charset="0"/>
              </a:rPr>
              <a:t>formou elektronického </a:t>
            </a:r>
            <a:r>
              <a:rPr lang="cs-CZ" sz="2000" b="1" dirty="0" err="1">
                <a:solidFill>
                  <a:srgbClr val="0070C0"/>
                </a:solidFill>
                <a:cs typeface="Arial" panose="020B0604020202020204" pitchFamily="34" charset="0"/>
              </a:rPr>
              <a:t>předzápisu</a:t>
            </a:r>
            <a:r>
              <a:rPr lang="cs-CZ" sz="2000" dirty="0">
                <a:cs typeface="Arial" panose="020B0604020202020204" pitchFamily="34" charset="0"/>
              </a:rPr>
              <a:t>, který rodičům zjednoduší zápis dítěte do mateřské školy. Elektronický </a:t>
            </a:r>
            <a:r>
              <a:rPr lang="cs-CZ" sz="2000" dirty="0" err="1">
                <a:cs typeface="Arial" panose="020B0604020202020204" pitchFamily="34" charset="0"/>
              </a:rPr>
              <a:t>předzápis</a:t>
            </a:r>
            <a:r>
              <a:rPr lang="cs-CZ" sz="2000" dirty="0">
                <a:cs typeface="Arial" panose="020B0604020202020204" pitchFamily="34" charset="0"/>
              </a:rPr>
              <a:t> bude otevřen od 1.4.2024</a:t>
            </a:r>
          </a:p>
          <a:p>
            <a:pPr>
              <a:lnSpc>
                <a:spcPct val="150000"/>
              </a:lnSpc>
            </a:pPr>
            <a:r>
              <a:rPr lang="cs-CZ" sz="2000" dirty="0">
                <a:cs typeface="Arial" panose="020B0604020202020204" pitchFamily="34" charset="0"/>
              </a:rPr>
              <a:t>Podrobné informace k zápisu a </a:t>
            </a:r>
            <a:r>
              <a:rPr lang="cs-CZ" sz="2000" dirty="0" err="1">
                <a:cs typeface="Arial" panose="020B0604020202020204" pitchFamily="34" charset="0"/>
              </a:rPr>
              <a:t>předzápisu</a:t>
            </a:r>
            <a:r>
              <a:rPr lang="cs-CZ" sz="2000" dirty="0">
                <a:cs typeface="Arial" panose="020B0604020202020204" pitchFamily="34" charset="0"/>
              </a:rPr>
              <a:t> budou zveřejněny do konce března na webových stránkách školy (</a:t>
            </a:r>
            <a:r>
              <a:rPr lang="cs-CZ" sz="2000" dirty="0">
                <a:cs typeface="Arial" panose="020B0604020202020204" pitchFamily="34" charset="0"/>
                <a:hlinkClick r:id="rId2"/>
              </a:rPr>
              <a:t>www.msslunecni.cz</a:t>
            </a:r>
            <a:r>
              <a:rPr lang="cs-CZ" sz="2000" dirty="0">
                <a:cs typeface="Arial" panose="020B0604020202020204" pitchFamily="34" charset="0"/>
              </a:rPr>
              <a:t>)</a:t>
            </a:r>
          </a:p>
          <a:p>
            <a:pPr>
              <a:lnSpc>
                <a:spcPct val="150000"/>
              </a:lnSpc>
            </a:pPr>
            <a:r>
              <a:rPr lang="cs-CZ" sz="2000" dirty="0">
                <a:cs typeface="Arial" panose="020B0604020202020204" pitchFamily="34" charset="0"/>
              </a:rPr>
              <a:t>Předpokládaný počet přijatých dětí 55 – MŠ Sluneční 22, MŠ V Bytovkách 22, MŠ K Nedvězí 11</a:t>
            </a:r>
          </a:p>
          <a:p>
            <a:pPr marL="0" indent="0">
              <a:buNone/>
            </a:pPr>
            <a:endParaRPr lang="cs-CZ" sz="1200" dirty="0">
              <a:latin typeface="Arial" panose="020B0604020202020204" pitchFamily="34" charset="0"/>
              <a:cs typeface="Arial" panose="020B0604020202020204" pitchFamily="34" charset="0"/>
            </a:endParaRPr>
          </a:p>
          <a:p>
            <a:pPr marL="0" indent="0">
              <a:buNone/>
            </a:pPr>
            <a:endParaRPr lang="cs-CZ" sz="1200" dirty="0">
              <a:latin typeface="Arial" panose="020B0604020202020204" pitchFamily="34" charset="0"/>
              <a:cs typeface="Arial" panose="020B0604020202020204" pitchFamily="34" charset="0"/>
            </a:endParaRPr>
          </a:p>
          <a:p>
            <a:pPr marL="0" indent="0">
              <a:buNone/>
            </a:pPr>
            <a:endParaRPr lang="cs-CZ" sz="2309" b="1" dirty="0"/>
          </a:p>
          <a:p>
            <a:pPr marL="457200" lvl="1" indent="0">
              <a:buNone/>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5" name="Picture 5" descr="Snímek obrazovky 2017-03-10 v 13.18.25.png">
            <a:extLst>
              <a:ext uri="{FF2B5EF4-FFF2-40B4-BE49-F238E27FC236}">
                <a16:creationId xmlns:a16="http://schemas.microsoft.com/office/drawing/2014/main" id="{04FC58D8-5283-49E2-93B0-C6D0133B07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6" name="Picture 3" descr="Snímek obrazovky 2017-06-06 v 10.33.15.png">
            <a:extLst>
              <a:ext uri="{FF2B5EF4-FFF2-40B4-BE49-F238E27FC236}">
                <a16:creationId xmlns:a16="http://schemas.microsoft.com/office/drawing/2014/main" id="{09BEF712-38CD-1592-6614-B1FF0839E1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A05EA5CC-BD8D-51CE-B446-C5CAD58A5B04}"/>
              </a:ext>
            </a:extLst>
          </p:cNvPr>
          <p:cNvSpPr>
            <a:spLocks noGrp="1"/>
          </p:cNvSpPr>
          <p:nvPr>
            <p:ph type="sldNum" sz="quarter" idx="12"/>
          </p:nvPr>
        </p:nvSpPr>
        <p:spPr/>
        <p:txBody>
          <a:bodyPr/>
          <a:lstStyle/>
          <a:p>
            <a:fld id="{5461BB41-8F93-1243-B4BF-DE04D556D39D}" type="slidenum">
              <a:rPr lang="cs-CZ" smtClean="0"/>
              <a:t>41</a:t>
            </a:fld>
            <a:endParaRPr lang="cs-CZ"/>
          </a:p>
        </p:txBody>
      </p:sp>
    </p:spTree>
    <p:extLst>
      <p:ext uri="{BB962C8B-B14F-4D97-AF65-F5344CB8AC3E}">
        <p14:creationId xmlns:p14="http://schemas.microsoft.com/office/powerpoint/2010/main" val="29635460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9507" y="1710428"/>
            <a:ext cx="8683745" cy="4466536"/>
          </a:xfrm>
        </p:spPr>
        <p:txBody>
          <a:bodyPr>
            <a:normAutofit/>
          </a:bodyPr>
          <a:lstStyle/>
          <a:p>
            <a:pPr marL="0" indent="0">
              <a:buNone/>
            </a:pPr>
            <a:endParaRPr lang="cs-CZ" sz="2309" b="1"/>
          </a:p>
          <a:p>
            <a:pPr lvl="1">
              <a:buFont typeface="Arial"/>
              <a:buChar char="•"/>
            </a:pPr>
            <a:endParaRPr lang="cs-CZ" sz="2309"/>
          </a:p>
          <a:p>
            <a:pPr lvl="1">
              <a:buFontTx/>
              <a:buChar char="-"/>
            </a:pPr>
            <a:endParaRPr lang="cs-CZ" sz="2309"/>
          </a:p>
          <a:p>
            <a:pPr marL="0" indent="0">
              <a:buNone/>
            </a:pPr>
            <a:endParaRPr lang="cs-CZ" sz="2309"/>
          </a:p>
          <a:p>
            <a:pPr marL="0" indent="0">
              <a:buNone/>
            </a:pPr>
            <a:endParaRPr lang="cs-CZ" sz="2309"/>
          </a:p>
          <a:p>
            <a:pPr marL="0" indent="0">
              <a:buNone/>
            </a:pPr>
            <a:endParaRPr lang="cs-CZ" sz="2309" dirty="0"/>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7053" y="998354"/>
            <a:ext cx="4460034" cy="5852052"/>
          </a:xfrm>
          <a:prstGeom prst="rect">
            <a:avLst/>
          </a:prstGeom>
        </p:spPr>
      </p:pic>
      <p:pic>
        <p:nvPicPr>
          <p:cNvPr id="2" name="Picture 5" descr="Snímek obrazovky 2017-03-10 v 13.18.25.png">
            <a:extLst>
              <a:ext uri="{FF2B5EF4-FFF2-40B4-BE49-F238E27FC236}">
                <a16:creationId xmlns:a16="http://schemas.microsoft.com/office/drawing/2014/main" id="{0FAAB3A0-1B59-74F7-EBE8-20A95BD45E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4" name="Picture 3" descr="Snímek obrazovky 2017-06-06 v 10.33.15.png">
            <a:extLst>
              <a:ext uri="{FF2B5EF4-FFF2-40B4-BE49-F238E27FC236}">
                <a16:creationId xmlns:a16="http://schemas.microsoft.com/office/drawing/2014/main" id="{C53167EC-519C-7F98-34B2-99655B4CBE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7638FEC4-3A7B-B8AD-3F8F-8DE6A315EF05}"/>
              </a:ext>
            </a:extLst>
          </p:cNvPr>
          <p:cNvSpPr>
            <a:spLocks noGrp="1"/>
          </p:cNvSpPr>
          <p:nvPr>
            <p:ph type="sldNum" sz="quarter" idx="12"/>
          </p:nvPr>
        </p:nvSpPr>
        <p:spPr/>
        <p:txBody>
          <a:bodyPr/>
          <a:lstStyle/>
          <a:p>
            <a:fld id="{5461BB41-8F93-1243-B4BF-DE04D556D39D}" type="slidenum">
              <a:rPr lang="cs-CZ" smtClean="0"/>
              <a:t>42</a:t>
            </a:fld>
            <a:endParaRPr lang="cs-CZ"/>
          </a:p>
        </p:txBody>
      </p:sp>
    </p:spTree>
    <p:extLst>
      <p:ext uri="{BB962C8B-B14F-4D97-AF65-F5344CB8AC3E}">
        <p14:creationId xmlns:p14="http://schemas.microsoft.com/office/powerpoint/2010/main" val="28644317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028527"/>
            <a:ext cx="10515600" cy="951724"/>
          </a:xfrm>
        </p:spPr>
        <p:txBody>
          <a:bodyPr>
            <a:normAutofit/>
          </a:bodyPr>
          <a:lstStyle/>
          <a:p>
            <a:pPr algn="ctr"/>
            <a:r>
              <a:rPr lang="cs-CZ" sz="2800" b="1" dirty="0">
                <a:solidFill>
                  <a:srgbClr val="002060"/>
                </a:solidFill>
                <a:cs typeface="Arial" panose="020B0604020202020204" pitchFamily="34" charset="0"/>
              </a:rPr>
              <a:t>Projekty MŠ Sluneční</a:t>
            </a:r>
            <a:endParaRPr lang="en-US" sz="2800" b="1" dirty="0">
              <a:solidFill>
                <a:srgbClr val="002060"/>
              </a:solidFill>
              <a:cs typeface="Arial" panose="020B0604020202020204" pitchFamily="34" charset="0"/>
            </a:endParaRPr>
          </a:p>
        </p:txBody>
      </p:sp>
      <p:sp>
        <p:nvSpPr>
          <p:cNvPr id="3" name="Zástupný symbol pro obsah 2"/>
          <p:cNvSpPr>
            <a:spLocks noGrp="1"/>
          </p:cNvSpPr>
          <p:nvPr>
            <p:ph idx="1"/>
          </p:nvPr>
        </p:nvSpPr>
        <p:spPr>
          <a:xfrm>
            <a:off x="429208" y="1825625"/>
            <a:ext cx="10924592" cy="4351338"/>
          </a:xfrm>
        </p:spPr>
        <p:txBody>
          <a:bodyPr>
            <a:noAutofit/>
          </a:bodyPr>
          <a:lstStyle/>
          <a:p>
            <a:pPr>
              <a:lnSpc>
                <a:spcPct val="150000"/>
              </a:lnSpc>
            </a:pPr>
            <a:r>
              <a:rPr lang="cs-CZ" sz="1800" b="1" i="1" u="sng" dirty="0" err="1">
                <a:cs typeface="Arial" panose="020B0604020202020204" pitchFamily="34" charset="0"/>
              </a:rPr>
              <a:t>Projekt„Recyklohraní</a:t>
            </a:r>
            <a:r>
              <a:rPr lang="cs-CZ" sz="1800" b="1" i="1" u="sng" dirty="0">
                <a:cs typeface="Arial" panose="020B0604020202020204" pitchFamily="34" charset="0"/>
              </a:rPr>
              <a:t>, aneb ukliďme si svět“</a:t>
            </a:r>
            <a:r>
              <a:rPr lang="cs-CZ" sz="1800" dirty="0">
                <a:cs typeface="Arial" panose="020B0604020202020204" pitchFamily="34" charset="0"/>
              </a:rPr>
              <a:t> </a:t>
            </a:r>
          </a:p>
          <a:p>
            <a:pPr marL="0" indent="0" hangingPunct="0">
              <a:lnSpc>
                <a:spcPct val="150000"/>
              </a:lnSpc>
              <a:buNone/>
            </a:pPr>
            <a:r>
              <a:rPr lang="cs-CZ" sz="1800" dirty="0" err="1">
                <a:cs typeface="Arial" panose="020B0604020202020204" pitchFamily="34" charset="0"/>
              </a:rPr>
              <a:t>Recyklohraní</a:t>
            </a:r>
            <a:r>
              <a:rPr lang="cs-CZ" sz="1800" dirty="0">
                <a:cs typeface="Arial" panose="020B0604020202020204" pitchFamily="34" charset="0"/>
              </a:rPr>
              <a:t> je školní recyklační program pod záštitou MŠMT České republiky, jehož cílem je prohloubit znalosti žáků v oblasti třídění a recyklace odpadů a umožnit jim osobní zkušenost se zpětným odběrem baterií a použitých drobných elektrozařízení.</a:t>
            </a:r>
          </a:p>
          <a:p>
            <a:pPr hangingPunct="0">
              <a:lnSpc>
                <a:spcPct val="150000"/>
              </a:lnSpc>
            </a:pPr>
            <a:endParaRPr lang="cs-CZ" sz="1800" b="1" i="1" u="sng" dirty="0"/>
          </a:p>
          <a:p>
            <a:pPr hangingPunct="0">
              <a:lnSpc>
                <a:spcPct val="150000"/>
              </a:lnSpc>
            </a:pPr>
            <a:r>
              <a:rPr lang="cs-CZ" sz="1800" b="1" i="1" u="sng" dirty="0" err="1"/>
              <a:t>Projekt„Celé</a:t>
            </a:r>
            <a:r>
              <a:rPr lang="cs-CZ" sz="1800" b="1" i="1" u="sng" dirty="0"/>
              <a:t> Česko čte dětem“ </a:t>
            </a:r>
          </a:p>
          <a:p>
            <a:pPr marL="0" indent="0" hangingPunct="0">
              <a:lnSpc>
                <a:spcPct val="150000"/>
              </a:lnSpc>
              <a:buNone/>
            </a:pPr>
            <a:r>
              <a:rPr lang="cs-CZ" sz="1800" dirty="0"/>
              <a:t>Tato osvětová a mediální kampaň, největší svého druhu v České republice, se zaměřuje na podporu čtenářské gramotnosti dětí a mládeže, ale také na propagaci hodnotné literatury a budování pevných vazeb v rodině prostřednictvím společného čtení. Projekt u nás v mateřské škole probíhá formou čtení rodičů dětem, návštěvami městské knihovny nebo výstavami oblíbených dětských knih, večerním čtení v mateřské škole.</a:t>
            </a:r>
          </a:p>
        </p:txBody>
      </p:sp>
      <p:pic>
        <p:nvPicPr>
          <p:cNvPr id="5" name="Picture 5" descr="Snímek obrazovky 2017-03-10 v 13.18.25.png">
            <a:extLst>
              <a:ext uri="{FF2B5EF4-FFF2-40B4-BE49-F238E27FC236}">
                <a16:creationId xmlns:a16="http://schemas.microsoft.com/office/drawing/2014/main" id="{AF9C3797-8D71-9255-AE7F-CF0413F41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203971"/>
          </a:xfrm>
          <a:prstGeom prst="rect">
            <a:avLst/>
          </a:prstGeom>
        </p:spPr>
      </p:pic>
      <p:pic>
        <p:nvPicPr>
          <p:cNvPr id="7" name="Picture 3" descr="Snímek obrazovky 2017-06-06 v 10.33.15.png">
            <a:extLst>
              <a:ext uri="{FF2B5EF4-FFF2-40B4-BE49-F238E27FC236}">
                <a16:creationId xmlns:a16="http://schemas.microsoft.com/office/drawing/2014/main" id="{EC96F641-A432-9F45-2FAC-0556A47DA7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473A4B00-381D-C5ED-ED5E-7CE7F61A33C2}"/>
              </a:ext>
            </a:extLst>
          </p:cNvPr>
          <p:cNvSpPr>
            <a:spLocks noGrp="1"/>
          </p:cNvSpPr>
          <p:nvPr>
            <p:ph type="sldNum" sz="quarter" idx="12"/>
          </p:nvPr>
        </p:nvSpPr>
        <p:spPr/>
        <p:txBody>
          <a:bodyPr/>
          <a:lstStyle/>
          <a:p>
            <a:fld id="{5461BB41-8F93-1243-B4BF-DE04D556D39D}" type="slidenum">
              <a:rPr lang="cs-CZ" smtClean="0"/>
              <a:t>43</a:t>
            </a:fld>
            <a:endParaRPr lang="cs-CZ"/>
          </a:p>
        </p:txBody>
      </p:sp>
    </p:spTree>
    <p:extLst>
      <p:ext uri="{BB962C8B-B14F-4D97-AF65-F5344CB8AC3E}">
        <p14:creationId xmlns:p14="http://schemas.microsoft.com/office/powerpoint/2010/main" val="1760585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101011"/>
            <a:ext cx="10515600" cy="889901"/>
          </a:xfrm>
        </p:spPr>
        <p:txBody>
          <a:bodyPr>
            <a:normAutofit/>
          </a:bodyPr>
          <a:lstStyle/>
          <a:p>
            <a:pPr algn="ctr"/>
            <a:r>
              <a:rPr lang="cs-CZ" sz="2800" b="1" dirty="0">
                <a:solidFill>
                  <a:srgbClr val="002060"/>
                </a:solidFill>
                <a:cs typeface="Arial" panose="020B0604020202020204" pitchFamily="34" charset="0"/>
              </a:rPr>
              <a:t>Projekty MŠ Sluneční</a:t>
            </a:r>
            <a:endParaRPr lang="en-US" sz="2800" b="1" dirty="0">
              <a:solidFill>
                <a:srgbClr val="002060"/>
              </a:solidFill>
              <a:cs typeface="Arial" panose="020B0604020202020204" pitchFamily="34" charset="0"/>
            </a:endParaRPr>
          </a:p>
        </p:txBody>
      </p:sp>
      <p:sp>
        <p:nvSpPr>
          <p:cNvPr id="3" name="Zástupný symbol pro obsah 2"/>
          <p:cNvSpPr>
            <a:spLocks noGrp="1"/>
          </p:cNvSpPr>
          <p:nvPr>
            <p:ph idx="1"/>
          </p:nvPr>
        </p:nvSpPr>
        <p:spPr>
          <a:xfrm>
            <a:off x="429208" y="2164701"/>
            <a:ext cx="10924592" cy="4012261"/>
          </a:xfrm>
        </p:spPr>
        <p:txBody>
          <a:bodyPr>
            <a:noAutofit/>
          </a:bodyPr>
          <a:lstStyle/>
          <a:p>
            <a:pPr hangingPunct="0">
              <a:lnSpc>
                <a:spcPct val="150000"/>
              </a:lnSpc>
            </a:pPr>
            <a:r>
              <a:rPr lang="cs-CZ" sz="2000" b="1" i="1" u="sng" dirty="0"/>
              <a:t>Charitativní projekt pro děti a rodiče „Pohybem pro dobrou věc“</a:t>
            </a:r>
          </a:p>
          <a:p>
            <a:pPr marL="0" indent="0" hangingPunct="0">
              <a:lnSpc>
                <a:spcPct val="150000"/>
              </a:lnSpc>
              <a:buNone/>
            </a:pPr>
            <a:r>
              <a:rPr lang="cs-CZ" sz="2000" dirty="0"/>
              <a:t>    Akce na podporu chlapce s ojedinělou genetickou vadou syndrom Cornelia de </a:t>
            </a:r>
            <a:r>
              <a:rPr lang="cs-CZ" sz="2000" dirty="0" err="1"/>
              <a:t>Lange</a:t>
            </a:r>
            <a:r>
              <a:rPr lang="cs-CZ" sz="2000" dirty="0"/>
              <a:t> – </a:t>
            </a:r>
            <a:r>
              <a:rPr lang="cs-CZ" sz="2000" dirty="0" err="1"/>
              <a:t>CdLS</a:t>
            </a:r>
            <a:r>
              <a:rPr lang="cs-CZ" sz="2000" dirty="0"/>
              <a:t>.</a:t>
            </a:r>
          </a:p>
          <a:p>
            <a:pPr marL="0" indent="0" hangingPunct="0">
              <a:lnSpc>
                <a:spcPct val="150000"/>
              </a:lnSpc>
              <a:buNone/>
            </a:pPr>
            <a:endParaRPr lang="cs-CZ" sz="2000" b="1" u="sng" dirty="0"/>
          </a:p>
          <a:p>
            <a:pPr hangingPunct="0">
              <a:lnSpc>
                <a:spcPct val="150000"/>
              </a:lnSpc>
            </a:pPr>
            <a:r>
              <a:rPr lang="cs-CZ" sz="2000" b="1" i="1" u="sng" dirty="0">
                <a:cs typeface="Arial" panose="020B0604020202020204" pitchFamily="34" charset="0"/>
              </a:rPr>
              <a:t>Krátkodobé projekty zaměřené na lidové tradice – Masopust, Svatý Martin </a:t>
            </a:r>
            <a:r>
              <a:rPr lang="cs-CZ" sz="2000" b="1" i="1" u="sng" dirty="0" err="1">
                <a:cs typeface="Arial" panose="020B0604020202020204" pitchFamily="34" charset="0"/>
              </a:rPr>
              <a:t>apod</a:t>
            </a:r>
            <a:endParaRPr lang="cs-CZ" sz="2000" b="1" i="1" u="sng" dirty="0">
              <a:cs typeface="Arial" panose="020B0604020202020204" pitchFamily="34" charset="0"/>
            </a:endParaRPr>
          </a:p>
        </p:txBody>
      </p:sp>
      <p:pic>
        <p:nvPicPr>
          <p:cNvPr id="5" name="Picture 5" descr="Snímek obrazovky 2017-03-10 v 13.18.25.png">
            <a:extLst>
              <a:ext uri="{FF2B5EF4-FFF2-40B4-BE49-F238E27FC236}">
                <a16:creationId xmlns:a16="http://schemas.microsoft.com/office/drawing/2014/main" id="{A0FA434E-AC61-80F0-D14A-D21A068651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306286"/>
          </a:xfrm>
          <a:prstGeom prst="rect">
            <a:avLst/>
          </a:prstGeom>
        </p:spPr>
      </p:pic>
      <p:pic>
        <p:nvPicPr>
          <p:cNvPr id="7" name="Picture 3" descr="Snímek obrazovky 2017-06-06 v 10.33.15.png">
            <a:extLst>
              <a:ext uri="{FF2B5EF4-FFF2-40B4-BE49-F238E27FC236}">
                <a16:creationId xmlns:a16="http://schemas.microsoft.com/office/drawing/2014/main" id="{A1AF8F3D-45B8-C6EF-E69E-B10D6EFB9A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3B271D34-8847-A253-6914-2D25908E2CC5}"/>
              </a:ext>
            </a:extLst>
          </p:cNvPr>
          <p:cNvSpPr>
            <a:spLocks noGrp="1"/>
          </p:cNvSpPr>
          <p:nvPr>
            <p:ph type="sldNum" sz="quarter" idx="12"/>
          </p:nvPr>
        </p:nvSpPr>
        <p:spPr/>
        <p:txBody>
          <a:bodyPr/>
          <a:lstStyle/>
          <a:p>
            <a:fld id="{5461BB41-8F93-1243-B4BF-DE04D556D39D}" type="slidenum">
              <a:rPr lang="cs-CZ" smtClean="0"/>
              <a:t>44</a:t>
            </a:fld>
            <a:endParaRPr lang="cs-CZ"/>
          </a:p>
        </p:txBody>
      </p:sp>
    </p:spTree>
    <p:extLst>
      <p:ext uri="{BB962C8B-B14F-4D97-AF65-F5344CB8AC3E}">
        <p14:creationId xmlns:p14="http://schemas.microsoft.com/office/powerpoint/2010/main" val="7226431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933061"/>
            <a:ext cx="10515600" cy="1212980"/>
          </a:xfrm>
        </p:spPr>
        <p:txBody>
          <a:bodyPr>
            <a:normAutofit/>
          </a:bodyPr>
          <a:lstStyle/>
          <a:p>
            <a:pPr algn="ctr"/>
            <a:r>
              <a:rPr lang="cs-CZ" sz="2800" b="1" dirty="0">
                <a:solidFill>
                  <a:srgbClr val="002060"/>
                </a:solidFill>
                <a:cs typeface="Arial" panose="020B0604020202020204" pitchFamily="34" charset="0"/>
              </a:rPr>
              <a:t>Akce a aktivity MŠ Sluneční</a:t>
            </a:r>
            <a:endParaRPr lang="en-US" sz="2800" b="1" dirty="0">
              <a:solidFill>
                <a:srgbClr val="002060"/>
              </a:solidFill>
              <a:cs typeface="Arial" panose="020B0604020202020204" pitchFamily="34" charset="0"/>
            </a:endParaRPr>
          </a:p>
        </p:txBody>
      </p:sp>
      <p:sp>
        <p:nvSpPr>
          <p:cNvPr id="3" name="Zástupný symbol pro obsah 2"/>
          <p:cNvSpPr>
            <a:spLocks noGrp="1"/>
          </p:cNvSpPr>
          <p:nvPr>
            <p:ph idx="1"/>
          </p:nvPr>
        </p:nvSpPr>
        <p:spPr>
          <a:xfrm>
            <a:off x="335902" y="1940767"/>
            <a:ext cx="11017898" cy="4236196"/>
          </a:xfrm>
        </p:spPr>
        <p:txBody>
          <a:bodyPr>
            <a:normAutofit fontScale="47500" lnSpcReduction="20000"/>
          </a:bodyPr>
          <a:lstStyle/>
          <a:p>
            <a:pPr>
              <a:lnSpc>
                <a:spcPct val="150000"/>
              </a:lnSpc>
            </a:pPr>
            <a:r>
              <a:rPr lang="cs-CZ" sz="3400" b="1" dirty="0">
                <a:cs typeface="Arial" panose="020B0604020202020204" pitchFamily="34" charset="0"/>
              </a:rPr>
              <a:t>Pronájem prostorů v Mateřské škole</a:t>
            </a:r>
            <a:endParaRPr lang="cs-CZ" sz="3400" dirty="0">
              <a:cs typeface="Arial" panose="020B0604020202020204" pitchFamily="34" charset="0"/>
            </a:endParaRPr>
          </a:p>
          <a:p>
            <a:pPr marL="0" indent="0">
              <a:lnSpc>
                <a:spcPct val="150000"/>
              </a:lnSpc>
              <a:buNone/>
            </a:pPr>
            <a:r>
              <a:rPr lang="cs-CZ" sz="2900" dirty="0">
                <a:cs typeface="Arial" panose="020B0604020202020204" pitchFamily="34" charset="0"/>
              </a:rPr>
              <a:t>Mateřská škola pronajala své prostory, čímž vznikl prostor pro konání příměstského tábora a vzdělávacích a pohybových kroužků pro děti </a:t>
            </a:r>
          </a:p>
          <a:p>
            <a:pPr marL="0" indent="0">
              <a:lnSpc>
                <a:spcPct val="150000"/>
              </a:lnSpc>
              <a:buNone/>
            </a:pPr>
            <a:r>
              <a:rPr lang="cs-CZ" sz="3800" b="1" dirty="0">
                <a:cs typeface="Arial" panose="020B0604020202020204" pitchFamily="34" charset="0"/>
              </a:rPr>
              <a:t>Kroužky:</a:t>
            </a:r>
          </a:p>
          <a:p>
            <a:pPr lvl="0">
              <a:lnSpc>
                <a:spcPct val="150000"/>
              </a:lnSpc>
              <a:buFont typeface="Courier New" panose="02070309020205020404" pitchFamily="49" charset="0"/>
              <a:buChar char="o"/>
            </a:pPr>
            <a:r>
              <a:rPr lang="cs-CZ" sz="3800" dirty="0">
                <a:cs typeface="Arial" panose="020B0604020202020204" pitchFamily="34" charset="0"/>
              </a:rPr>
              <a:t>Hravá angličtina</a:t>
            </a:r>
          </a:p>
          <a:p>
            <a:pPr lvl="0">
              <a:lnSpc>
                <a:spcPct val="150000"/>
              </a:lnSpc>
              <a:buFont typeface="Courier New" panose="02070309020205020404" pitchFamily="49" charset="0"/>
              <a:buChar char="o"/>
            </a:pPr>
            <a:r>
              <a:rPr lang="cs-CZ" sz="3800" dirty="0">
                <a:cs typeface="Arial" panose="020B0604020202020204" pitchFamily="34" charset="0"/>
              </a:rPr>
              <a:t>Veselá angličtina</a:t>
            </a:r>
          </a:p>
          <a:p>
            <a:pPr lvl="0">
              <a:lnSpc>
                <a:spcPct val="150000"/>
              </a:lnSpc>
              <a:buFont typeface="Courier New" panose="02070309020205020404" pitchFamily="49" charset="0"/>
              <a:buChar char="o"/>
            </a:pPr>
            <a:r>
              <a:rPr lang="cs-CZ" sz="3800" dirty="0">
                <a:cs typeface="Arial" panose="020B0604020202020204" pitchFamily="34" charset="0"/>
              </a:rPr>
              <a:t>Šikovné ručičky</a:t>
            </a:r>
          </a:p>
          <a:p>
            <a:pPr lvl="0">
              <a:lnSpc>
                <a:spcPct val="150000"/>
              </a:lnSpc>
              <a:buFont typeface="Courier New" panose="02070309020205020404" pitchFamily="49" charset="0"/>
              <a:buChar char="o"/>
            </a:pPr>
            <a:r>
              <a:rPr lang="cs-CZ" sz="3800" dirty="0">
                <a:cs typeface="Arial" panose="020B0604020202020204" pitchFamily="34" charset="0"/>
              </a:rPr>
              <a:t>Veselá keramika</a:t>
            </a:r>
          </a:p>
          <a:p>
            <a:pPr lvl="0">
              <a:lnSpc>
                <a:spcPct val="150000"/>
              </a:lnSpc>
              <a:buFont typeface="Courier New" panose="02070309020205020404" pitchFamily="49" charset="0"/>
              <a:buChar char="o"/>
            </a:pPr>
            <a:r>
              <a:rPr lang="cs-CZ" sz="3800" dirty="0">
                <a:cs typeface="Arial" panose="020B0604020202020204" pitchFamily="34" charset="0"/>
              </a:rPr>
              <a:t>Setkání s flétničkou</a:t>
            </a:r>
          </a:p>
          <a:p>
            <a:pPr lvl="0">
              <a:lnSpc>
                <a:spcPct val="150000"/>
              </a:lnSpc>
              <a:buFont typeface="Courier New" panose="02070309020205020404" pitchFamily="49" charset="0"/>
              <a:buChar char="o"/>
            </a:pPr>
            <a:r>
              <a:rPr lang="cs-CZ" sz="3800" dirty="0">
                <a:cs typeface="Arial" panose="020B0604020202020204" pitchFamily="34" charset="0"/>
              </a:rPr>
              <a:t>Hrátky s hrošíkem </a:t>
            </a:r>
            <a:r>
              <a:rPr lang="cs-CZ" sz="3800" dirty="0" err="1">
                <a:cs typeface="Arial" panose="020B0604020202020204" pitchFamily="34" charset="0"/>
              </a:rPr>
              <a:t>Logopedíkem</a:t>
            </a:r>
            <a:r>
              <a:rPr lang="cs-CZ" sz="3800" dirty="0">
                <a:cs typeface="Arial" panose="020B0604020202020204" pitchFamily="34" charset="0"/>
              </a:rPr>
              <a:t> (prevence řečové výchovy)</a:t>
            </a:r>
          </a:p>
          <a:p>
            <a:pPr marL="0" indent="0">
              <a:buNone/>
            </a:pPr>
            <a:endParaRPr lang="en-US" dirty="0"/>
          </a:p>
        </p:txBody>
      </p:sp>
      <p:pic>
        <p:nvPicPr>
          <p:cNvPr id="5" name="Picture 5" descr="Snímek obrazovky 2017-03-10 v 13.18.25.png">
            <a:extLst>
              <a:ext uri="{FF2B5EF4-FFF2-40B4-BE49-F238E27FC236}">
                <a16:creationId xmlns:a16="http://schemas.microsoft.com/office/drawing/2014/main" id="{4123734C-2521-D970-A681-6F1DF7344C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306286"/>
          </a:xfrm>
          <a:prstGeom prst="rect">
            <a:avLst/>
          </a:prstGeom>
        </p:spPr>
      </p:pic>
      <p:pic>
        <p:nvPicPr>
          <p:cNvPr id="6" name="Picture 3" descr="Snímek obrazovky 2017-06-06 v 10.33.15.png">
            <a:extLst>
              <a:ext uri="{FF2B5EF4-FFF2-40B4-BE49-F238E27FC236}">
                <a16:creationId xmlns:a16="http://schemas.microsoft.com/office/drawing/2014/main" id="{3D8F5F9B-F9DC-8BB1-6C4D-34C4E161A4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00282703-A2C7-9969-8D83-086F5AAB49B0}"/>
              </a:ext>
            </a:extLst>
          </p:cNvPr>
          <p:cNvSpPr>
            <a:spLocks noGrp="1"/>
          </p:cNvSpPr>
          <p:nvPr>
            <p:ph type="sldNum" sz="quarter" idx="12"/>
          </p:nvPr>
        </p:nvSpPr>
        <p:spPr/>
        <p:txBody>
          <a:bodyPr/>
          <a:lstStyle/>
          <a:p>
            <a:fld id="{5461BB41-8F93-1243-B4BF-DE04D556D39D}" type="slidenum">
              <a:rPr lang="cs-CZ" smtClean="0"/>
              <a:t>45</a:t>
            </a:fld>
            <a:endParaRPr lang="cs-CZ"/>
          </a:p>
        </p:txBody>
      </p:sp>
    </p:spTree>
    <p:extLst>
      <p:ext uri="{BB962C8B-B14F-4D97-AF65-F5344CB8AC3E}">
        <p14:creationId xmlns:p14="http://schemas.microsoft.com/office/powerpoint/2010/main" val="2253363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895739"/>
            <a:ext cx="10515600" cy="1306285"/>
          </a:xfrm>
        </p:spPr>
        <p:txBody>
          <a:bodyPr>
            <a:normAutofit/>
          </a:bodyPr>
          <a:lstStyle/>
          <a:p>
            <a:pPr algn="ctr"/>
            <a:r>
              <a:rPr lang="cs-CZ" sz="2800" b="1" dirty="0">
                <a:solidFill>
                  <a:srgbClr val="002060"/>
                </a:solidFill>
                <a:cs typeface="Arial" panose="020B0604020202020204" pitchFamily="34" charset="0"/>
              </a:rPr>
              <a:t>Akce a aktivity MŠ Sluneční</a:t>
            </a:r>
            <a:endParaRPr lang="en-US" sz="2800" dirty="0"/>
          </a:p>
        </p:txBody>
      </p:sp>
      <p:sp>
        <p:nvSpPr>
          <p:cNvPr id="3" name="Zástupný symbol pro obsah 2"/>
          <p:cNvSpPr>
            <a:spLocks noGrp="1"/>
          </p:cNvSpPr>
          <p:nvPr>
            <p:ph idx="1"/>
          </p:nvPr>
        </p:nvSpPr>
        <p:spPr>
          <a:xfrm>
            <a:off x="838200" y="2687215"/>
            <a:ext cx="10515600" cy="3489747"/>
          </a:xfrm>
        </p:spPr>
        <p:txBody>
          <a:bodyPr>
            <a:normAutofit/>
          </a:bodyPr>
          <a:lstStyle/>
          <a:p>
            <a:pPr>
              <a:lnSpc>
                <a:spcPct val="114000"/>
              </a:lnSpc>
            </a:pPr>
            <a:r>
              <a:rPr lang="cs-CZ" sz="2000" b="1" dirty="0">
                <a:cs typeface="Arial" panose="020B0604020202020204" pitchFamily="34" charset="0"/>
              </a:rPr>
              <a:t>Aktivity a akce zaměřené na</a:t>
            </a:r>
          </a:p>
          <a:p>
            <a:pPr>
              <a:lnSpc>
                <a:spcPct val="114000"/>
              </a:lnSpc>
              <a:buFontTx/>
              <a:buChar char="-"/>
            </a:pPr>
            <a:r>
              <a:rPr lang="cs-CZ" sz="2000" dirty="0">
                <a:cs typeface="Arial" panose="020B0604020202020204" pitchFamily="34" charset="0"/>
              </a:rPr>
              <a:t>prevenci rizikového chování (preventivní programy IZS, zdravé stravování </a:t>
            </a:r>
            <a:r>
              <a:rPr lang="cs-CZ" sz="2000" dirty="0" err="1">
                <a:cs typeface="Arial" panose="020B0604020202020204" pitchFamily="34" charset="0"/>
              </a:rPr>
              <a:t>apod</a:t>
            </a:r>
            <a:r>
              <a:rPr lang="cs-CZ" sz="2000" dirty="0">
                <a:cs typeface="Arial" panose="020B0604020202020204" pitchFamily="34" charset="0"/>
              </a:rPr>
              <a:t>)</a:t>
            </a:r>
          </a:p>
          <a:p>
            <a:pPr>
              <a:lnSpc>
                <a:spcPct val="114000"/>
              </a:lnSpc>
            </a:pPr>
            <a:r>
              <a:rPr lang="cs-CZ" sz="2000" b="1" dirty="0">
                <a:cs typeface="Arial" panose="020B0604020202020204" pitchFamily="34" charset="0"/>
              </a:rPr>
              <a:t>Aktivity a akce zaměřené na rodiče a děti</a:t>
            </a:r>
          </a:p>
          <a:p>
            <a:pPr>
              <a:lnSpc>
                <a:spcPct val="114000"/>
              </a:lnSpc>
              <a:buFontTx/>
              <a:buChar char="-"/>
            </a:pPr>
            <a:r>
              <a:rPr lang="cs-CZ" sz="2000" dirty="0">
                <a:cs typeface="Arial" panose="020B0604020202020204" pitchFamily="34" charset="0"/>
              </a:rPr>
              <a:t>besídky (ve školce, v Divadle U22), workshopy (ve třídách, v polytechnické učebně), rozloučení s předškoláky (tematická zahradní slavnost), „Drakiáda“, „ZOO v MŠ“ apod.</a:t>
            </a:r>
          </a:p>
          <a:p>
            <a:pPr>
              <a:lnSpc>
                <a:spcPct val="114000"/>
              </a:lnSpc>
            </a:pPr>
            <a:r>
              <a:rPr lang="cs-CZ" sz="2000" b="1" dirty="0">
                <a:cs typeface="Arial" panose="020B0604020202020204" pitchFamily="34" charset="0"/>
              </a:rPr>
              <a:t>Ostatní akce</a:t>
            </a:r>
          </a:p>
          <a:p>
            <a:pPr marL="0" indent="0">
              <a:lnSpc>
                <a:spcPct val="114000"/>
              </a:lnSpc>
              <a:buNone/>
            </a:pPr>
            <a:r>
              <a:rPr lang="cs-CZ" sz="2000" dirty="0">
                <a:cs typeface="Arial" panose="020B0604020202020204" pitchFamily="34" charset="0"/>
              </a:rPr>
              <a:t>- divadla ve školce, výlety</a:t>
            </a:r>
            <a:endParaRPr lang="en-US" sz="2000" dirty="0">
              <a:cs typeface="Arial" panose="020B0604020202020204" pitchFamily="34" charset="0"/>
            </a:endParaRPr>
          </a:p>
        </p:txBody>
      </p:sp>
      <p:pic>
        <p:nvPicPr>
          <p:cNvPr id="5" name="Picture 5" descr="Snímek obrazovky 2017-03-10 v 13.18.25.png">
            <a:extLst>
              <a:ext uri="{FF2B5EF4-FFF2-40B4-BE49-F238E27FC236}">
                <a16:creationId xmlns:a16="http://schemas.microsoft.com/office/drawing/2014/main" id="{4AD6A848-3C77-AD78-B10B-C2F468EB17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306286"/>
          </a:xfrm>
          <a:prstGeom prst="rect">
            <a:avLst/>
          </a:prstGeom>
        </p:spPr>
      </p:pic>
      <p:pic>
        <p:nvPicPr>
          <p:cNvPr id="6" name="Picture 3" descr="Snímek obrazovky 2017-06-06 v 10.33.15.png">
            <a:extLst>
              <a:ext uri="{FF2B5EF4-FFF2-40B4-BE49-F238E27FC236}">
                <a16:creationId xmlns:a16="http://schemas.microsoft.com/office/drawing/2014/main" id="{E11343DF-E3E0-7C33-E09B-26EA325647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D6EDD6B4-5C70-FEE2-1F26-132F50F00ED6}"/>
              </a:ext>
            </a:extLst>
          </p:cNvPr>
          <p:cNvSpPr>
            <a:spLocks noGrp="1"/>
          </p:cNvSpPr>
          <p:nvPr>
            <p:ph type="sldNum" sz="quarter" idx="12"/>
          </p:nvPr>
        </p:nvSpPr>
        <p:spPr/>
        <p:txBody>
          <a:bodyPr/>
          <a:lstStyle/>
          <a:p>
            <a:fld id="{5461BB41-8F93-1243-B4BF-DE04D556D39D}" type="slidenum">
              <a:rPr lang="cs-CZ" smtClean="0"/>
              <a:t>46</a:t>
            </a:fld>
            <a:endParaRPr lang="cs-CZ"/>
          </a:p>
        </p:txBody>
      </p:sp>
    </p:spTree>
    <p:extLst>
      <p:ext uri="{BB962C8B-B14F-4D97-AF65-F5344CB8AC3E}">
        <p14:creationId xmlns:p14="http://schemas.microsoft.com/office/powerpoint/2010/main" val="4294990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489005"/>
            <a:ext cx="10515600" cy="862309"/>
          </a:xfrm>
        </p:spPr>
        <p:txBody>
          <a:bodyPr>
            <a:normAutofit fontScale="90000"/>
          </a:bodyPr>
          <a:lstStyle/>
          <a:p>
            <a:pPr algn="ctr"/>
            <a:br>
              <a:rPr lang="cs-CZ" dirty="0"/>
            </a:br>
            <a:r>
              <a:rPr lang="cs-CZ" sz="3100" b="1" dirty="0">
                <a:solidFill>
                  <a:srgbClr val="002060"/>
                </a:solidFill>
              </a:rPr>
              <a:t>Účast MŠ Sluneční v rozvojových programech, projektech</a:t>
            </a:r>
            <a:endParaRPr lang="en-US" sz="3100" b="1" dirty="0">
              <a:solidFill>
                <a:srgbClr val="002060"/>
              </a:solidFill>
            </a:endParaRPr>
          </a:p>
        </p:txBody>
      </p:sp>
      <p:sp>
        <p:nvSpPr>
          <p:cNvPr id="3" name="Zástupný symbol pro obsah 2"/>
          <p:cNvSpPr>
            <a:spLocks noGrp="1"/>
          </p:cNvSpPr>
          <p:nvPr>
            <p:ph idx="1"/>
          </p:nvPr>
        </p:nvSpPr>
        <p:spPr>
          <a:xfrm>
            <a:off x="838200" y="2575249"/>
            <a:ext cx="10515600" cy="4068146"/>
          </a:xfrm>
        </p:spPr>
        <p:txBody>
          <a:bodyPr>
            <a:normAutofit fontScale="85000" lnSpcReduction="20000"/>
          </a:bodyPr>
          <a:lstStyle/>
          <a:p>
            <a:pPr>
              <a:lnSpc>
                <a:spcPct val="150000"/>
              </a:lnSpc>
            </a:pPr>
            <a:r>
              <a:rPr lang="cs-CZ" sz="2000" b="1" i="1" u="sng" dirty="0">
                <a:cs typeface="Arial" panose="020B0604020202020204" pitchFamily="34" charset="0"/>
              </a:rPr>
              <a:t>Šablony III OP VVV pro MŠ Sluneční  - školní asistent</a:t>
            </a:r>
            <a:r>
              <a:rPr lang="cs-CZ" sz="2000" b="1" dirty="0">
                <a:cs typeface="Arial" panose="020B0604020202020204" pitchFamily="34" charset="0"/>
              </a:rPr>
              <a:t> </a:t>
            </a:r>
          </a:p>
          <a:p>
            <a:pPr marL="0" indent="0">
              <a:lnSpc>
                <a:spcPct val="150000"/>
              </a:lnSpc>
              <a:buNone/>
            </a:pPr>
            <a:r>
              <a:rPr lang="cs-CZ" sz="2000" dirty="0">
                <a:cs typeface="Arial" panose="020B0604020202020204" pitchFamily="34" charset="0"/>
              </a:rPr>
              <a:t>V rámci projektu - Šablony III OP VVV - vyhlášené Ministerstvem školství, mládeže a tělovýchovy ČR pro Operační program Výzkum, vývoj a vzdělávání získala mateřská škola finanční prostředky na nepedagogickou pozici školní asistent.</a:t>
            </a:r>
          </a:p>
          <a:p>
            <a:pPr marL="0" indent="0">
              <a:lnSpc>
                <a:spcPct val="150000"/>
              </a:lnSpc>
              <a:buNone/>
            </a:pPr>
            <a:endParaRPr lang="cs-CZ" sz="2000" dirty="0">
              <a:cs typeface="Arial" panose="020B0604020202020204" pitchFamily="34" charset="0"/>
            </a:endParaRPr>
          </a:p>
          <a:p>
            <a:pPr>
              <a:lnSpc>
                <a:spcPct val="150000"/>
              </a:lnSpc>
            </a:pPr>
            <a:r>
              <a:rPr lang="cs-CZ" sz="2000" b="1" i="1" u="sng" dirty="0">
                <a:cs typeface="Arial" panose="020B0604020202020204" pitchFamily="34" charset="0"/>
              </a:rPr>
              <a:t>Operační program Praha – pól růstu s názvem „Začleňování a podpora dětí a žáků s odlišným mateřským jazykem II</a:t>
            </a:r>
            <a:r>
              <a:rPr lang="cs-CZ" sz="2000" b="1" i="1" dirty="0">
                <a:cs typeface="Arial" panose="020B0604020202020204" pitchFamily="34" charset="0"/>
              </a:rPr>
              <a:t>“</a:t>
            </a:r>
            <a:endParaRPr lang="cs-CZ" sz="2000" b="1" dirty="0">
              <a:cs typeface="Arial" panose="020B0604020202020204" pitchFamily="34" charset="0"/>
            </a:endParaRPr>
          </a:p>
          <a:p>
            <a:pPr marL="0" indent="0">
              <a:lnSpc>
                <a:spcPct val="150000"/>
              </a:lnSpc>
              <a:buNone/>
            </a:pPr>
            <a:r>
              <a:rPr lang="cs-CZ" sz="2000" dirty="0">
                <a:cs typeface="Arial" panose="020B0604020202020204" pitchFamily="34" charset="0"/>
              </a:rPr>
              <a:t>Mateřská škola získala finanční podporu v rámci projektu Operační program Praha – pól růstu s názvem „Začleňování a podpora dětí a žáků s odlišným mateřským jazykem II“. Projekt je zaměřen na kombinaci následujících témat: personální podpora škol, komunitní aktivity a podpora inkluzivního prostředí škol</a:t>
            </a:r>
            <a:endParaRPr lang="cs-CZ" sz="2000" dirty="0"/>
          </a:p>
          <a:p>
            <a:pPr marL="0" indent="0">
              <a:buNone/>
            </a:pPr>
            <a:endParaRPr lang="en-US" dirty="0"/>
          </a:p>
        </p:txBody>
      </p:sp>
      <p:pic>
        <p:nvPicPr>
          <p:cNvPr id="5" name="Picture 5" descr="Snímek obrazovky 2017-03-10 v 13.18.25.png">
            <a:extLst>
              <a:ext uri="{FF2B5EF4-FFF2-40B4-BE49-F238E27FC236}">
                <a16:creationId xmlns:a16="http://schemas.microsoft.com/office/drawing/2014/main" id="{40514710-8197-4044-D228-3C54A6D87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306286"/>
          </a:xfrm>
          <a:prstGeom prst="rect">
            <a:avLst/>
          </a:prstGeom>
        </p:spPr>
      </p:pic>
      <p:pic>
        <p:nvPicPr>
          <p:cNvPr id="7" name="Picture 3" descr="Snímek obrazovky 2017-06-06 v 10.33.15.png">
            <a:extLst>
              <a:ext uri="{FF2B5EF4-FFF2-40B4-BE49-F238E27FC236}">
                <a16:creationId xmlns:a16="http://schemas.microsoft.com/office/drawing/2014/main" id="{31FFAE45-5B1A-EB8E-F5CB-DDA1BEF0F0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1DC7062E-84DE-0B67-D260-AA2320ECE933}"/>
              </a:ext>
            </a:extLst>
          </p:cNvPr>
          <p:cNvSpPr>
            <a:spLocks noGrp="1"/>
          </p:cNvSpPr>
          <p:nvPr>
            <p:ph type="sldNum" sz="quarter" idx="12"/>
          </p:nvPr>
        </p:nvSpPr>
        <p:spPr/>
        <p:txBody>
          <a:bodyPr/>
          <a:lstStyle/>
          <a:p>
            <a:fld id="{5461BB41-8F93-1243-B4BF-DE04D556D39D}" type="slidenum">
              <a:rPr lang="cs-CZ" smtClean="0"/>
              <a:t>47</a:t>
            </a:fld>
            <a:endParaRPr lang="cs-CZ"/>
          </a:p>
        </p:txBody>
      </p:sp>
    </p:spTree>
    <p:extLst>
      <p:ext uri="{BB962C8B-B14F-4D97-AF65-F5344CB8AC3E}">
        <p14:creationId xmlns:p14="http://schemas.microsoft.com/office/powerpoint/2010/main" val="14485202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DD592824-9CFC-A3A3-0518-3AACE3131433}"/>
              </a:ext>
            </a:extLst>
          </p:cNvPr>
          <p:cNvSpPr>
            <a:spLocks noGrp="1"/>
          </p:cNvSpPr>
          <p:nvPr>
            <p:ph type="title"/>
          </p:nvPr>
        </p:nvSpPr>
        <p:spPr>
          <a:xfrm>
            <a:off x="838200" y="858415"/>
            <a:ext cx="10515600" cy="1306285"/>
          </a:xfrm>
        </p:spPr>
        <p:txBody>
          <a:bodyPr>
            <a:normAutofit fontScale="90000"/>
          </a:bodyPr>
          <a:lstStyle/>
          <a:p>
            <a:br>
              <a:rPr lang="cs-CZ" sz="3200" b="1" dirty="0">
                <a:solidFill>
                  <a:srgbClr val="002060"/>
                </a:solidFill>
              </a:rPr>
            </a:br>
            <a:br>
              <a:rPr lang="cs-CZ" sz="3200" b="1" dirty="0">
                <a:solidFill>
                  <a:srgbClr val="002060"/>
                </a:solidFill>
              </a:rPr>
            </a:br>
            <a:br>
              <a:rPr lang="cs-CZ" sz="3200" b="1" dirty="0">
                <a:solidFill>
                  <a:srgbClr val="002060"/>
                </a:solidFill>
              </a:rPr>
            </a:br>
            <a:r>
              <a:rPr lang="cs-CZ" sz="3200" b="1" dirty="0">
                <a:solidFill>
                  <a:srgbClr val="002060"/>
                </a:solidFill>
              </a:rPr>
              <a:t>Účast MŠ Sluneční v rozvojových programech, projektech</a:t>
            </a:r>
            <a:endParaRPr lang="cs-CZ" sz="3200" dirty="0"/>
          </a:p>
        </p:txBody>
      </p:sp>
      <p:sp>
        <p:nvSpPr>
          <p:cNvPr id="3" name="Zástupný obsah 2">
            <a:extLst>
              <a:ext uri="{FF2B5EF4-FFF2-40B4-BE49-F238E27FC236}">
                <a16:creationId xmlns:a16="http://schemas.microsoft.com/office/drawing/2014/main" id="{6B8B7C0A-DA2F-6771-FF77-E9D430541A67}"/>
              </a:ext>
            </a:extLst>
          </p:cNvPr>
          <p:cNvSpPr>
            <a:spLocks noGrp="1"/>
          </p:cNvSpPr>
          <p:nvPr>
            <p:ph idx="1"/>
          </p:nvPr>
        </p:nvSpPr>
        <p:spPr>
          <a:xfrm>
            <a:off x="335902" y="2425959"/>
            <a:ext cx="11017898" cy="4254758"/>
          </a:xfrm>
        </p:spPr>
        <p:txBody>
          <a:bodyPr>
            <a:noAutofit/>
          </a:bodyPr>
          <a:lstStyle/>
          <a:p>
            <a:pPr marL="0" indent="0">
              <a:lnSpc>
                <a:spcPct val="150000"/>
              </a:lnSpc>
              <a:buNone/>
            </a:pPr>
            <a:r>
              <a:rPr lang="cs-CZ" sz="1700" i="1" u="sng" dirty="0">
                <a:cs typeface="Arial" panose="020B0604020202020204" pitchFamily="34" charset="0"/>
              </a:rPr>
              <a:t>Operační program Praha – pól růstu ČR – výzva č. 20 – Modernizace zařízení a vybavení pražských škol </a:t>
            </a:r>
          </a:p>
          <a:p>
            <a:pPr marL="0" indent="0">
              <a:lnSpc>
                <a:spcPct val="150000"/>
              </a:lnSpc>
              <a:buNone/>
            </a:pPr>
            <a:r>
              <a:rPr lang="cs-CZ" sz="1700" dirty="0">
                <a:cs typeface="Arial" panose="020B0604020202020204" pitchFamily="34" charset="0"/>
              </a:rPr>
              <a:t>Projekt, na který škola dostala podporu, je nazván „Zahrada jako odpověď“ a jednalo se o vybudování venkovních učeben určených pro polytechnickou a environmentální výchovu v rámci zahrady školy.</a:t>
            </a:r>
          </a:p>
          <a:p>
            <a:pPr marL="0" indent="0">
              <a:lnSpc>
                <a:spcPct val="150000"/>
              </a:lnSpc>
              <a:buNone/>
            </a:pPr>
            <a:endParaRPr lang="cs-CZ" sz="1700" dirty="0">
              <a:cs typeface="Arial" panose="020B0604020202020204" pitchFamily="34" charset="0"/>
            </a:endParaRPr>
          </a:p>
          <a:p>
            <a:pPr marL="0" indent="0">
              <a:buNone/>
            </a:pPr>
            <a:r>
              <a:rPr lang="cs-CZ" sz="1700" i="1" u="sng" dirty="0">
                <a:cs typeface="Arial" panose="020B0604020202020204" pitchFamily="34" charset="0"/>
              </a:rPr>
              <a:t>Projekt MČ Praha 22 – MAP</a:t>
            </a:r>
          </a:p>
          <a:p>
            <a:pPr marL="0" indent="0">
              <a:buNone/>
            </a:pPr>
            <a:r>
              <a:rPr lang="cs-CZ" sz="1700" dirty="0">
                <a:cs typeface="Arial" panose="020B0604020202020204" pitchFamily="34" charset="0"/>
              </a:rPr>
              <a:t>Účast v plánovaných aktivitách tohoto projektu (semináře a workshopy).</a:t>
            </a:r>
          </a:p>
          <a:p>
            <a:pPr marL="0" indent="0">
              <a:lnSpc>
                <a:spcPct val="100000"/>
              </a:lnSpc>
              <a:buNone/>
            </a:pPr>
            <a:endParaRPr lang="cs-CZ" sz="1700" i="1" u="sng" dirty="0">
              <a:cs typeface="Arial" panose="020B0604020202020204" pitchFamily="34" charset="0"/>
            </a:endParaRPr>
          </a:p>
          <a:p>
            <a:pPr marL="0" indent="0">
              <a:lnSpc>
                <a:spcPct val="100000"/>
              </a:lnSpc>
              <a:buNone/>
            </a:pPr>
            <a:r>
              <a:rPr lang="cs-CZ" sz="1700" i="1" u="sng" dirty="0">
                <a:cs typeface="Arial" panose="020B0604020202020204" pitchFamily="34" charset="0"/>
              </a:rPr>
              <a:t>Šablony OP JAK pro MŠ Sluneční</a:t>
            </a:r>
          </a:p>
          <a:p>
            <a:pPr marL="0" indent="0">
              <a:lnSpc>
                <a:spcPct val="100000"/>
              </a:lnSpc>
              <a:buNone/>
            </a:pPr>
            <a:r>
              <a:rPr lang="cs-CZ" sz="1700" dirty="0">
                <a:cs typeface="Arial" panose="020B0604020202020204" pitchFamily="34" charset="0"/>
              </a:rPr>
              <a:t>V rámci projektu získala mateřská škola finanční prostředky na nepedagogickou pozici školní asistent.</a:t>
            </a:r>
          </a:p>
          <a:p>
            <a:pPr marL="0" lvl="0" indent="0">
              <a:lnSpc>
                <a:spcPct val="100000"/>
              </a:lnSpc>
              <a:buNone/>
            </a:pPr>
            <a:r>
              <a:rPr lang="cs-CZ" sz="1700" dirty="0">
                <a:cs typeface="Arial" panose="020B0604020202020204" pitchFamily="34" charset="0"/>
              </a:rPr>
              <a:t>Ve školním roce 2024/2025 plánujeme zapojit se znovu do další výzvy pro Šablony OP JAK</a:t>
            </a:r>
          </a:p>
        </p:txBody>
      </p:sp>
      <p:pic>
        <p:nvPicPr>
          <p:cNvPr id="5" name="Picture 5" descr="Snímek obrazovky 2017-03-10 v 13.18.25.png">
            <a:extLst>
              <a:ext uri="{FF2B5EF4-FFF2-40B4-BE49-F238E27FC236}">
                <a16:creationId xmlns:a16="http://schemas.microsoft.com/office/drawing/2014/main" id="{57F413F5-1259-1985-174E-347EECDFE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8776996" cy="1306286"/>
          </a:xfrm>
          <a:prstGeom prst="rect">
            <a:avLst/>
          </a:prstGeom>
        </p:spPr>
      </p:pic>
      <p:pic>
        <p:nvPicPr>
          <p:cNvPr id="7" name="Picture 3" descr="Snímek obrazovky 2017-06-06 v 10.33.15.png">
            <a:extLst>
              <a:ext uri="{FF2B5EF4-FFF2-40B4-BE49-F238E27FC236}">
                <a16:creationId xmlns:a16="http://schemas.microsoft.com/office/drawing/2014/main" id="{623E0CD1-00F0-B706-A307-0FA31C155E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478" y="1028527"/>
            <a:ext cx="2651744" cy="951724"/>
          </a:xfrm>
          <a:prstGeom prst="rect">
            <a:avLst/>
          </a:prstGeom>
        </p:spPr>
      </p:pic>
      <p:sp>
        <p:nvSpPr>
          <p:cNvPr id="11" name="Zástupný symbol pro číslo snímku 10">
            <a:extLst>
              <a:ext uri="{FF2B5EF4-FFF2-40B4-BE49-F238E27FC236}">
                <a16:creationId xmlns:a16="http://schemas.microsoft.com/office/drawing/2014/main" id="{3A40E473-CE4B-ACEA-92C3-23B48BFC0407}"/>
              </a:ext>
            </a:extLst>
          </p:cNvPr>
          <p:cNvSpPr>
            <a:spLocks noGrp="1"/>
          </p:cNvSpPr>
          <p:nvPr>
            <p:ph type="sldNum" sz="quarter" idx="12"/>
          </p:nvPr>
        </p:nvSpPr>
        <p:spPr/>
        <p:txBody>
          <a:bodyPr/>
          <a:lstStyle/>
          <a:p>
            <a:fld id="{5461BB41-8F93-1243-B4BF-DE04D556D39D}" type="slidenum">
              <a:rPr lang="cs-CZ" smtClean="0"/>
              <a:t>48</a:t>
            </a:fld>
            <a:endParaRPr lang="cs-CZ"/>
          </a:p>
        </p:txBody>
      </p:sp>
    </p:spTree>
    <p:extLst>
      <p:ext uri="{BB962C8B-B14F-4D97-AF65-F5344CB8AC3E}">
        <p14:creationId xmlns:p14="http://schemas.microsoft.com/office/powerpoint/2010/main" val="12638716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95939"/>
            <a:ext cx="7886700" cy="1007904"/>
          </a:xfrm>
        </p:spPr>
        <p:txBody>
          <a:bodyPr>
            <a:normAutofit/>
          </a:bodyPr>
          <a:lstStyle/>
          <a:p>
            <a:pPr algn="ctr"/>
            <a:br>
              <a:rPr lang="en-US" sz="2566" b="1" dirty="0"/>
            </a:br>
            <a:r>
              <a:rPr lang="en-US" sz="3079" b="1" dirty="0"/>
              <a:t>MŠ </a:t>
            </a:r>
            <a:r>
              <a:rPr lang="en-US" sz="3079" b="1" dirty="0" err="1"/>
              <a:t>Sluneční</a:t>
            </a:r>
            <a:endParaRPr lang="en-US" sz="3079" b="1" dirty="0"/>
          </a:p>
        </p:txBody>
      </p:sp>
      <p:sp>
        <p:nvSpPr>
          <p:cNvPr id="3" name="Content Placeholder 2"/>
          <p:cNvSpPr>
            <a:spLocks noGrp="1"/>
          </p:cNvSpPr>
          <p:nvPr>
            <p:ph idx="1"/>
          </p:nvPr>
        </p:nvSpPr>
        <p:spPr>
          <a:xfrm>
            <a:off x="1719507" y="1710428"/>
            <a:ext cx="8683745" cy="4466536"/>
          </a:xfrm>
        </p:spPr>
        <p:txBody>
          <a:bodyPr>
            <a:normAutofit/>
          </a:bodyPr>
          <a:lstStyle/>
          <a:p>
            <a:pPr marL="0" indent="0">
              <a:buNone/>
            </a:pPr>
            <a:endParaRPr lang="cs-CZ" sz="2309" b="1" dirty="0"/>
          </a:p>
          <a:p>
            <a:pPr lvl="1">
              <a:buFont typeface="Arial"/>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r>
              <a:rPr lang="cs-CZ" sz="2309" dirty="0"/>
              <a:t> </a:t>
            </a:r>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0393" y="97435"/>
            <a:ext cx="9144000" cy="1254314"/>
          </a:xfrm>
          <a:prstGeom prst="rect">
            <a:avLst/>
          </a:prstGeom>
        </p:spPr>
      </p:pic>
      <p:pic>
        <p:nvPicPr>
          <p:cNvPr id="13" name="Obrázek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4364" y="1987505"/>
            <a:ext cx="3265714" cy="2248906"/>
          </a:xfrm>
          <a:prstGeom prst="rect">
            <a:avLst/>
          </a:prstGeom>
        </p:spPr>
      </p:pic>
      <p:pic>
        <p:nvPicPr>
          <p:cNvPr id="14" name="Obrázek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848" y="2696724"/>
            <a:ext cx="2651744" cy="3161751"/>
          </a:xfrm>
          <a:prstGeom prst="rect">
            <a:avLst/>
          </a:prstGeom>
        </p:spPr>
      </p:pic>
      <p:pic>
        <p:nvPicPr>
          <p:cNvPr id="5" name="Obrázek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3315671" y="4528652"/>
            <a:ext cx="2537927" cy="2120770"/>
          </a:xfrm>
          <a:prstGeom prst="rect">
            <a:avLst/>
          </a:prstGeom>
        </p:spPr>
      </p:pic>
      <p:pic>
        <p:nvPicPr>
          <p:cNvPr id="8" name="Obrázek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76243" y="3429000"/>
            <a:ext cx="3598150" cy="2207133"/>
          </a:xfrm>
          <a:prstGeom prst="rect">
            <a:avLst/>
          </a:prstGeom>
        </p:spPr>
      </p:pic>
      <p:pic>
        <p:nvPicPr>
          <p:cNvPr id="7" name="Picture 3" descr="Snímek obrazovky 2017-06-06 v 10.33.15.png">
            <a:extLst>
              <a:ext uri="{FF2B5EF4-FFF2-40B4-BE49-F238E27FC236}">
                <a16:creationId xmlns:a16="http://schemas.microsoft.com/office/drawing/2014/main" id="{5B5B1D70-20BA-5CD1-F798-F03D6D7D6C5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58357" y="1157008"/>
            <a:ext cx="2651744" cy="863359"/>
          </a:xfrm>
          <a:prstGeom prst="rect">
            <a:avLst/>
          </a:prstGeom>
        </p:spPr>
      </p:pic>
      <p:sp>
        <p:nvSpPr>
          <p:cNvPr id="15" name="Zástupný symbol pro číslo snímku 14">
            <a:extLst>
              <a:ext uri="{FF2B5EF4-FFF2-40B4-BE49-F238E27FC236}">
                <a16:creationId xmlns:a16="http://schemas.microsoft.com/office/drawing/2014/main" id="{3DEEE7C3-F328-719D-6BB4-1B7D191A5345}"/>
              </a:ext>
            </a:extLst>
          </p:cNvPr>
          <p:cNvSpPr>
            <a:spLocks noGrp="1"/>
          </p:cNvSpPr>
          <p:nvPr>
            <p:ph type="sldNum" sz="quarter" idx="12"/>
          </p:nvPr>
        </p:nvSpPr>
        <p:spPr/>
        <p:txBody>
          <a:bodyPr/>
          <a:lstStyle/>
          <a:p>
            <a:fld id="{5461BB41-8F93-1243-B4BF-DE04D556D39D}" type="slidenum">
              <a:rPr lang="cs-CZ" smtClean="0"/>
              <a:t>49</a:t>
            </a:fld>
            <a:endParaRPr lang="cs-CZ"/>
          </a:p>
        </p:txBody>
      </p:sp>
    </p:spTree>
    <p:extLst>
      <p:ext uri="{BB962C8B-B14F-4D97-AF65-F5344CB8AC3E}">
        <p14:creationId xmlns:p14="http://schemas.microsoft.com/office/powerpoint/2010/main" val="20158507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obsah 2">
            <a:extLst>
              <a:ext uri="{FF2B5EF4-FFF2-40B4-BE49-F238E27FC236}">
                <a16:creationId xmlns:a16="http://schemas.microsoft.com/office/drawing/2014/main" id="{61B08FD1-D698-9632-348C-01AD51DE8238}"/>
              </a:ext>
            </a:extLst>
          </p:cNvPr>
          <p:cNvSpPr>
            <a:spLocks noGrp="1"/>
          </p:cNvSpPr>
          <p:nvPr>
            <p:ph idx="1"/>
          </p:nvPr>
        </p:nvSpPr>
        <p:spPr/>
        <p:txBody>
          <a:bodyPr/>
          <a:lstStyle/>
          <a:p>
            <a:pPr marL="0" indent="0" algn="ctr">
              <a:buNone/>
            </a:pPr>
            <a:endParaRPr lang="cs-CZ" sz="4800" b="1" dirty="0"/>
          </a:p>
          <a:p>
            <a:pPr marL="0" indent="0" algn="ctr">
              <a:buNone/>
            </a:pPr>
            <a:r>
              <a:rPr lang="cs-CZ" b="1" dirty="0"/>
              <a:t>Děkuji za pozornost</a:t>
            </a:r>
          </a:p>
          <a:p>
            <a:pPr marL="0" indent="0" algn="ctr">
              <a:buNone/>
            </a:pPr>
            <a:r>
              <a:rPr lang="cs-CZ" b="1" dirty="0"/>
              <a:t>ředitelka školy: Renáta </a:t>
            </a:r>
            <a:r>
              <a:rPr lang="cs-CZ" b="1" dirty="0" err="1"/>
              <a:t>Pecáková</a:t>
            </a:r>
            <a:endParaRPr lang="cs-CZ" b="1" dirty="0"/>
          </a:p>
          <a:p>
            <a:pPr marL="0" indent="0" algn="ctr">
              <a:buNone/>
            </a:pPr>
            <a:endParaRPr lang="cs-CZ" sz="4800" b="1" dirty="0"/>
          </a:p>
        </p:txBody>
      </p:sp>
      <p:pic>
        <p:nvPicPr>
          <p:cNvPr id="4" name="Picture 5" descr="Snímek obrazovky 2017-03-10 v 13.18.25.png">
            <a:extLst>
              <a:ext uri="{FF2B5EF4-FFF2-40B4-BE49-F238E27FC236}">
                <a16:creationId xmlns:a16="http://schemas.microsoft.com/office/drawing/2014/main" id="{E3868B82-AECD-F9F6-52FD-09E6392BED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0393" y="97435"/>
            <a:ext cx="9144000" cy="1254314"/>
          </a:xfrm>
          <a:prstGeom prst="rect">
            <a:avLst/>
          </a:prstGeom>
        </p:spPr>
      </p:pic>
      <p:pic>
        <p:nvPicPr>
          <p:cNvPr id="5" name="Picture 3" descr="Snímek obrazovky 2017-06-06 v 10.33.15.png">
            <a:extLst>
              <a:ext uri="{FF2B5EF4-FFF2-40B4-BE49-F238E27FC236}">
                <a16:creationId xmlns:a16="http://schemas.microsoft.com/office/drawing/2014/main" id="{23642423-A6D1-8CB9-36B5-4393B75D36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8357" y="1157008"/>
            <a:ext cx="2651744" cy="863359"/>
          </a:xfrm>
          <a:prstGeom prst="rect">
            <a:avLst/>
          </a:prstGeom>
        </p:spPr>
      </p:pic>
      <p:sp>
        <p:nvSpPr>
          <p:cNvPr id="10" name="Zástupný symbol pro číslo snímku 9">
            <a:extLst>
              <a:ext uri="{FF2B5EF4-FFF2-40B4-BE49-F238E27FC236}">
                <a16:creationId xmlns:a16="http://schemas.microsoft.com/office/drawing/2014/main" id="{C9AA3A54-EC54-8A3C-C336-0DC14764B2B7}"/>
              </a:ext>
            </a:extLst>
          </p:cNvPr>
          <p:cNvSpPr>
            <a:spLocks noGrp="1"/>
          </p:cNvSpPr>
          <p:nvPr>
            <p:ph type="sldNum" sz="quarter" idx="12"/>
          </p:nvPr>
        </p:nvSpPr>
        <p:spPr/>
        <p:txBody>
          <a:bodyPr/>
          <a:lstStyle/>
          <a:p>
            <a:fld id="{5461BB41-8F93-1243-B4BF-DE04D556D39D}" type="slidenum">
              <a:rPr lang="cs-CZ" smtClean="0"/>
              <a:t>50</a:t>
            </a:fld>
            <a:endParaRPr lang="cs-CZ"/>
          </a:p>
        </p:txBody>
      </p:sp>
    </p:spTree>
    <p:extLst>
      <p:ext uri="{BB962C8B-B14F-4D97-AF65-F5344CB8AC3E}">
        <p14:creationId xmlns:p14="http://schemas.microsoft.com/office/powerpoint/2010/main" val="2646426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2588E60-7803-FB65-DF6A-C730B509A984}"/>
              </a:ext>
            </a:extLst>
          </p:cNvPr>
          <p:cNvSpPr>
            <a:spLocks noGrp="1"/>
          </p:cNvSpPr>
          <p:nvPr>
            <p:ph type="title"/>
          </p:nvPr>
        </p:nvSpPr>
        <p:spPr>
          <a:xfrm>
            <a:off x="831850" y="1295235"/>
            <a:ext cx="10515600" cy="1653237"/>
          </a:xfrm>
        </p:spPr>
        <p:txBody>
          <a:bodyPr>
            <a:normAutofit/>
          </a:bodyPr>
          <a:lstStyle/>
          <a:p>
            <a:pPr algn="ctr"/>
            <a:r>
              <a:rPr lang="cs-CZ" sz="3600" b="1" dirty="0"/>
              <a:t>MŠ Pitkovice</a:t>
            </a:r>
          </a:p>
        </p:txBody>
      </p:sp>
      <p:pic>
        <p:nvPicPr>
          <p:cNvPr id="4" name="Picture 5" descr="Snímek obrazovky 2017-03-10 v 13.18.25.png">
            <a:extLst>
              <a:ext uri="{FF2B5EF4-FFF2-40B4-BE49-F238E27FC236}">
                <a16:creationId xmlns:a16="http://schemas.microsoft.com/office/drawing/2014/main" id="{1A4CFAEA-A020-C874-0081-7024624E95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Picture 3" descr="Snímek obrazovky 2017-06-06 v 10.47.54.png">
            <a:extLst>
              <a:ext uri="{FF2B5EF4-FFF2-40B4-BE49-F238E27FC236}">
                <a16:creationId xmlns:a16="http://schemas.microsoft.com/office/drawing/2014/main" id="{18BCC3DF-EC8D-6073-F225-A7656AE89B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173" y="3612255"/>
            <a:ext cx="2705546" cy="1950510"/>
          </a:xfrm>
          <a:prstGeom prst="rect">
            <a:avLst/>
          </a:prstGeom>
        </p:spPr>
      </p:pic>
      <p:sp>
        <p:nvSpPr>
          <p:cNvPr id="10" name="Zástupný symbol pro číslo snímku 9">
            <a:extLst>
              <a:ext uri="{FF2B5EF4-FFF2-40B4-BE49-F238E27FC236}">
                <a16:creationId xmlns:a16="http://schemas.microsoft.com/office/drawing/2014/main" id="{36CD83F3-B2DC-A771-8667-9108ED923216}"/>
              </a:ext>
            </a:extLst>
          </p:cNvPr>
          <p:cNvSpPr>
            <a:spLocks noGrp="1"/>
          </p:cNvSpPr>
          <p:nvPr>
            <p:ph type="sldNum" sz="quarter" idx="12"/>
          </p:nvPr>
        </p:nvSpPr>
        <p:spPr/>
        <p:txBody>
          <a:bodyPr/>
          <a:lstStyle/>
          <a:p>
            <a:fld id="{5461BB41-8F93-1243-B4BF-DE04D556D39D}" type="slidenum">
              <a:rPr lang="cs-CZ" smtClean="0"/>
              <a:t>51</a:t>
            </a:fld>
            <a:endParaRPr lang="cs-CZ"/>
          </a:p>
        </p:txBody>
      </p:sp>
    </p:spTree>
    <p:extLst>
      <p:ext uri="{BB962C8B-B14F-4D97-AF65-F5344CB8AC3E}">
        <p14:creationId xmlns:p14="http://schemas.microsoft.com/office/powerpoint/2010/main" val="22678321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982" y="895939"/>
            <a:ext cx="9218368" cy="895938"/>
          </a:xfrm>
        </p:spPr>
        <p:txBody>
          <a:bodyPr>
            <a:normAutofit/>
          </a:bodyPr>
          <a:lstStyle/>
          <a:p>
            <a:pPr algn="ctr"/>
            <a:br>
              <a:rPr lang="en-US" sz="2566" b="1" dirty="0"/>
            </a:br>
            <a:r>
              <a:rPr lang="en-US" sz="3100" b="1" dirty="0">
                <a:solidFill>
                  <a:srgbClr val="002060"/>
                </a:solidFill>
              </a:rPr>
              <a:t>MŠ </a:t>
            </a:r>
            <a:r>
              <a:rPr lang="en-US" sz="3100" b="1" dirty="0" err="1">
                <a:solidFill>
                  <a:srgbClr val="002060"/>
                </a:solidFill>
              </a:rPr>
              <a:t>Pitkovice</a:t>
            </a:r>
            <a:endParaRPr lang="en-US" sz="3100" b="1" dirty="0">
              <a:solidFill>
                <a:srgbClr val="002060"/>
              </a:solidFill>
            </a:endParaRPr>
          </a:p>
        </p:txBody>
      </p:sp>
      <p:sp>
        <p:nvSpPr>
          <p:cNvPr id="3" name="Content Placeholder 2"/>
          <p:cNvSpPr>
            <a:spLocks noGrp="1"/>
          </p:cNvSpPr>
          <p:nvPr>
            <p:ph idx="1"/>
          </p:nvPr>
        </p:nvSpPr>
        <p:spPr>
          <a:xfrm>
            <a:off x="820982" y="1710428"/>
            <a:ext cx="11000904" cy="4760710"/>
          </a:xfrm>
        </p:spPr>
        <p:txBody>
          <a:bodyPr>
            <a:normAutofit fontScale="62500" lnSpcReduction="20000"/>
          </a:bodyPr>
          <a:lstStyle/>
          <a:p>
            <a:pPr marL="0" indent="0">
              <a:buNone/>
            </a:pPr>
            <a:endParaRPr lang="cs-CZ" sz="2309" b="1" dirty="0"/>
          </a:p>
          <a:p>
            <a:pPr marL="0" indent="0">
              <a:buNone/>
            </a:pPr>
            <a:r>
              <a:rPr lang="cs-CZ" sz="2900" b="1" dirty="0">
                <a:cs typeface="Times New Roman" panose="02020603050405020304" pitchFamily="18" charset="0"/>
              </a:rPr>
              <a:t>Kapacita: 4 třídy pro 112 dětí od 3 let věku</a:t>
            </a:r>
          </a:p>
          <a:p>
            <a:pPr marL="0" indent="0">
              <a:buNone/>
            </a:pPr>
            <a:endParaRPr lang="cs-CZ" sz="2900" b="1" dirty="0">
              <a:cs typeface="Times New Roman" panose="02020603050405020304" pitchFamily="18" charset="0"/>
            </a:endParaRPr>
          </a:p>
          <a:p>
            <a:pPr marL="0" indent="0">
              <a:buNone/>
            </a:pPr>
            <a:r>
              <a:rPr lang="cs-CZ" sz="2900" b="1" dirty="0">
                <a:cs typeface="Times New Roman" panose="02020603050405020304" pitchFamily="18" charset="0"/>
              </a:rPr>
              <a:t>Provozní doba: 7,00-17,00hod</a:t>
            </a:r>
          </a:p>
          <a:p>
            <a:pPr marL="0" indent="0">
              <a:buNone/>
            </a:pPr>
            <a:endParaRPr lang="cs-CZ" sz="2800" b="1" dirty="0">
              <a:cs typeface="Times New Roman" panose="02020603050405020304" pitchFamily="18" charset="0"/>
            </a:endParaRPr>
          </a:p>
          <a:p>
            <a:pPr marL="0" indent="0">
              <a:buNone/>
            </a:pPr>
            <a:r>
              <a:rPr lang="cs-CZ" sz="2600" b="1" dirty="0">
                <a:cs typeface="Times New Roman" panose="02020603050405020304" pitchFamily="18" charset="0"/>
              </a:rPr>
              <a:t>Kontakty: </a:t>
            </a:r>
          </a:p>
          <a:p>
            <a:pPr>
              <a:lnSpc>
                <a:spcPct val="107000"/>
              </a:lnSpc>
              <a:spcAft>
                <a:spcPts val="800"/>
              </a:spcAft>
            </a:pPr>
            <a:r>
              <a:rPr lang="cs-CZ" sz="2600" b="1" dirty="0">
                <a:solidFill>
                  <a:srgbClr val="0070C0"/>
                </a:solidFill>
                <a:effectLst/>
                <a:ea typeface="Calibri" panose="020F0502020204030204" pitchFamily="34" charset="0"/>
                <a:cs typeface="Times New Roman" panose="02020603050405020304" pitchFamily="18" charset="0"/>
              </a:rPr>
              <a:t>Mgr. Bc. Vlasta Zdobinská, ředitelka školy</a:t>
            </a:r>
            <a:r>
              <a:rPr lang="cs-CZ" sz="2600" dirty="0">
                <a:effectLst/>
                <a:ea typeface="Calibri" panose="020F0502020204030204" pitchFamily="34" charset="0"/>
                <a:cs typeface="Times New Roman" panose="02020603050405020304" pitchFamily="18" charset="0"/>
              </a:rPr>
              <a:t>,</a:t>
            </a:r>
          </a:p>
          <a:p>
            <a:pPr marL="0" indent="0">
              <a:lnSpc>
                <a:spcPct val="107000"/>
              </a:lnSpc>
              <a:spcAft>
                <a:spcPts val="800"/>
              </a:spcAft>
              <a:buNone/>
            </a:pPr>
            <a:r>
              <a:rPr lang="cs-CZ" sz="2600" dirty="0">
                <a:effectLst/>
                <a:ea typeface="Calibri" panose="020F0502020204030204" pitchFamily="34" charset="0"/>
                <a:cs typeface="Times New Roman" panose="02020603050405020304" pitchFamily="18" charset="0"/>
              </a:rPr>
              <a:t>  tel.: 222767973, </a:t>
            </a:r>
            <a:r>
              <a:rPr lang="cs-CZ" sz="2600" dirty="0" err="1">
                <a:effectLst/>
                <a:ea typeface="Calibri" panose="020F0502020204030204" pitchFamily="34" charset="0"/>
                <a:cs typeface="Times New Roman" panose="02020603050405020304" pitchFamily="18" charset="0"/>
              </a:rPr>
              <a:t>email:reditelka</a:t>
            </a:r>
            <a:r>
              <a:rPr lang="cs-CZ" sz="2600" dirty="0" err="1">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cs-CZ" sz="2600" dirty="0" err="1">
                <a:effectLst/>
                <a:ea typeface="Calibri" panose="020F0502020204030204" pitchFamily="34" charset="0"/>
                <a:cs typeface="Times New Roman" panose="02020603050405020304" pitchFamily="18" charset="0"/>
              </a:rPr>
              <a:t>mspitkovice.cz</a:t>
            </a:r>
            <a:endParaRPr lang="cs-CZ" sz="2600" dirty="0">
              <a:effectLst/>
              <a:ea typeface="Calibri" panose="020F0502020204030204" pitchFamily="34" charset="0"/>
              <a:cs typeface="Times New Roman" panose="02020603050405020304" pitchFamily="18" charset="0"/>
            </a:endParaRPr>
          </a:p>
          <a:p>
            <a:pPr>
              <a:lnSpc>
                <a:spcPct val="107000"/>
              </a:lnSpc>
              <a:spcAft>
                <a:spcPts val="800"/>
              </a:spcAft>
            </a:pPr>
            <a:r>
              <a:rPr lang="cs-CZ" sz="2600" dirty="0">
                <a:ea typeface="Calibri" panose="020F0502020204030204" pitchFamily="34" charset="0"/>
                <a:cs typeface="Times New Roman" panose="02020603050405020304" pitchFamily="18" charset="0"/>
              </a:rPr>
              <a:t>Eva Kulhavá, hospodářka školy,</a:t>
            </a:r>
          </a:p>
          <a:p>
            <a:pPr marL="0" indent="0">
              <a:lnSpc>
                <a:spcPct val="107000"/>
              </a:lnSpc>
              <a:spcAft>
                <a:spcPts val="800"/>
              </a:spcAft>
              <a:buNone/>
            </a:pPr>
            <a:r>
              <a:rPr lang="cs-CZ" sz="2600" dirty="0">
                <a:ea typeface="Calibri" panose="020F0502020204030204" pitchFamily="34" charset="0"/>
                <a:cs typeface="Times New Roman" panose="02020603050405020304" pitchFamily="18" charset="0"/>
              </a:rPr>
              <a:t>  tel:602543989, </a:t>
            </a:r>
            <a:r>
              <a:rPr lang="cs-CZ" sz="2600" dirty="0" err="1">
                <a:ea typeface="Calibri" panose="020F0502020204030204" pitchFamily="34" charset="0"/>
                <a:cs typeface="Times New Roman" panose="02020603050405020304" pitchFamily="18" charset="0"/>
              </a:rPr>
              <a:t>email:hospodarka@mspitkovice.cz</a:t>
            </a:r>
            <a:endParaRPr lang="cs-CZ" sz="2600" dirty="0">
              <a:ea typeface="Calibri" panose="020F0502020204030204" pitchFamily="34" charset="0"/>
              <a:cs typeface="Times New Roman" panose="02020603050405020304" pitchFamily="18" charset="0"/>
            </a:endParaRPr>
          </a:p>
          <a:p>
            <a:pPr>
              <a:lnSpc>
                <a:spcPct val="107000"/>
              </a:lnSpc>
              <a:spcAft>
                <a:spcPts val="800"/>
              </a:spcAft>
            </a:pPr>
            <a:r>
              <a:rPr lang="cs-CZ" sz="2600" dirty="0">
                <a:effectLst/>
                <a:ea typeface="Calibri" panose="020F0502020204030204" pitchFamily="34" charset="0"/>
                <a:cs typeface="Times New Roman" panose="02020603050405020304" pitchFamily="18" charset="0"/>
              </a:rPr>
              <a:t>Karel Burian, školník (omluvy dětí</a:t>
            </a:r>
            <a:r>
              <a:rPr lang="cs-CZ" sz="2600" dirty="0">
                <a:ea typeface="Calibri" panose="020F0502020204030204" pitchFamily="34" charset="0"/>
                <a:cs typeface="Times New Roman" panose="02020603050405020304" pitchFamily="18" charset="0"/>
              </a:rPr>
              <a:t>),</a:t>
            </a:r>
          </a:p>
          <a:p>
            <a:pPr marL="0" indent="0">
              <a:lnSpc>
                <a:spcPct val="107000"/>
              </a:lnSpc>
              <a:spcAft>
                <a:spcPts val="800"/>
              </a:spcAft>
              <a:buNone/>
            </a:pPr>
            <a:r>
              <a:rPr lang="cs-CZ" sz="2600" dirty="0">
                <a:ea typeface="Calibri" panose="020F0502020204030204" pitchFamily="34" charset="0"/>
                <a:cs typeface="Times New Roman" panose="02020603050405020304" pitchFamily="18" charset="0"/>
              </a:rPr>
              <a:t>   tel:602543988, </a:t>
            </a:r>
            <a:r>
              <a:rPr lang="cs-CZ" sz="2600" dirty="0" err="1">
                <a:ea typeface="Calibri" panose="020F0502020204030204" pitchFamily="34" charset="0"/>
                <a:cs typeface="Times New Roman" panose="02020603050405020304" pitchFamily="18" charset="0"/>
              </a:rPr>
              <a:t>email:skolnik@mspitkovice.cz</a:t>
            </a:r>
            <a:endParaRPr lang="cs-CZ" sz="2600" dirty="0">
              <a:effectLst/>
              <a:ea typeface="Calibri" panose="020F0502020204030204" pitchFamily="34" charset="0"/>
              <a:cs typeface="Times New Roman" panose="02020603050405020304" pitchFamily="18" charset="0"/>
            </a:endParaRPr>
          </a:p>
          <a:p>
            <a:pPr marL="0" indent="0">
              <a:buNone/>
            </a:pPr>
            <a:r>
              <a:rPr lang="cs-CZ" sz="2600" dirty="0">
                <a:cs typeface="Times New Roman" panose="02020603050405020304" pitchFamily="18" charset="0"/>
              </a:rPr>
              <a:t>Web: </a:t>
            </a:r>
            <a:r>
              <a:rPr lang="cs-CZ" sz="2600" dirty="0" err="1">
                <a:cs typeface="Times New Roman" panose="02020603050405020304" pitchFamily="18" charset="0"/>
              </a:rPr>
              <a:t>www.mspitkovice.cz</a:t>
            </a:r>
            <a:endParaRPr lang="cs-CZ" sz="2600" dirty="0">
              <a:cs typeface="Times New Roman" panose="02020603050405020304" pitchFamily="18" charset="0"/>
            </a:endParaRPr>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5" name="Obdélník 4"/>
          <p:cNvSpPr/>
          <p:nvPr/>
        </p:nvSpPr>
        <p:spPr>
          <a:xfrm>
            <a:off x="820982" y="1980251"/>
            <a:ext cx="8683745" cy="2492990"/>
          </a:xfrm>
          <a:prstGeom prst="rect">
            <a:avLst/>
          </a:prstGeom>
        </p:spPr>
        <p:txBody>
          <a:bodyPr wrap="square">
            <a:spAutoFit/>
          </a:bodyPr>
          <a:lstStyle/>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latin typeface="Arial" panose="020B0604020202020204" pitchFamily="34" charset="0"/>
              <a:ea typeface="Cambria" panose="02040503050406030204" pitchFamily="18" charset="0"/>
              <a:cs typeface="Arial" panose="020B0604020202020204" pitchFamily="34" charset="0"/>
            </a:endParaRPr>
          </a:p>
          <a:p>
            <a:pPr algn="just">
              <a:spcAft>
                <a:spcPts val="0"/>
              </a:spcAft>
            </a:pPr>
            <a:endParaRPr lang="cs-CZ" sz="1200" dirty="0">
              <a:effectLst/>
              <a:latin typeface="Arial" panose="020B0604020202020204" pitchFamily="34" charset="0"/>
              <a:ea typeface="Cambria" panose="02040503050406030204" pitchFamily="18" charset="0"/>
              <a:cs typeface="Arial" panose="020B0604020202020204" pitchFamily="34" charset="0"/>
            </a:endParaRPr>
          </a:p>
        </p:txBody>
      </p:sp>
      <p:pic>
        <p:nvPicPr>
          <p:cNvPr id="8" name="Picture 3" descr="Snímek obrazovky 2017-06-06 v 10.47.54.png">
            <a:extLst>
              <a:ext uri="{FF2B5EF4-FFF2-40B4-BE49-F238E27FC236}">
                <a16:creationId xmlns:a16="http://schemas.microsoft.com/office/drawing/2014/main" id="{128FF685-605F-8402-8542-4AF94861EE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56477" y="969406"/>
            <a:ext cx="2014541" cy="1452344"/>
          </a:xfrm>
          <a:prstGeom prst="rect">
            <a:avLst/>
          </a:prstGeom>
        </p:spPr>
      </p:pic>
      <p:sp>
        <p:nvSpPr>
          <p:cNvPr id="12" name="Zástupný symbol pro číslo snímku 11">
            <a:extLst>
              <a:ext uri="{FF2B5EF4-FFF2-40B4-BE49-F238E27FC236}">
                <a16:creationId xmlns:a16="http://schemas.microsoft.com/office/drawing/2014/main" id="{5CF14E9C-0DCB-8ED1-8BF7-35816446941D}"/>
              </a:ext>
            </a:extLst>
          </p:cNvPr>
          <p:cNvSpPr>
            <a:spLocks noGrp="1"/>
          </p:cNvSpPr>
          <p:nvPr>
            <p:ph type="sldNum" sz="quarter" idx="12"/>
          </p:nvPr>
        </p:nvSpPr>
        <p:spPr/>
        <p:txBody>
          <a:bodyPr/>
          <a:lstStyle/>
          <a:p>
            <a:fld id="{5461BB41-8F93-1243-B4BF-DE04D556D39D}" type="slidenum">
              <a:rPr lang="cs-CZ" smtClean="0"/>
              <a:t>52</a:t>
            </a:fld>
            <a:endParaRPr lang="cs-CZ"/>
          </a:p>
        </p:txBody>
      </p:sp>
    </p:spTree>
    <p:extLst>
      <p:ext uri="{BB962C8B-B14F-4D97-AF65-F5344CB8AC3E}">
        <p14:creationId xmlns:p14="http://schemas.microsoft.com/office/powerpoint/2010/main" val="1050004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3608" y="895939"/>
            <a:ext cx="8695742" cy="814488"/>
          </a:xfrm>
        </p:spPr>
        <p:txBody>
          <a:bodyPr>
            <a:normAutofit fontScale="90000"/>
          </a:bodyPr>
          <a:lstStyle/>
          <a:p>
            <a:pPr algn="ctr"/>
            <a:br>
              <a:rPr lang="en-US" sz="2566" b="1" dirty="0"/>
            </a:br>
            <a:r>
              <a:rPr lang="en-US" sz="3100" b="1" dirty="0" err="1">
                <a:solidFill>
                  <a:srgbClr val="002060"/>
                </a:solidFill>
              </a:rPr>
              <a:t>Vize</a:t>
            </a:r>
            <a:r>
              <a:rPr lang="en-US" sz="3100" b="1" dirty="0">
                <a:solidFill>
                  <a:srgbClr val="002060"/>
                </a:solidFill>
              </a:rPr>
              <a:t> MŠ </a:t>
            </a:r>
            <a:r>
              <a:rPr lang="en-US" sz="3100" b="1" dirty="0" err="1">
                <a:solidFill>
                  <a:srgbClr val="002060"/>
                </a:solidFill>
              </a:rPr>
              <a:t>Pitkovice</a:t>
            </a:r>
            <a:endParaRPr lang="en-US" sz="3100" b="1" dirty="0">
              <a:solidFill>
                <a:srgbClr val="002060"/>
              </a:solidFill>
            </a:endParaRPr>
          </a:p>
        </p:txBody>
      </p:sp>
      <p:sp>
        <p:nvSpPr>
          <p:cNvPr id="3" name="Content Placeholder 2"/>
          <p:cNvSpPr>
            <a:spLocks noGrp="1"/>
          </p:cNvSpPr>
          <p:nvPr>
            <p:ph idx="1"/>
          </p:nvPr>
        </p:nvSpPr>
        <p:spPr>
          <a:xfrm>
            <a:off x="702130" y="1710427"/>
            <a:ext cx="10550588" cy="5147573"/>
          </a:xfrm>
        </p:spPr>
        <p:txBody>
          <a:bodyPr>
            <a:normAutofit fontScale="40000" lnSpcReduction="20000"/>
          </a:bodyPr>
          <a:lstStyle/>
          <a:p>
            <a:pPr marL="0" indent="0">
              <a:lnSpc>
                <a:spcPct val="134000"/>
              </a:lnSpc>
              <a:buNone/>
            </a:pPr>
            <a:r>
              <a:rPr lang="cs-CZ" sz="4300" b="1" dirty="0"/>
              <a:t>Vizí školy je vytváření rodinného, příjemného prostředí, vycházejícího hlavně z                                         rovnocenné a vstřícné komunikace s rodiči.</a:t>
            </a:r>
          </a:p>
          <a:p>
            <a:pPr marL="0" indent="0">
              <a:lnSpc>
                <a:spcPct val="134000"/>
              </a:lnSpc>
              <a:buNone/>
            </a:pPr>
            <a:r>
              <a:rPr lang="cs-CZ" sz="4300" b="1" i="1" dirty="0"/>
              <a:t>Filosofií</a:t>
            </a:r>
            <a:r>
              <a:rPr lang="cs-CZ" sz="4300" i="1" dirty="0"/>
              <a:t> školy je:</a:t>
            </a:r>
          </a:p>
          <a:p>
            <a:pPr lvl="0">
              <a:lnSpc>
                <a:spcPct val="120000"/>
              </a:lnSpc>
            </a:pPr>
            <a:r>
              <a:rPr lang="cs-CZ" sz="4300" b="1" dirty="0"/>
              <a:t>doplňovat rodinnou výchovu</a:t>
            </a:r>
            <a:r>
              <a:rPr lang="cs-CZ" sz="4300" dirty="0"/>
              <a:t> a v úzké vazbě na ni pomáhat zajistit dítěti prostředí  s dostatkem podnětů k jeho aktivnímu rozvoji a učení,</a:t>
            </a:r>
          </a:p>
          <a:p>
            <a:pPr lvl="0">
              <a:lnSpc>
                <a:spcPct val="120000"/>
              </a:lnSpc>
            </a:pPr>
            <a:r>
              <a:rPr lang="cs-CZ" sz="4300" dirty="0"/>
              <a:t>rozvíjet samostatné a zdravě sebevědomé děti cestou </a:t>
            </a:r>
            <a:r>
              <a:rPr lang="cs-CZ" sz="4300" b="1" dirty="0"/>
              <a:t>přirozené výchovy,</a:t>
            </a:r>
            <a:endParaRPr lang="cs-CZ" sz="4300" dirty="0"/>
          </a:p>
          <a:p>
            <a:pPr lvl="0">
              <a:lnSpc>
                <a:spcPct val="120000"/>
              </a:lnSpc>
            </a:pPr>
            <a:r>
              <a:rPr lang="cs-CZ" sz="4300" dirty="0"/>
              <a:t>rozvíjet a upevňovat </a:t>
            </a:r>
            <a:r>
              <a:rPr lang="cs-CZ" sz="4300" b="1" dirty="0"/>
              <a:t>dovednosti, návyky, postoje a hodnoty</a:t>
            </a:r>
            <a:r>
              <a:rPr lang="cs-CZ" sz="4300" dirty="0"/>
              <a:t> na základě potřeb současné společnosti,</a:t>
            </a:r>
          </a:p>
          <a:p>
            <a:pPr lvl="0">
              <a:lnSpc>
                <a:spcPct val="120000"/>
              </a:lnSpc>
            </a:pPr>
            <a:r>
              <a:rPr lang="cs-CZ" sz="4300" dirty="0"/>
              <a:t>učit dítě životu v sociální skupině, </a:t>
            </a:r>
            <a:r>
              <a:rPr lang="cs-CZ" sz="4300" b="1" dirty="0"/>
              <a:t>rozvíjet toleranci a vzájemnou empatii,</a:t>
            </a:r>
            <a:endParaRPr lang="cs-CZ" sz="4300" dirty="0"/>
          </a:p>
          <a:p>
            <a:pPr lvl="0">
              <a:lnSpc>
                <a:spcPct val="120000"/>
              </a:lnSpc>
            </a:pPr>
            <a:r>
              <a:rPr lang="cs-CZ" sz="4300" dirty="0"/>
              <a:t>získávat co nejvíce poznatků a zkušeností ze světa, který děti obklopuje a jsou jeho součástí, </a:t>
            </a:r>
          </a:p>
          <a:p>
            <a:pPr lvl="0">
              <a:lnSpc>
                <a:spcPct val="120000"/>
              </a:lnSpc>
            </a:pPr>
            <a:r>
              <a:rPr lang="cs-CZ" sz="4300" dirty="0"/>
              <a:t>podporovat u dětí </a:t>
            </a:r>
            <a:r>
              <a:rPr lang="cs-CZ" sz="4300" b="1" dirty="0"/>
              <a:t>ekologické povědomí</a:t>
            </a:r>
            <a:r>
              <a:rPr lang="cs-CZ" sz="4300" dirty="0"/>
              <a:t> a zdravý životní styl,</a:t>
            </a:r>
          </a:p>
          <a:p>
            <a:pPr lvl="0">
              <a:lnSpc>
                <a:spcPct val="120000"/>
              </a:lnSpc>
            </a:pPr>
            <a:r>
              <a:rPr lang="cs-CZ" sz="4300" dirty="0"/>
              <a:t>položit </a:t>
            </a:r>
            <a:r>
              <a:rPr lang="cs-CZ" sz="4300" b="1" dirty="0"/>
              <a:t>základy celoživotního vzdělávání</a:t>
            </a:r>
            <a:r>
              <a:rPr lang="cs-CZ" sz="4300" dirty="0"/>
              <a:t> u všech dětí podle jejich individuálních možností, potřeb a zájmů,</a:t>
            </a:r>
          </a:p>
          <a:p>
            <a:pPr lvl="0">
              <a:lnSpc>
                <a:spcPct val="120000"/>
              </a:lnSpc>
            </a:pPr>
            <a:r>
              <a:rPr lang="cs-CZ" sz="4300" b="1" dirty="0"/>
              <a:t>přinášet nové trendy</a:t>
            </a:r>
            <a:r>
              <a:rPr lang="cs-CZ" sz="4300" dirty="0"/>
              <a:t> ve výchově a vzdělávání dětí předškolního věku do praxe,</a:t>
            </a:r>
          </a:p>
          <a:p>
            <a:pPr lvl="0">
              <a:lnSpc>
                <a:spcPct val="120000"/>
              </a:lnSpc>
            </a:pPr>
            <a:r>
              <a:rPr lang="cs-CZ" sz="4300" dirty="0"/>
              <a:t>vybudovat kvalitní tým zaměstnanců a díky tomu poskytovat vysoce </a:t>
            </a:r>
            <a:r>
              <a:rPr lang="cs-CZ" sz="4300" b="1" dirty="0"/>
              <a:t>kvalitní  a profesionální služby.</a:t>
            </a:r>
            <a:endParaRPr lang="cs-CZ" sz="4300" dirty="0"/>
          </a:p>
          <a:p>
            <a:endParaRPr lang="cs-CZ" sz="2400" dirty="0"/>
          </a:p>
          <a:p>
            <a:endParaRPr lang="cs-CZ" sz="2400" dirty="0"/>
          </a:p>
          <a:p>
            <a:endParaRPr lang="cs-CZ" sz="2400" dirty="0"/>
          </a:p>
          <a:p>
            <a:endParaRPr lang="cs-CZ" sz="2400" dirty="0"/>
          </a:p>
          <a:p>
            <a:endParaRPr lang="cs-CZ" sz="2400" dirty="0"/>
          </a:p>
          <a:p>
            <a:endParaRPr lang="cs-CZ" sz="2400"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descr="Snímek obrazovky 2017-06-06 v 10.47.5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37306" y="993022"/>
            <a:ext cx="1692338" cy="1220058"/>
          </a:xfrm>
          <a:prstGeom prst="rect">
            <a:avLst/>
          </a:prstGeom>
        </p:spPr>
      </p:pic>
      <p:sp>
        <p:nvSpPr>
          <p:cNvPr id="11" name="Zástupný symbol pro číslo snímku 10">
            <a:extLst>
              <a:ext uri="{FF2B5EF4-FFF2-40B4-BE49-F238E27FC236}">
                <a16:creationId xmlns:a16="http://schemas.microsoft.com/office/drawing/2014/main" id="{9A714E7A-3DDA-5476-607C-0C9664D9E993}"/>
              </a:ext>
            </a:extLst>
          </p:cNvPr>
          <p:cNvSpPr>
            <a:spLocks noGrp="1"/>
          </p:cNvSpPr>
          <p:nvPr>
            <p:ph type="sldNum" sz="quarter" idx="12"/>
          </p:nvPr>
        </p:nvSpPr>
        <p:spPr/>
        <p:txBody>
          <a:bodyPr/>
          <a:lstStyle/>
          <a:p>
            <a:fld id="{5461BB41-8F93-1243-B4BF-DE04D556D39D}" type="slidenum">
              <a:rPr lang="cs-CZ" smtClean="0"/>
              <a:t>53</a:t>
            </a:fld>
            <a:endParaRPr lang="cs-CZ"/>
          </a:p>
        </p:txBody>
      </p:sp>
    </p:spTree>
    <p:extLst>
      <p:ext uri="{BB962C8B-B14F-4D97-AF65-F5344CB8AC3E}">
        <p14:creationId xmlns:p14="http://schemas.microsoft.com/office/powerpoint/2010/main" val="25049234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95939"/>
            <a:ext cx="7886700" cy="895938"/>
          </a:xfrm>
        </p:spPr>
        <p:txBody>
          <a:bodyPr>
            <a:normAutofit/>
          </a:bodyPr>
          <a:lstStyle/>
          <a:p>
            <a:pPr algn="ctr"/>
            <a:br>
              <a:rPr lang="en-US" sz="2566" b="1" dirty="0"/>
            </a:br>
            <a:r>
              <a:rPr lang="en-US" sz="2800" b="1" dirty="0" err="1">
                <a:solidFill>
                  <a:srgbClr val="002060"/>
                </a:solidFill>
              </a:rPr>
              <a:t>Cíle</a:t>
            </a:r>
            <a:r>
              <a:rPr lang="en-US" sz="2800" b="1" dirty="0">
                <a:solidFill>
                  <a:srgbClr val="002060"/>
                </a:solidFill>
              </a:rPr>
              <a:t> a </a:t>
            </a:r>
            <a:r>
              <a:rPr lang="en-US" sz="2800" b="1" dirty="0" err="1">
                <a:solidFill>
                  <a:srgbClr val="002060"/>
                </a:solidFill>
              </a:rPr>
              <a:t>plány</a:t>
            </a:r>
            <a:r>
              <a:rPr lang="en-US" sz="2800" b="1" dirty="0">
                <a:solidFill>
                  <a:srgbClr val="002060"/>
                </a:solidFill>
              </a:rPr>
              <a:t> MŠ </a:t>
            </a:r>
            <a:r>
              <a:rPr lang="en-US" sz="2800" b="1" dirty="0" err="1">
                <a:solidFill>
                  <a:srgbClr val="002060"/>
                </a:solidFill>
              </a:rPr>
              <a:t>Pitkovice</a:t>
            </a:r>
            <a:endParaRPr lang="en-US" sz="2800" b="1" dirty="0">
              <a:solidFill>
                <a:srgbClr val="002060"/>
              </a:solidFill>
            </a:endParaRPr>
          </a:p>
        </p:txBody>
      </p:sp>
      <p:sp>
        <p:nvSpPr>
          <p:cNvPr id="3" name="Content Placeholder 2"/>
          <p:cNvSpPr>
            <a:spLocks noGrp="1"/>
          </p:cNvSpPr>
          <p:nvPr>
            <p:ph idx="1"/>
          </p:nvPr>
        </p:nvSpPr>
        <p:spPr>
          <a:xfrm>
            <a:off x="669470" y="1710427"/>
            <a:ext cx="11124423" cy="4967959"/>
          </a:xfrm>
        </p:spPr>
        <p:txBody>
          <a:bodyPr>
            <a:normAutofit fontScale="25000" lnSpcReduction="20000"/>
          </a:bodyPr>
          <a:lstStyle/>
          <a:p>
            <a:pPr marL="0" indent="0">
              <a:buNone/>
            </a:pPr>
            <a:endParaRPr lang="cs-CZ" sz="2309" b="1" dirty="0"/>
          </a:p>
          <a:p>
            <a:pPr marL="0" indent="0" algn="just">
              <a:lnSpc>
                <a:spcPct val="120000"/>
              </a:lnSpc>
              <a:buNone/>
            </a:pPr>
            <a:r>
              <a:rPr lang="cs-CZ" sz="6400" b="1" dirty="0"/>
              <a:t>Dlouhodobý cíl:</a:t>
            </a:r>
            <a:endParaRPr lang="cs-CZ" sz="6400" dirty="0"/>
          </a:p>
          <a:p>
            <a:pPr marL="0" indent="0" algn="just">
              <a:lnSpc>
                <a:spcPct val="120000"/>
              </a:lnSpc>
              <a:buNone/>
            </a:pPr>
            <a:r>
              <a:rPr lang="cs-CZ" sz="6400" dirty="0"/>
              <a:t>Chceme být otevřenou školou rodičům i veřejnosti, nabízet vzájemnou spolupráci a komunikaci. </a:t>
            </a:r>
          </a:p>
          <a:p>
            <a:pPr marL="0" indent="0" algn="just">
              <a:lnSpc>
                <a:spcPct val="120000"/>
              </a:lnSpc>
              <a:buNone/>
            </a:pPr>
            <a:endParaRPr lang="cs-CZ" sz="4900" b="1" dirty="0"/>
          </a:p>
          <a:p>
            <a:pPr marL="0" indent="0" algn="just">
              <a:lnSpc>
                <a:spcPct val="120000"/>
              </a:lnSpc>
              <a:buNone/>
            </a:pPr>
            <a:r>
              <a:rPr lang="cs-CZ" sz="5600" b="1" dirty="0"/>
              <a:t>Mezi nejdůležitější cíle patří: </a:t>
            </a:r>
          </a:p>
          <a:p>
            <a:pPr lvl="0" algn="just">
              <a:lnSpc>
                <a:spcPct val="120000"/>
              </a:lnSpc>
            </a:pPr>
            <a:r>
              <a:rPr lang="cs-CZ" sz="5600" dirty="0"/>
              <a:t>Učit děti vnímat svět kolem sebe a dění v tomto světě, utvořit základy pro odpovědný postoj dítěte ke společenskému a přírodnímu prostředí. </a:t>
            </a:r>
          </a:p>
          <a:p>
            <a:pPr lvl="0" algn="just">
              <a:lnSpc>
                <a:spcPct val="120000"/>
              </a:lnSpc>
            </a:pPr>
            <a:r>
              <a:rPr lang="cs-CZ" sz="5600" dirty="0"/>
              <a:t>Zlepšovat tělesnou zdatnost, podporovat rozvoj pohybových dovedností, učit děti </a:t>
            </a:r>
            <a:r>
              <a:rPr lang="cs-CZ" sz="5600" dirty="0" err="1"/>
              <a:t>sebeobslužným</a:t>
            </a:r>
            <a:r>
              <a:rPr lang="cs-CZ" sz="5600" dirty="0"/>
              <a:t> dovednostem a vést je ke zdravému životnímu stylu. </a:t>
            </a:r>
          </a:p>
          <a:p>
            <a:pPr lvl="0" algn="just">
              <a:lnSpc>
                <a:spcPct val="120000"/>
              </a:lnSpc>
            </a:pPr>
            <a:r>
              <a:rPr lang="cs-CZ" sz="5600" dirty="0"/>
              <a:t>Podporovat rozvoj sociálně-kulturních postojů, návyků a dovedností dítěte, učit je přijímat společenské, morální a estetické hodnoty.</a:t>
            </a:r>
          </a:p>
          <a:p>
            <a:pPr lvl="0" algn="just">
              <a:lnSpc>
                <a:spcPct val="120000"/>
              </a:lnSpc>
            </a:pPr>
            <a:r>
              <a:rPr lang="cs-CZ" sz="5600" dirty="0"/>
              <a:t>Rozvíjet a prohlubovat spoluúčast s rodiči: zejména  v oblasti individuální spolupráce; v rámci nabídky společných akcí; poradenského servisu; při vzájemné komunikací. </a:t>
            </a:r>
          </a:p>
          <a:p>
            <a:pPr marL="0" indent="0">
              <a:lnSpc>
                <a:spcPct val="120000"/>
              </a:lnSpc>
              <a:buNone/>
            </a:pPr>
            <a:endParaRPr lang="cs-CZ" sz="4900" b="1" dirty="0"/>
          </a:p>
          <a:p>
            <a:pPr marL="0" indent="0">
              <a:lnSpc>
                <a:spcPct val="120000"/>
              </a:lnSpc>
              <a:buNone/>
            </a:pPr>
            <a:r>
              <a:rPr lang="cs-CZ" sz="6400" b="1" dirty="0"/>
              <a:t>Investiční cíle a plány (i dlouhodobé)</a:t>
            </a:r>
          </a:p>
          <a:p>
            <a:pPr>
              <a:lnSpc>
                <a:spcPct val="120000"/>
              </a:lnSpc>
              <a:buFont typeface="Arial"/>
              <a:buChar char="•"/>
            </a:pPr>
            <a:r>
              <a:rPr lang="cs-CZ" sz="6800" dirty="0"/>
              <a:t>Ještě více využit potenciál umístění MŠ ,vylepšit zahradu</a:t>
            </a:r>
          </a:p>
          <a:p>
            <a:pPr>
              <a:lnSpc>
                <a:spcPct val="120000"/>
              </a:lnSpc>
              <a:buFont typeface="Arial"/>
              <a:buChar char="•"/>
            </a:pPr>
            <a:r>
              <a:rPr lang="cs-CZ" sz="6800" dirty="0"/>
              <a:t>Navýšit kapacitu MŠ - odloučené pracoviště MŠ Nad Volyňkou</a:t>
            </a:r>
          </a:p>
          <a:p>
            <a:pPr marL="457174" lvl="1" indent="0">
              <a:buNone/>
            </a:pPr>
            <a:endParaRPr lang="cs-CZ" sz="1860" dirty="0"/>
          </a:p>
          <a:p>
            <a:pPr lvl="1">
              <a:buFontTx/>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descr="Snímek obrazovky 2017-06-06 v 10.47.5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15043" y="1020581"/>
            <a:ext cx="1702535" cy="1227409"/>
          </a:xfrm>
          <a:prstGeom prst="rect">
            <a:avLst/>
          </a:prstGeom>
        </p:spPr>
      </p:pic>
      <p:sp>
        <p:nvSpPr>
          <p:cNvPr id="11" name="Zástupný symbol pro číslo snímku 10">
            <a:extLst>
              <a:ext uri="{FF2B5EF4-FFF2-40B4-BE49-F238E27FC236}">
                <a16:creationId xmlns:a16="http://schemas.microsoft.com/office/drawing/2014/main" id="{2B095425-2796-D8B7-D9E0-46A7EBDD66F2}"/>
              </a:ext>
            </a:extLst>
          </p:cNvPr>
          <p:cNvSpPr>
            <a:spLocks noGrp="1"/>
          </p:cNvSpPr>
          <p:nvPr>
            <p:ph type="sldNum" sz="quarter" idx="12"/>
          </p:nvPr>
        </p:nvSpPr>
        <p:spPr/>
        <p:txBody>
          <a:bodyPr/>
          <a:lstStyle/>
          <a:p>
            <a:fld id="{5461BB41-8F93-1243-B4BF-DE04D556D39D}" type="slidenum">
              <a:rPr lang="cs-CZ" smtClean="0"/>
              <a:t>54</a:t>
            </a:fld>
            <a:endParaRPr lang="cs-CZ"/>
          </a:p>
        </p:txBody>
      </p:sp>
    </p:spTree>
    <p:extLst>
      <p:ext uri="{BB962C8B-B14F-4D97-AF65-F5344CB8AC3E}">
        <p14:creationId xmlns:p14="http://schemas.microsoft.com/office/powerpoint/2010/main" val="35530747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614" y="1063690"/>
            <a:ext cx="11174186" cy="1571934"/>
          </a:xfrm>
        </p:spPr>
        <p:txBody>
          <a:bodyPr>
            <a:normAutofit/>
          </a:bodyPr>
          <a:lstStyle/>
          <a:p>
            <a:pPr algn="ctr"/>
            <a:r>
              <a:rPr lang="cs-CZ" sz="2800" b="1" dirty="0"/>
              <a:t>Školní vzdělávací program pro předškolní vzdělávání </a:t>
            </a:r>
            <a:br>
              <a:rPr lang="cs-CZ" sz="2800" dirty="0"/>
            </a:br>
            <a:r>
              <a:rPr lang="cs-CZ" sz="2800" b="1" dirty="0"/>
              <a:t> </a:t>
            </a:r>
            <a:r>
              <a:rPr lang="cs-CZ" sz="2800" b="1" dirty="0">
                <a:solidFill>
                  <a:srgbClr val="00B050"/>
                </a:solidFill>
              </a:rPr>
              <a:t>„Barevný svět poznávej, hraj si, zpívej, povídej.“</a:t>
            </a:r>
            <a:br>
              <a:rPr lang="cs-CZ" sz="2800" dirty="0"/>
            </a:br>
            <a:endParaRPr lang="cs-CZ" sz="2800" dirty="0"/>
          </a:p>
        </p:txBody>
      </p:sp>
      <p:sp>
        <p:nvSpPr>
          <p:cNvPr id="3" name="Zástupný symbol pro obsah 2"/>
          <p:cNvSpPr>
            <a:spLocks noGrp="1"/>
          </p:cNvSpPr>
          <p:nvPr>
            <p:ph idx="1"/>
          </p:nvPr>
        </p:nvSpPr>
        <p:spPr>
          <a:xfrm>
            <a:off x="489857" y="2460811"/>
            <a:ext cx="10863943" cy="4184918"/>
          </a:xfrm>
        </p:spPr>
        <p:txBody>
          <a:bodyPr>
            <a:normAutofit/>
          </a:bodyPr>
          <a:lstStyle/>
          <a:p>
            <a:r>
              <a:rPr lang="cs-CZ" sz="1800" dirty="0"/>
              <a:t>Motto: </a:t>
            </a:r>
            <a:r>
              <a:rPr lang="cs-CZ" sz="1800" i="1" dirty="0"/>
              <a:t>„Takový bude příští svět, jak budou vychováváni příští jeho občané“. </a:t>
            </a:r>
            <a:r>
              <a:rPr lang="cs-CZ" sz="1800" i="1" dirty="0" err="1"/>
              <a:t>J.A.Komenský</a:t>
            </a:r>
            <a:endParaRPr lang="cs-CZ" sz="1800" i="1" dirty="0"/>
          </a:p>
          <a:p>
            <a:pPr marL="0" indent="0">
              <a:buNone/>
            </a:pPr>
            <a:r>
              <a:rPr lang="cs-CZ" sz="1800" b="1" dirty="0"/>
              <a:t>Cílem ŠVP PV je:</a:t>
            </a:r>
          </a:p>
          <a:p>
            <a:r>
              <a:rPr lang="cs-CZ" sz="1800" dirty="0"/>
              <a:t>umožnit dětem uspokojovat jejich potřeby</a:t>
            </a:r>
          </a:p>
          <a:p>
            <a:r>
              <a:rPr lang="cs-CZ" sz="1800" dirty="0"/>
              <a:t>rozvíjet jejich dovednosti </a:t>
            </a:r>
          </a:p>
          <a:p>
            <a:r>
              <a:rPr lang="cs-CZ" sz="1800" dirty="0"/>
              <a:t>orientovat se v okolním světě</a:t>
            </a:r>
          </a:p>
          <a:p>
            <a:pPr marL="0" indent="0" algn="just">
              <a:buNone/>
            </a:pPr>
            <a:r>
              <a:rPr lang="cs-CZ" sz="1800" i="1" dirty="0"/>
              <a:t>V programu </a:t>
            </a:r>
            <a:r>
              <a:rPr lang="cs-CZ" sz="1800" b="1" i="1" dirty="0"/>
              <a:t>se zaměřujeme na rozvoj celé osobnosti dítěte</a:t>
            </a:r>
            <a:r>
              <a:rPr lang="cs-CZ" sz="1800" i="1" dirty="0"/>
              <a:t>. Jedná se zejména o oblast fyzickou, psychickou, morální, sociální, jazykově literární, estetickou, poznávací a experimentální, pracovně dovednostní, včetně jemné motoriky, zdraví, apod. Činnosti, jejich obsah a náročnost jsou voleny vzhledem k věku dětí.</a:t>
            </a:r>
          </a:p>
          <a:p>
            <a:pPr marL="0" indent="0" algn="just">
              <a:buNone/>
            </a:pPr>
            <a:r>
              <a:rPr lang="cs-CZ" sz="1800" i="1" dirty="0"/>
              <a:t>Tematické celky v jednotlivých integrovaných blocích jsou vzájemně propojeny, promítají se do pěti vzdělávacích oblastí a získávají podobu dílčích cílů.</a:t>
            </a:r>
          </a:p>
          <a:p>
            <a:endParaRPr lang="cs-CZ" sz="1800" dirty="0"/>
          </a:p>
          <a:p>
            <a:endParaRPr lang="cs-CZ" sz="1800" i="1" dirty="0"/>
          </a:p>
          <a:p>
            <a:endParaRPr lang="cs-CZ" dirty="0">
              <a:solidFill>
                <a:srgbClr val="00B050"/>
              </a:solidFill>
            </a:endParaRPr>
          </a:p>
        </p:txBody>
      </p:sp>
      <p:sp>
        <p:nvSpPr>
          <p:cNvPr id="4" name="TextovéPole 3">
            <a:extLst>
              <a:ext uri="{FF2B5EF4-FFF2-40B4-BE49-F238E27FC236}">
                <a16:creationId xmlns:a16="http://schemas.microsoft.com/office/drawing/2014/main" id="{FA7549BA-7C04-74CF-C704-A298205014EF}"/>
              </a:ext>
            </a:extLst>
          </p:cNvPr>
          <p:cNvSpPr txBox="1"/>
          <p:nvPr/>
        </p:nvSpPr>
        <p:spPr>
          <a:xfrm>
            <a:off x="5971592" y="615820"/>
            <a:ext cx="184731" cy="369332"/>
          </a:xfrm>
          <a:prstGeom prst="rect">
            <a:avLst/>
          </a:prstGeom>
          <a:noFill/>
        </p:spPr>
        <p:txBody>
          <a:bodyPr wrap="none" rtlCol="0">
            <a:spAutoFit/>
          </a:bodyPr>
          <a:lstStyle/>
          <a:p>
            <a:endParaRPr lang="cs-CZ" dirty="0"/>
          </a:p>
        </p:txBody>
      </p:sp>
      <p:pic>
        <p:nvPicPr>
          <p:cNvPr id="5" name="Picture 5" descr="Snímek obrazovky 2017-03-10 v 13.18.25.png">
            <a:extLst>
              <a:ext uri="{FF2B5EF4-FFF2-40B4-BE49-F238E27FC236}">
                <a16:creationId xmlns:a16="http://schemas.microsoft.com/office/drawing/2014/main" id="{C17E858E-8D58-3B57-5D09-28D4DE0EBB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D6DC09C7-89D8-9BE6-6F91-1C0148B34C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2" name="Zástupný symbol pro číslo snímku 11">
            <a:extLst>
              <a:ext uri="{FF2B5EF4-FFF2-40B4-BE49-F238E27FC236}">
                <a16:creationId xmlns:a16="http://schemas.microsoft.com/office/drawing/2014/main" id="{C847167C-CE57-8EF1-7C15-5CBAC1420D94}"/>
              </a:ext>
            </a:extLst>
          </p:cNvPr>
          <p:cNvSpPr>
            <a:spLocks noGrp="1"/>
          </p:cNvSpPr>
          <p:nvPr>
            <p:ph type="sldNum" sz="quarter" idx="12"/>
          </p:nvPr>
        </p:nvSpPr>
        <p:spPr/>
        <p:txBody>
          <a:bodyPr/>
          <a:lstStyle/>
          <a:p>
            <a:fld id="{5461BB41-8F93-1243-B4BF-DE04D556D39D}" type="slidenum">
              <a:rPr lang="cs-CZ" smtClean="0"/>
              <a:t>55</a:t>
            </a:fld>
            <a:endParaRPr lang="cs-CZ"/>
          </a:p>
        </p:txBody>
      </p:sp>
    </p:spTree>
    <p:extLst>
      <p:ext uri="{BB962C8B-B14F-4D97-AF65-F5344CB8AC3E}">
        <p14:creationId xmlns:p14="http://schemas.microsoft.com/office/powerpoint/2010/main" val="22179544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365125"/>
            <a:ext cx="10515600" cy="1426752"/>
          </a:xfrm>
        </p:spPr>
        <p:txBody>
          <a:bodyPr>
            <a:normAutofit fontScale="90000"/>
          </a:bodyPr>
          <a:lstStyle/>
          <a:p>
            <a:br>
              <a:rPr lang="cs-CZ" sz="3200" b="1" dirty="0">
                <a:solidFill>
                  <a:srgbClr val="002060"/>
                </a:solidFill>
              </a:rPr>
            </a:br>
            <a:br>
              <a:rPr lang="cs-CZ" sz="3200" b="1" dirty="0">
                <a:solidFill>
                  <a:srgbClr val="002060"/>
                </a:solidFill>
              </a:rPr>
            </a:br>
            <a:br>
              <a:rPr lang="cs-CZ" sz="3200" b="1" dirty="0">
                <a:solidFill>
                  <a:srgbClr val="002060"/>
                </a:solidFill>
              </a:rPr>
            </a:br>
            <a:r>
              <a:rPr lang="cs-CZ" sz="3100" b="1" dirty="0">
                <a:solidFill>
                  <a:srgbClr val="002060"/>
                </a:solidFill>
              </a:rPr>
              <a:t>Aktuální problémy/největší potřeby</a:t>
            </a:r>
            <a:br>
              <a:rPr lang="cs-CZ" sz="3200" b="1" dirty="0">
                <a:solidFill>
                  <a:srgbClr val="002060"/>
                </a:solidFill>
              </a:rPr>
            </a:br>
            <a:endParaRPr lang="cs-CZ" sz="3200" dirty="0">
              <a:solidFill>
                <a:srgbClr val="002060"/>
              </a:solidFill>
            </a:endParaRPr>
          </a:p>
        </p:txBody>
      </p:sp>
      <p:sp>
        <p:nvSpPr>
          <p:cNvPr id="3" name="Zástupný symbol pro obsah 2"/>
          <p:cNvSpPr>
            <a:spLocks noGrp="1"/>
          </p:cNvSpPr>
          <p:nvPr>
            <p:ph idx="1"/>
          </p:nvPr>
        </p:nvSpPr>
        <p:spPr>
          <a:xfrm>
            <a:off x="163286" y="2024743"/>
            <a:ext cx="11190514" cy="4468132"/>
          </a:xfrm>
        </p:spPr>
        <p:txBody>
          <a:bodyPr>
            <a:normAutofit/>
          </a:bodyPr>
          <a:lstStyle/>
          <a:p>
            <a:pPr lvl="1" algn="just">
              <a:lnSpc>
                <a:spcPct val="114000"/>
              </a:lnSpc>
              <a:buFont typeface="Arial"/>
              <a:buChar char="•"/>
            </a:pPr>
            <a:r>
              <a:rPr lang="cs-CZ" sz="2000" dirty="0"/>
              <a:t>Navýšení kapacity MŠ</a:t>
            </a:r>
          </a:p>
          <a:p>
            <a:pPr lvl="1" algn="just">
              <a:lnSpc>
                <a:spcPct val="114000"/>
              </a:lnSpc>
              <a:buFont typeface="Arial"/>
              <a:buChar char="•"/>
            </a:pPr>
            <a:r>
              <a:rPr lang="cs-CZ" sz="2000" dirty="0"/>
              <a:t>Nestabilní signál, snaha o připojení MŠ na optický kabel</a:t>
            </a:r>
          </a:p>
          <a:p>
            <a:pPr lvl="1" algn="just">
              <a:lnSpc>
                <a:spcPct val="114000"/>
              </a:lnSpc>
              <a:buFont typeface="Arial"/>
              <a:buChar char="•"/>
            </a:pPr>
            <a:r>
              <a:rPr lang="cs-CZ" sz="2000" dirty="0"/>
              <a:t>Propojení budov</a:t>
            </a:r>
          </a:p>
          <a:p>
            <a:pPr lvl="1" algn="just">
              <a:lnSpc>
                <a:spcPct val="114000"/>
              </a:lnSpc>
              <a:buFont typeface="Arial"/>
              <a:buChar char="•"/>
            </a:pPr>
            <a:r>
              <a:rPr lang="cs-CZ" sz="2000"/>
              <a:t>Vysoký </a:t>
            </a:r>
            <a:r>
              <a:rPr lang="cs-CZ" sz="2000" dirty="0"/>
              <a:t>počet dětí na třídách na jednoho pedagoga</a:t>
            </a:r>
          </a:p>
          <a:p>
            <a:pPr lvl="1" algn="just">
              <a:lnSpc>
                <a:spcPct val="114000"/>
              </a:lnSpc>
              <a:buFont typeface="Arial"/>
              <a:buChar char="•"/>
            </a:pPr>
            <a:r>
              <a:rPr lang="cs-CZ" sz="2000" dirty="0"/>
              <a:t>Vysoký počet dětí a rodičů, kteří nekomunikují/nemluví/nerozumí češtině (nejčastěji zastoupené národnosti: ukrajinská, ruská, čínská, indická, běloruská, turecká, syrská, maďarská, polská)</a:t>
            </a:r>
          </a:p>
          <a:p>
            <a:pPr lvl="1" algn="just">
              <a:lnSpc>
                <a:spcPct val="114000"/>
              </a:lnSpc>
              <a:buFont typeface="Arial"/>
              <a:buChar char="•"/>
            </a:pPr>
            <a:r>
              <a:rPr lang="cs-CZ" sz="2000" dirty="0"/>
              <a:t>Nevyhovující spolupráce s PPP Praha 10</a:t>
            </a:r>
          </a:p>
          <a:p>
            <a:pPr lvl="1" algn="just">
              <a:lnSpc>
                <a:spcPct val="114000"/>
              </a:lnSpc>
              <a:buFont typeface="Arial"/>
              <a:buChar char="•"/>
            </a:pPr>
            <a:r>
              <a:rPr lang="cs-CZ" sz="2000" dirty="0"/>
              <a:t>Nedostatek kvalifikovaných pedagogických zaměstnanců (nízká prestiž a finanční ohodnocení učitelské práce)</a:t>
            </a:r>
          </a:p>
          <a:p>
            <a:pPr lvl="1" algn="just">
              <a:lnSpc>
                <a:spcPct val="114000"/>
              </a:lnSpc>
              <a:buFont typeface="Arial"/>
              <a:buChar char="•"/>
            </a:pPr>
            <a:r>
              <a:rPr lang="cs-CZ" sz="2000" dirty="0"/>
              <a:t>Nezájem o pracovní pozice provozních zaměstnanců (nízké finanční ohodnocení)</a:t>
            </a:r>
          </a:p>
          <a:p>
            <a:endParaRPr lang="cs-CZ" dirty="0"/>
          </a:p>
        </p:txBody>
      </p:sp>
      <p:sp>
        <p:nvSpPr>
          <p:cNvPr id="4" name="Title 1"/>
          <p:cNvSpPr txBox="1">
            <a:spLocks/>
          </p:cNvSpPr>
          <p:nvPr/>
        </p:nvSpPr>
        <p:spPr>
          <a:xfrm>
            <a:off x="2152650" y="895939"/>
            <a:ext cx="7886700" cy="895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566" b="1" dirty="0"/>
            </a:br>
            <a:endParaRPr lang="en-US" sz="3079" b="1" dirty="0"/>
          </a:p>
        </p:txBody>
      </p:sp>
      <p:pic>
        <p:nvPicPr>
          <p:cNvPr id="5" name="Picture 5" descr="Snímek obrazovky 2017-03-10 v 13.18.25.png">
            <a:extLst>
              <a:ext uri="{FF2B5EF4-FFF2-40B4-BE49-F238E27FC236}">
                <a16:creationId xmlns:a16="http://schemas.microsoft.com/office/drawing/2014/main" id="{59D1EE85-C17C-A561-6CBD-66145A0B2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Picture 3" descr="Snímek obrazovky 2017-06-06 v 10.47.54.png">
            <a:extLst>
              <a:ext uri="{FF2B5EF4-FFF2-40B4-BE49-F238E27FC236}">
                <a16:creationId xmlns:a16="http://schemas.microsoft.com/office/drawing/2014/main" id="{59EB62FA-9866-B97E-4429-6F5E320B7C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2" name="Zástupný symbol pro číslo snímku 11">
            <a:extLst>
              <a:ext uri="{FF2B5EF4-FFF2-40B4-BE49-F238E27FC236}">
                <a16:creationId xmlns:a16="http://schemas.microsoft.com/office/drawing/2014/main" id="{E6743118-B0C4-6488-2AF1-3337F08BDE9F}"/>
              </a:ext>
            </a:extLst>
          </p:cNvPr>
          <p:cNvSpPr>
            <a:spLocks noGrp="1"/>
          </p:cNvSpPr>
          <p:nvPr>
            <p:ph type="sldNum" sz="quarter" idx="12"/>
          </p:nvPr>
        </p:nvSpPr>
        <p:spPr/>
        <p:txBody>
          <a:bodyPr/>
          <a:lstStyle/>
          <a:p>
            <a:fld id="{5461BB41-8F93-1243-B4BF-DE04D556D39D}" type="slidenum">
              <a:rPr lang="cs-CZ" smtClean="0"/>
              <a:t>56</a:t>
            </a:fld>
            <a:endParaRPr lang="cs-CZ"/>
          </a:p>
        </p:txBody>
      </p:sp>
    </p:spTree>
    <p:extLst>
      <p:ext uri="{BB962C8B-B14F-4D97-AF65-F5344CB8AC3E}">
        <p14:creationId xmlns:p14="http://schemas.microsoft.com/office/powerpoint/2010/main" val="31744796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8613" y="1322614"/>
            <a:ext cx="11025187" cy="1175656"/>
          </a:xfrm>
        </p:spPr>
        <p:txBody>
          <a:bodyPr>
            <a:normAutofit/>
          </a:bodyPr>
          <a:lstStyle/>
          <a:p>
            <a:r>
              <a:rPr lang="cs-CZ" sz="2900" b="1" dirty="0">
                <a:solidFill>
                  <a:srgbClr val="002060"/>
                </a:solidFill>
                <a:cs typeface="Times New Roman" panose="02020603050405020304" pitchFamily="18" charset="0"/>
              </a:rPr>
              <a:t>Co podařilo zrealizovat i ve spolupráci se zřizovatelem:</a:t>
            </a:r>
            <a:br>
              <a:rPr lang="cs-CZ" sz="2900" b="1" dirty="0">
                <a:solidFill>
                  <a:srgbClr val="002060"/>
                </a:solidFill>
                <a:cs typeface="Times New Roman" panose="02020603050405020304" pitchFamily="18" charset="0"/>
              </a:rPr>
            </a:br>
            <a:endParaRPr lang="cs-CZ" sz="2900" b="1" dirty="0">
              <a:solidFill>
                <a:srgbClr val="002060"/>
              </a:solidFill>
            </a:endParaRPr>
          </a:p>
        </p:txBody>
      </p:sp>
      <p:sp>
        <p:nvSpPr>
          <p:cNvPr id="3" name="Zástupný symbol pro obsah 2"/>
          <p:cNvSpPr>
            <a:spLocks noGrp="1"/>
          </p:cNvSpPr>
          <p:nvPr>
            <p:ph idx="1"/>
          </p:nvPr>
        </p:nvSpPr>
        <p:spPr>
          <a:xfrm>
            <a:off x="838200" y="2280861"/>
            <a:ext cx="10515600" cy="3450468"/>
          </a:xfrm>
        </p:spPr>
        <p:txBody>
          <a:bodyPr>
            <a:normAutofit lnSpcReduction="10000"/>
          </a:bodyPr>
          <a:lstStyle/>
          <a:p>
            <a:pPr marL="0" indent="0">
              <a:buNone/>
            </a:pPr>
            <a:endParaRPr lang="cs-CZ" dirty="0"/>
          </a:p>
          <a:p>
            <a:r>
              <a:rPr lang="cs-CZ" sz="2400" dirty="0"/>
              <a:t>Vybudovat altán pro venkovní výuku</a:t>
            </a:r>
          </a:p>
          <a:p>
            <a:r>
              <a:rPr lang="cs-CZ" sz="2400" dirty="0"/>
              <a:t>Klimatizace části jedné budovy </a:t>
            </a:r>
          </a:p>
          <a:p>
            <a:r>
              <a:rPr lang="cs-CZ" sz="2400" dirty="0"/>
              <a:t>Oprava podlahy v koupelně</a:t>
            </a:r>
          </a:p>
          <a:p>
            <a:r>
              <a:rPr lang="cs-CZ" sz="2400" dirty="0"/>
              <a:t>Kamerový systém</a:t>
            </a:r>
          </a:p>
          <a:p>
            <a:r>
              <a:rPr lang="cs-CZ" sz="2400" dirty="0"/>
              <a:t>Dovybavit všechny třídy (nábytek, hračky, didaktický materiál, hudební nástroje, atd.)</a:t>
            </a:r>
          </a:p>
          <a:p>
            <a:r>
              <a:rPr lang="cs-CZ" sz="2400" dirty="0"/>
              <a:t>Zatraktivnit zahradu novými herními prvky</a:t>
            </a:r>
          </a:p>
          <a:p>
            <a:endParaRPr lang="cs-CZ" sz="2400" dirty="0"/>
          </a:p>
          <a:p>
            <a:endParaRPr lang="cs-CZ" sz="2400" dirty="0"/>
          </a:p>
        </p:txBody>
      </p:sp>
      <p:pic>
        <p:nvPicPr>
          <p:cNvPr id="5" name="Picture 5" descr="Snímek obrazovky 2017-03-10 v 13.18.25.png">
            <a:extLst>
              <a:ext uri="{FF2B5EF4-FFF2-40B4-BE49-F238E27FC236}">
                <a16:creationId xmlns:a16="http://schemas.microsoft.com/office/drawing/2014/main" id="{1FC7D2D3-46D3-DE77-AC78-1C86F50B5C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0FC5667F-7692-9380-C77E-C1DD531709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F35DE75C-93D7-7F66-8331-11529B4849D7}"/>
              </a:ext>
            </a:extLst>
          </p:cNvPr>
          <p:cNvSpPr>
            <a:spLocks noGrp="1"/>
          </p:cNvSpPr>
          <p:nvPr>
            <p:ph type="sldNum" sz="quarter" idx="12"/>
          </p:nvPr>
        </p:nvSpPr>
        <p:spPr/>
        <p:txBody>
          <a:bodyPr/>
          <a:lstStyle/>
          <a:p>
            <a:fld id="{5461BB41-8F93-1243-B4BF-DE04D556D39D}" type="slidenum">
              <a:rPr lang="cs-CZ" smtClean="0"/>
              <a:t>57</a:t>
            </a:fld>
            <a:endParaRPr lang="cs-CZ"/>
          </a:p>
        </p:txBody>
      </p:sp>
    </p:spTree>
    <p:extLst>
      <p:ext uri="{BB962C8B-B14F-4D97-AF65-F5344CB8AC3E}">
        <p14:creationId xmlns:p14="http://schemas.microsoft.com/office/powerpoint/2010/main" val="143988660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88472" y="681037"/>
            <a:ext cx="11065328" cy="1539647"/>
          </a:xfrm>
        </p:spPr>
        <p:txBody>
          <a:bodyPr>
            <a:normAutofit fontScale="90000"/>
          </a:bodyPr>
          <a:lstStyle/>
          <a:p>
            <a:br>
              <a:rPr lang="cs-CZ" dirty="0"/>
            </a:br>
            <a:r>
              <a:rPr lang="cs-CZ" sz="3200" b="1" dirty="0">
                <a:solidFill>
                  <a:srgbClr val="002060"/>
                </a:solidFill>
                <a:cs typeface="Times New Roman" panose="02020603050405020304" pitchFamily="18" charset="0"/>
              </a:rPr>
              <a:t>Co podařilo zrealizovat i ve spolupráci se zřizovatelem:</a:t>
            </a:r>
            <a:br>
              <a:rPr lang="cs-CZ" sz="3200" b="1" dirty="0">
                <a:solidFill>
                  <a:srgbClr val="002060"/>
                </a:solidFill>
                <a:cs typeface="Times New Roman" panose="02020603050405020304" pitchFamily="18" charset="0"/>
              </a:rPr>
            </a:br>
            <a:endParaRPr lang="cs-CZ" sz="3200" b="1" dirty="0">
              <a:solidFill>
                <a:srgbClr val="002060"/>
              </a:solidFill>
            </a:endParaRPr>
          </a:p>
        </p:txBody>
      </p:sp>
      <p:sp>
        <p:nvSpPr>
          <p:cNvPr id="3" name="Zástupný symbol pro obsah 2"/>
          <p:cNvSpPr>
            <a:spLocks noGrp="1"/>
          </p:cNvSpPr>
          <p:nvPr>
            <p:ph idx="1"/>
          </p:nvPr>
        </p:nvSpPr>
        <p:spPr>
          <a:xfrm>
            <a:off x="506185" y="2220685"/>
            <a:ext cx="11397343" cy="3956277"/>
          </a:xfrm>
        </p:spPr>
        <p:txBody>
          <a:bodyPr>
            <a:normAutofit/>
          </a:bodyPr>
          <a:lstStyle/>
          <a:p>
            <a:r>
              <a:rPr lang="cs-CZ" sz="2200" dirty="0"/>
              <a:t>Zvýšit podíl zeleně na zahradě a okolí MŠ (stromy, živý plot, keře, vrbové stavby, vyvýšené truhlíky pro děti na pěstování,…)</a:t>
            </a:r>
          </a:p>
          <a:p>
            <a:r>
              <a:rPr lang="cs-CZ" sz="2200" dirty="0"/>
              <a:t>Pořídit zahradní domek pro sklad hraček</a:t>
            </a:r>
          </a:p>
          <a:p>
            <a:r>
              <a:rPr lang="cs-CZ" sz="2200" dirty="0"/>
              <a:t>Pořídit čističky vzduchu do všech tříd</a:t>
            </a:r>
          </a:p>
          <a:p>
            <a:r>
              <a:rPr lang="cs-CZ" sz="2200" dirty="0"/>
              <a:t>Pořídit IT technologie do všech tříd (PC, </a:t>
            </a:r>
            <a:r>
              <a:rPr lang="cs-CZ" sz="2200" dirty="0" err="1"/>
              <a:t>Magic</a:t>
            </a:r>
            <a:r>
              <a:rPr lang="cs-CZ" sz="2200" dirty="0"/>
              <a:t> Box)</a:t>
            </a:r>
          </a:p>
          <a:p>
            <a:r>
              <a:rPr lang="cs-CZ" sz="2200" dirty="0"/>
              <a:t>Pořídit digitálně asistované diagnostiky </a:t>
            </a:r>
            <a:r>
              <a:rPr lang="cs-CZ" sz="2200" dirty="0" err="1"/>
              <a:t>iSophi</a:t>
            </a:r>
            <a:endParaRPr lang="cs-CZ" sz="2200" dirty="0"/>
          </a:p>
          <a:p>
            <a:r>
              <a:rPr lang="cs-CZ" sz="2200" dirty="0"/>
              <a:t>Vytvořit tým lidí - „zdravé jádro“, který vytváří dobré klima v MŠ </a:t>
            </a:r>
          </a:p>
          <a:p>
            <a:endParaRPr lang="cs-CZ" dirty="0"/>
          </a:p>
        </p:txBody>
      </p:sp>
      <p:pic>
        <p:nvPicPr>
          <p:cNvPr id="4" name="Picture 5" descr="Snímek obrazovky 2017-03-10 v 13.18.25.png">
            <a:extLst>
              <a:ext uri="{FF2B5EF4-FFF2-40B4-BE49-F238E27FC236}">
                <a16:creationId xmlns:a16="http://schemas.microsoft.com/office/drawing/2014/main" id="{64220AF3-17B3-F281-A9C6-A4B63673AA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Picture 3" descr="Snímek obrazovky 2017-06-06 v 10.47.54.png">
            <a:extLst>
              <a:ext uri="{FF2B5EF4-FFF2-40B4-BE49-F238E27FC236}">
                <a16:creationId xmlns:a16="http://schemas.microsoft.com/office/drawing/2014/main" id="{F7C65AAB-5BDE-8DEC-DB06-FDAE0386CA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B2A9C8DE-FAF8-01A3-BFFA-44956D164FBE}"/>
              </a:ext>
            </a:extLst>
          </p:cNvPr>
          <p:cNvSpPr>
            <a:spLocks noGrp="1"/>
          </p:cNvSpPr>
          <p:nvPr>
            <p:ph type="sldNum" sz="quarter" idx="12"/>
          </p:nvPr>
        </p:nvSpPr>
        <p:spPr/>
        <p:txBody>
          <a:bodyPr/>
          <a:lstStyle/>
          <a:p>
            <a:fld id="{5461BB41-8F93-1243-B4BF-DE04D556D39D}" type="slidenum">
              <a:rPr lang="cs-CZ" smtClean="0"/>
              <a:t>58</a:t>
            </a:fld>
            <a:endParaRPr lang="cs-CZ"/>
          </a:p>
        </p:txBody>
      </p:sp>
    </p:spTree>
    <p:extLst>
      <p:ext uri="{BB962C8B-B14F-4D97-AF65-F5344CB8AC3E}">
        <p14:creationId xmlns:p14="http://schemas.microsoft.com/office/powerpoint/2010/main" val="320974799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930729"/>
            <a:ext cx="10515599" cy="1322614"/>
          </a:xfrm>
        </p:spPr>
        <p:txBody>
          <a:bodyPr>
            <a:normAutofit/>
          </a:bodyPr>
          <a:lstStyle/>
          <a:p>
            <a:r>
              <a:rPr lang="cs-CZ" sz="2800" b="1" dirty="0">
                <a:solidFill>
                  <a:srgbClr val="002060"/>
                </a:solidFill>
                <a:cs typeface="Times New Roman" panose="02020603050405020304" pitchFamily="18" charset="0"/>
              </a:rPr>
              <a:t>MŠ Pitkovice</a:t>
            </a:r>
            <a:r>
              <a:rPr lang="en-US" sz="2800" b="1" dirty="0">
                <a:solidFill>
                  <a:srgbClr val="002060"/>
                </a:solidFill>
                <a:cs typeface="Times New Roman" panose="02020603050405020304" pitchFamily="18" charset="0"/>
              </a:rPr>
              <a:t> - </a:t>
            </a:r>
            <a:r>
              <a:rPr lang="cs-CZ" sz="2800" b="1" dirty="0">
                <a:solidFill>
                  <a:srgbClr val="002060"/>
                </a:solidFill>
                <a:cs typeface="Times New Roman" panose="02020603050405020304" pitchFamily="18" charset="0"/>
              </a:rPr>
              <a:t>i</a:t>
            </a:r>
            <a:r>
              <a:rPr lang="en-US" sz="2800" b="1" dirty="0" err="1">
                <a:solidFill>
                  <a:srgbClr val="002060"/>
                </a:solidFill>
                <a:cs typeface="Times New Roman" panose="02020603050405020304" pitchFamily="18" charset="0"/>
              </a:rPr>
              <a:t>nformace</a:t>
            </a:r>
            <a:r>
              <a:rPr lang="en-US" sz="2800" b="1" dirty="0">
                <a:solidFill>
                  <a:srgbClr val="002060"/>
                </a:solidFill>
                <a:cs typeface="Times New Roman" panose="02020603050405020304" pitchFamily="18" charset="0"/>
              </a:rPr>
              <a:t> k </a:t>
            </a:r>
            <a:r>
              <a:rPr lang="en-US" sz="2800" b="1" dirty="0" err="1">
                <a:solidFill>
                  <a:srgbClr val="002060"/>
                </a:solidFill>
                <a:cs typeface="Times New Roman" panose="02020603050405020304" pitchFamily="18" charset="0"/>
              </a:rPr>
              <a:t>zápisu</a:t>
            </a:r>
            <a:endParaRPr lang="cs-CZ" sz="2800" dirty="0"/>
          </a:p>
        </p:txBody>
      </p:sp>
      <p:sp>
        <p:nvSpPr>
          <p:cNvPr id="3" name="Zástupný symbol pro obsah 2"/>
          <p:cNvSpPr>
            <a:spLocks noGrp="1"/>
          </p:cNvSpPr>
          <p:nvPr>
            <p:ph idx="1"/>
          </p:nvPr>
        </p:nvSpPr>
        <p:spPr>
          <a:xfrm>
            <a:off x="718457" y="2628899"/>
            <a:ext cx="10635342" cy="3548063"/>
          </a:xfrm>
        </p:spPr>
        <p:txBody>
          <a:bodyPr/>
          <a:lstStyle/>
          <a:p>
            <a:pPr fontAlgn="base"/>
            <a:r>
              <a:rPr lang="cs-CZ" sz="2400" dirty="0">
                <a:cs typeface="Times New Roman" panose="02020603050405020304" pitchFamily="18" charset="0"/>
              </a:rPr>
              <a:t>Řádný zápis do MŠ  se bude konat </a:t>
            </a:r>
            <a:br>
              <a:rPr lang="cs-CZ" sz="2400" dirty="0">
                <a:cs typeface="Times New Roman" panose="02020603050405020304" pitchFamily="18" charset="0"/>
              </a:rPr>
            </a:br>
            <a:r>
              <a:rPr lang="cs-CZ" sz="2400" b="1" dirty="0">
                <a:cs typeface="Times New Roman" panose="02020603050405020304" pitchFamily="18" charset="0"/>
              </a:rPr>
              <a:t>6.5. a 7.5. 2024 </a:t>
            </a:r>
            <a:r>
              <a:rPr lang="cs-CZ" sz="2400" dirty="0">
                <a:cs typeface="Times New Roman" panose="02020603050405020304" pitchFamily="18" charset="0"/>
              </a:rPr>
              <a:t>v MŠ Pitkovice od </a:t>
            </a:r>
            <a:r>
              <a:rPr lang="cs-CZ" sz="2400" b="1" dirty="0">
                <a:cs typeface="Times New Roman" panose="02020603050405020304" pitchFamily="18" charset="0"/>
              </a:rPr>
              <a:t>13:00</a:t>
            </a:r>
            <a:r>
              <a:rPr lang="cs-CZ" sz="2400" dirty="0">
                <a:cs typeface="Times New Roman" panose="02020603050405020304" pitchFamily="18" charset="0"/>
              </a:rPr>
              <a:t> do </a:t>
            </a:r>
            <a:r>
              <a:rPr lang="cs-CZ" sz="2400" b="1" dirty="0">
                <a:cs typeface="Times New Roman" panose="02020603050405020304" pitchFamily="18" charset="0"/>
              </a:rPr>
              <a:t>17:00</a:t>
            </a:r>
            <a:r>
              <a:rPr lang="cs-CZ" sz="2400" dirty="0">
                <a:cs typeface="Times New Roman" panose="02020603050405020304" pitchFamily="18" charset="0"/>
              </a:rPr>
              <a:t> hod v ředitelně školy.</a:t>
            </a:r>
          </a:p>
          <a:p>
            <a:pPr marL="0" indent="0" fontAlgn="base">
              <a:buNone/>
            </a:pPr>
            <a:endParaRPr lang="cs-CZ" sz="2400" dirty="0">
              <a:cs typeface="Times New Roman" panose="02020603050405020304" pitchFamily="18" charset="0"/>
            </a:endParaRPr>
          </a:p>
          <a:p>
            <a:pPr fontAlgn="base"/>
            <a:r>
              <a:rPr lang="cs-CZ" sz="2400" dirty="0">
                <a:cs typeface="Times New Roman" panose="02020603050405020304" pitchFamily="18" charset="0"/>
              </a:rPr>
              <a:t>Podrobné informace a dokumenty ke stažení budou k dispozici </a:t>
            </a:r>
            <a:br>
              <a:rPr lang="cs-CZ" sz="2400" dirty="0">
                <a:cs typeface="Times New Roman" panose="02020603050405020304" pitchFamily="18" charset="0"/>
              </a:rPr>
            </a:br>
            <a:r>
              <a:rPr lang="cs-CZ" sz="2400" dirty="0">
                <a:cs typeface="Times New Roman" panose="02020603050405020304" pitchFamily="18" charset="0"/>
              </a:rPr>
              <a:t>v měsíci dubnu 2024 na našem webu </a:t>
            </a:r>
            <a:r>
              <a:rPr lang="cs-CZ" sz="2400" dirty="0">
                <a:cs typeface="Times New Roman" panose="02020603050405020304" pitchFamily="18" charset="0"/>
                <a:hlinkClick r:id="rId2"/>
              </a:rPr>
              <a:t>www.mspitkovice.cz</a:t>
            </a:r>
            <a:r>
              <a:rPr lang="cs-CZ" sz="2400" dirty="0">
                <a:cs typeface="Times New Roman" panose="02020603050405020304" pitchFamily="18" charset="0"/>
              </a:rPr>
              <a:t>  a vývěsce před MŠ</a:t>
            </a:r>
          </a:p>
          <a:p>
            <a:endParaRPr lang="cs-CZ" dirty="0"/>
          </a:p>
        </p:txBody>
      </p:sp>
      <p:pic>
        <p:nvPicPr>
          <p:cNvPr id="5" name="Picture 5" descr="Snímek obrazovky 2017-03-10 v 13.18.25.png">
            <a:extLst>
              <a:ext uri="{FF2B5EF4-FFF2-40B4-BE49-F238E27FC236}">
                <a16:creationId xmlns:a16="http://schemas.microsoft.com/office/drawing/2014/main" id="{7146F210-8C33-4456-B95E-F10675FCA1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9032C60A-09A8-A086-DE7C-A228451C26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7A81833B-259A-0708-A4DF-25C1B62E651C}"/>
              </a:ext>
            </a:extLst>
          </p:cNvPr>
          <p:cNvSpPr>
            <a:spLocks noGrp="1"/>
          </p:cNvSpPr>
          <p:nvPr>
            <p:ph type="sldNum" sz="quarter" idx="12"/>
          </p:nvPr>
        </p:nvSpPr>
        <p:spPr/>
        <p:txBody>
          <a:bodyPr/>
          <a:lstStyle/>
          <a:p>
            <a:fld id="{5461BB41-8F93-1243-B4BF-DE04D556D39D}" type="slidenum">
              <a:rPr lang="cs-CZ" smtClean="0"/>
              <a:t>59</a:t>
            </a:fld>
            <a:endParaRPr lang="cs-CZ"/>
          </a:p>
        </p:txBody>
      </p:sp>
    </p:spTree>
    <p:extLst>
      <p:ext uri="{BB962C8B-B14F-4D97-AF65-F5344CB8AC3E}">
        <p14:creationId xmlns:p14="http://schemas.microsoft.com/office/powerpoint/2010/main" val="7217296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914399"/>
            <a:ext cx="10515600" cy="1355271"/>
          </a:xfrm>
        </p:spPr>
        <p:txBody>
          <a:bodyPr>
            <a:normAutofit fontScale="90000"/>
          </a:bodyPr>
          <a:lstStyle/>
          <a:p>
            <a:br>
              <a:rPr lang="cs-CZ" sz="3600" b="1" dirty="0"/>
            </a:br>
            <a:br>
              <a:rPr lang="cs-CZ" sz="3600" b="1" dirty="0"/>
            </a:br>
            <a:r>
              <a:rPr lang="cs-CZ" sz="3100" b="1" dirty="0">
                <a:solidFill>
                  <a:srgbClr val="002060"/>
                </a:solidFill>
              </a:rPr>
              <a:t>Společné akce pro rodiče a veřejnost</a:t>
            </a:r>
            <a:br>
              <a:rPr lang="cs-CZ" dirty="0"/>
            </a:br>
            <a:endParaRPr lang="cs-CZ" b="1" dirty="0"/>
          </a:p>
        </p:txBody>
      </p:sp>
      <p:sp>
        <p:nvSpPr>
          <p:cNvPr id="3" name="Zástupný symbol pro obsah 2"/>
          <p:cNvSpPr>
            <a:spLocks noGrp="1"/>
          </p:cNvSpPr>
          <p:nvPr>
            <p:ph idx="1"/>
          </p:nvPr>
        </p:nvSpPr>
        <p:spPr>
          <a:xfrm>
            <a:off x="838200" y="2269671"/>
            <a:ext cx="10515600" cy="3907292"/>
          </a:xfrm>
        </p:spPr>
        <p:txBody>
          <a:bodyPr>
            <a:normAutofit fontScale="92500"/>
          </a:bodyPr>
          <a:lstStyle/>
          <a:p>
            <a:r>
              <a:rPr lang="cs-CZ" sz="2400" dirty="0"/>
              <a:t>Lampionový průvod v Pitkovicích</a:t>
            </a:r>
          </a:p>
          <a:p>
            <a:pPr lvl="0"/>
            <a:r>
              <a:rPr lang="cs-CZ" sz="2400" dirty="0"/>
              <a:t>Kulturní vystoupení na vánoční akci v Pitkovicích „Rozsvěcení vánočního stromku“</a:t>
            </a:r>
          </a:p>
          <a:p>
            <a:pPr lvl="0"/>
            <a:r>
              <a:rPr lang="cs-CZ" sz="2400" dirty="0"/>
              <a:t>Vánoční jarmark s vystoupením dětí z MŠ v Uhříněvsi</a:t>
            </a:r>
          </a:p>
          <a:p>
            <a:pPr lvl="0"/>
            <a:r>
              <a:rPr lang="cs-CZ" sz="2400" dirty="0"/>
              <a:t>Vánoční posezení s rodiči v MŠ</a:t>
            </a:r>
          </a:p>
          <a:p>
            <a:pPr lvl="0"/>
            <a:r>
              <a:rPr lang="cs-CZ" sz="2400" dirty="0"/>
              <a:t>Besídky</a:t>
            </a:r>
          </a:p>
          <a:p>
            <a:pPr lvl="0"/>
            <a:r>
              <a:rPr lang="cs-CZ" sz="2400" dirty="0"/>
              <a:t>Jarní tvoření </a:t>
            </a:r>
          </a:p>
          <a:p>
            <a:pPr lvl="0"/>
            <a:r>
              <a:rPr lang="cs-CZ" sz="2400" dirty="0"/>
              <a:t>Velikonoční jarmark s vystoupením dětí z MŠ v Uhříněvsi</a:t>
            </a:r>
          </a:p>
          <a:p>
            <a:pPr lvl="0"/>
            <a:r>
              <a:rPr lang="cs-CZ" sz="2400" dirty="0"/>
              <a:t>Rozloučení s předškoláky na školní zahradě MŠ</a:t>
            </a:r>
          </a:p>
          <a:p>
            <a:pPr marL="0" indent="0">
              <a:buNone/>
            </a:pPr>
            <a:r>
              <a:rPr lang="cs-CZ" dirty="0"/>
              <a:t> </a:t>
            </a:r>
          </a:p>
        </p:txBody>
      </p:sp>
      <p:pic>
        <p:nvPicPr>
          <p:cNvPr id="5" name="Picture 5" descr="Snímek obrazovky 2017-03-10 v 13.18.25.png">
            <a:extLst>
              <a:ext uri="{FF2B5EF4-FFF2-40B4-BE49-F238E27FC236}">
                <a16:creationId xmlns:a16="http://schemas.microsoft.com/office/drawing/2014/main" id="{9F300897-4B9A-D115-BAA9-B56AFB1E13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99685F12-740D-3B63-754B-C936B968C5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40A4CA3C-D55D-CBAE-72A3-FBF66A0C5725}"/>
              </a:ext>
            </a:extLst>
          </p:cNvPr>
          <p:cNvSpPr>
            <a:spLocks noGrp="1"/>
          </p:cNvSpPr>
          <p:nvPr>
            <p:ph type="sldNum" sz="quarter" idx="12"/>
          </p:nvPr>
        </p:nvSpPr>
        <p:spPr/>
        <p:txBody>
          <a:bodyPr/>
          <a:lstStyle/>
          <a:p>
            <a:fld id="{5461BB41-8F93-1243-B4BF-DE04D556D39D}" type="slidenum">
              <a:rPr lang="cs-CZ" smtClean="0"/>
              <a:t>60</a:t>
            </a:fld>
            <a:endParaRPr lang="cs-CZ"/>
          </a:p>
        </p:txBody>
      </p:sp>
    </p:spTree>
    <p:extLst>
      <p:ext uri="{BB962C8B-B14F-4D97-AF65-F5344CB8AC3E}">
        <p14:creationId xmlns:p14="http://schemas.microsoft.com/office/powerpoint/2010/main" val="13906237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254314"/>
            <a:ext cx="10515600" cy="1031686"/>
          </a:xfrm>
        </p:spPr>
        <p:txBody>
          <a:bodyPr>
            <a:normAutofit/>
          </a:bodyPr>
          <a:lstStyle/>
          <a:p>
            <a:r>
              <a:rPr lang="cs-CZ" sz="2800" b="1" dirty="0">
                <a:solidFill>
                  <a:srgbClr val="002060"/>
                </a:solidFill>
              </a:rPr>
              <a:t>Klub přátel školy:</a:t>
            </a:r>
            <a:br>
              <a:rPr lang="cs-CZ" sz="3200" dirty="0">
                <a:solidFill>
                  <a:srgbClr val="002060"/>
                </a:solidFill>
              </a:rPr>
            </a:br>
            <a:endParaRPr lang="cs-CZ" sz="3200" dirty="0">
              <a:solidFill>
                <a:srgbClr val="002060"/>
              </a:solidFill>
            </a:endParaRPr>
          </a:p>
        </p:txBody>
      </p:sp>
      <p:sp>
        <p:nvSpPr>
          <p:cNvPr id="3" name="Zástupný symbol pro obsah 2"/>
          <p:cNvSpPr>
            <a:spLocks noGrp="1"/>
          </p:cNvSpPr>
          <p:nvPr>
            <p:ph idx="1"/>
          </p:nvPr>
        </p:nvSpPr>
        <p:spPr>
          <a:xfrm>
            <a:off x="838200" y="2694213"/>
            <a:ext cx="10515600" cy="3482749"/>
          </a:xfrm>
        </p:spPr>
        <p:txBody>
          <a:bodyPr>
            <a:normAutofit/>
          </a:bodyPr>
          <a:lstStyle/>
          <a:p>
            <a:pPr marL="0" indent="0">
              <a:buNone/>
            </a:pPr>
            <a:r>
              <a:rPr lang="cs-CZ" sz="2000" b="1" dirty="0"/>
              <a:t>Hlavní posláním  KPŠ</a:t>
            </a:r>
            <a:r>
              <a:rPr lang="cs-CZ" sz="2000" dirty="0"/>
              <a:t>:</a:t>
            </a:r>
          </a:p>
          <a:p>
            <a:pPr lvl="0"/>
            <a:r>
              <a:rPr lang="cs-CZ" sz="2000" dirty="0"/>
              <a:t> organizování, realizace a podpora vzdělávacích, kulturních, společenských a sportovních akcí školy</a:t>
            </a:r>
          </a:p>
          <a:p>
            <a:pPr lvl="0"/>
            <a:r>
              <a:rPr lang="cs-CZ" sz="2000" dirty="0"/>
              <a:t> spolupráce s jinými organizacemi a spolky (např. spolek Naše Pitkovice)</a:t>
            </a:r>
          </a:p>
          <a:p>
            <a:pPr marL="0" indent="0" hangingPunct="0">
              <a:buNone/>
            </a:pPr>
            <a:r>
              <a:rPr lang="cs-CZ" sz="2000" dirty="0"/>
              <a:t> </a:t>
            </a:r>
          </a:p>
        </p:txBody>
      </p:sp>
      <p:pic>
        <p:nvPicPr>
          <p:cNvPr id="4" name="Picture 5" descr="Snímek obrazovky 2017-03-10 v 13.18.25.png">
            <a:extLst>
              <a:ext uri="{FF2B5EF4-FFF2-40B4-BE49-F238E27FC236}">
                <a16:creationId xmlns:a16="http://schemas.microsoft.com/office/drawing/2014/main" id="{D230222B-2DE4-C401-E08F-3A9BE37ACA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Picture 3" descr="Snímek obrazovky 2017-06-06 v 10.47.54.png">
            <a:extLst>
              <a:ext uri="{FF2B5EF4-FFF2-40B4-BE49-F238E27FC236}">
                <a16:creationId xmlns:a16="http://schemas.microsoft.com/office/drawing/2014/main" id="{1BDFD3C1-FABE-5E75-9872-2C4F6E0248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3BCD3E33-8E57-D9AD-1EAB-5DB0CED3D921}"/>
              </a:ext>
            </a:extLst>
          </p:cNvPr>
          <p:cNvSpPr>
            <a:spLocks noGrp="1"/>
          </p:cNvSpPr>
          <p:nvPr>
            <p:ph type="sldNum" sz="quarter" idx="12"/>
          </p:nvPr>
        </p:nvSpPr>
        <p:spPr/>
        <p:txBody>
          <a:bodyPr/>
          <a:lstStyle/>
          <a:p>
            <a:fld id="{5461BB41-8F93-1243-B4BF-DE04D556D39D}" type="slidenum">
              <a:rPr lang="cs-CZ" smtClean="0"/>
              <a:t>61</a:t>
            </a:fld>
            <a:endParaRPr lang="cs-CZ"/>
          </a:p>
        </p:txBody>
      </p:sp>
    </p:spTree>
    <p:extLst>
      <p:ext uri="{BB962C8B-B14F-4D97-AF65-F5344CB8AC3E}">
        <p14:creationId xmlns:p14="http://schemas.microsoft.com/office/powerpoint/2010/main" val="41272878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800100"/>
            <a:ext cx="10515600" cy="1224642"/>
          </a:xfrm>
        </p:spPr>
        <p:txBody>
          <a:bodyPr>
            <a:normAutofit fontScale="90000"/>
          </a:bodyPr>
          <a:lstStyle/>
          <a:p>
            <a:br>
              <a:rPr lang="cs-CZ" sz="3200" b="1" dirty="0"/>
            </a:br>
            <a:r>
              <a:rPr lang="cs-CZ" sz="3100" b="1" dirty="0">
                <a:solidFill>
                  <a:srgbClr val="002060"/>
                </a:solidFill>
              </a:rPr>
              <a:t>Spolupráce s ostatními partnery: </a:t>
            </a:r>
            <a:br>
              <a:rPr lang="cs-CZ" sz="3200" dirty="0">
                <a:solidFill>
                  <a:srgbClr val="002060"/>
                </a:solidFill>
              </a:rPr>
            </a:br>
            <a:endParaRPr lang="cs-CZ" sz="3200" dirty="0">
              <a:solidFill>
                <a:srgbClr val="002060"/>
              </a:solidFill>
            </a:endParaRPr>
          </a:p>
        </p:txBody>
      </p:sp>
      <p:sp>
        <p:nvSpPr>
          <p:cNvPr id="3" name="Zástupný symbol pro obsah 2"/>
          <p:cNvSpPr>
            <a:spLocks noGrp="1"/>
          </p:cNvSpPr>
          <p:nvPr>
            <p:ph idx="1"/>
          </p:nvPr>
        </p:nvSpPr>
        <p:spPr>
          <a:xfrm>
            <a:off x="838199" y="1791478"/>
            <a:ext cx="10881049" cy="5066521"/>
          </a:xfrm>
        </p:spPr>
        <p:txBody>
          <a:bodyPr>
            <a:normAutofit fontScale="47500" lnSpcReduction="20000"/>
          </a:bodyPr>
          <a:lstStyle/>
          <a:p>
            <a:pPr marL="0" indent="0" algn="just">
              <a:lnSpc>
                <a:spcPct val="120000"/>
              </a:lnSpc>
              <a:buNone/>
            </a:pPr>
            <a:r>
              <a:rPr lang="cs-CZ" sz="3300" b="1" dirty="0"/>
              <a:t>Spolupracujeme s:</a:t>
            </a:r>
          </a:p>
          <a:p>
            <a:pPr lvl="0" algn="just">
              <a:lnSpc>
                <a:spcPct val="120000"/>
              </a:lnSpc>
            </a:pPr>
            <a:r>
              <a:rPr lang="cs-CZ" sz="3300" dirty="0"/>
              <a:t>redakcí měsíčníku „Uhříněvský zpravodaj“ (při MČ Praha 22)</a:t>
            </a:r>
          </a:p>
          <a:p>
            <a:pPr lvl="0" algn="just">
              <a:lnSpc>
                <a:spcPct val="120000"/>
              </a:lnSpc>
            </a:pPr>
            <a:r>
              <a:rPr lang="cs-CZ" sz="3300" dirty="0"/>
              <a:t>ZŠ nám. Bratří Jandusů, se ZŠ U Obory a  ZŠ Vachkova návštěvy, společné akce</a:t>
            </a:r>
          </a:p>
          <a:p>
            <a:pPr lvl="0" algn="just">
              <a:lnSpc>
                <a:spcPct val="120000"/>
              </a:lnSpc>
            </a:pPr>
            <a:r>
              <a:rPr lang="cs-CZ" sz="3300" dirty="0"/>
              <a:t>MŠ Za </a:t>
            </a:r>
            <a:r>
              <a:rPr lang="cs-CZ" sz="3300" dirty="0" err="1"/>
              <a:t>Nadýmačem</a:t>
            </a:r>
            <a:r>
              <a:rPr lang="cs-CZ" sz="3300" dirty="0"/>
              <a:t>, MŠ Sluneční a MŠ Kolovraty návštěvy, společné akce</a:t>
            </a:r>
          </a:p>
          <a:p>
            <a:pPr lvl="0" algn="just">
              <a:lnSpc>
                <a:spcPct val="120000"/>
              </a:lnSpc>
            </a:pPr>
            <a:r>
              <a:rPr lang="cs-CZ" sz="3300" dirty="0"/>
              <a:t>Uhříněveským muzeem</a:t>
            </a:r>
          </a:p>
          <a:p>
            <a:pPr lvl="0" algn="just">
              <a:lnSpc>
                <a:spcPct val="120000"/>
              </a:lnSpc>
            </a:pPr>
            <a:r>
              <a:rPr lang="cs-CZ" sz="3300" dirty="0"/>
              <a:t>Městskou knihovnou Opatov</a:t>
            </a:r>
          </a:p>
          <a:p>
            <a:pPr lvl="0" algn="just">
              <a:lnSpc>
                <a:spcPct val="120000"/>
              </a:lnSpc>
            </a:pPr>
            <a:r>
              <a:rPr lang="cs-CZ" sz="3300" dirty="0"/>
              <a:t>Lesy hl. města Prahy v rámci výukových programů pro děti</a:t>
            </a:r>
          </a:p>
          <a:p>
            <a:pPr lvl="0" algn="just">
              <a:lnSpc>
                <a:spcPct val="120000"/>
              </a:lnSpc>
            </a:pPr>
            <a:r>
              <a:rPr lang="cs-CZ" sz="3300" dirty="0"/>
              <a:t>Sdružením naše Pitkovice. Spolupodílíme se na akcích - Lampionový průvod či Rozsvěcení vánočního stromu</a:t>
            </a:r>
          </a:p>
          <a:p>
            <a:pPr lvl="0" algn="just">
              <a:lnSpc>
                <a:spcPct val="120000"/>
              </a:lnSpc>
            </a:pPr>
            <a:r>
              <a:rPr lang="cs-CZ" sz="3300" dirty="0"/>
              <a:t>MČ Praha 22 v rámci MAP III.</a:t>
            </a:r>
          </a:p>
          <a:p>
            <a:pPr lvl="0" algn="just">
              <a:lnSpc>
                <a:spcPct val="120000"/>
              </a:lnSpc>
            </a:pPr>
            <a:r>
              <a:rPr lang="cs-CZ" sz="3300" dirty="0"/>
              <a:t>Klubem seniorů Uhříněves na mezigeneračních setkání v MŠ</a:t>
            </a:r>
          </a:p>
          <a:p>
            <a:pPr lvl="0" algn="just">
              <a:lnSpc>
                <a:spcPct val="120000"/>
              </a:lnSpc>
            </a:pPr>
            <a:r>
              <a:rPr lang="cs-CZ" sz="3300" dirty="0"/>
              <a:t>Alzheimer centrum v Pitkovicích v rámci mezigeneračních setkání v centru a v MŠ</a:t>
            </a:r>
          </a:p>
          <a:p>
            <a:pPr lvl="0" algn="just">
              <a:lnSpc>
                <a:spcPct val="120000"/>
              </a:lnSpc>
            </a:pPr>
            <a:r>
              <a:rPr lang="cs-CZ" sz="3300" dirty="0"/>
              <a:t>se speciálním pedagogem Mgr. J. Otevřelovou -  pořádáme workshopy  pro rodiče s dětmi, které jsou zaměřeny na školní zralost    </a:t>
            </a:r>
          </a:p>
          <a:p>
            <a:pPr marL="0" indent="0" algn="just">
              <a:lnSpc>
                <a:spcPct val="120000"/>
              </a:lnSpc>
              <a:buNone/>
            </a:pPr>
            <a:r>
              <a:rPr lang="cs-CZ" sz="3300" i="1" dirty="0"/>
              <a:t> </a:t>
            </a:r>
            <a:endParaRPr lang="cs-CZ" sz="3300" dirty="0"/>
          </a:p>
          <a:p>
            <a:endParaRPr lang="cs-CZ" dirty="0"/>
          </a:p>
        </p:txBody>
      </p:sp>
      <p:pic>
        <p:nvPicPr>
          <p:cNvPr id="4" name="Picture 5" descr="Snímek obrazovky 2017-03-10 v 13.18.25.png">
            <a:extLst>
              <a:ext uri="{FF2B5EF4-FFF2-40B4-BE49-F238E27FC236}">
                <a16:creationId xmlns:a16="http://schemas.microsoft.com/office/drawing/2014/main" id="{F2F61D3F-C967-FF1B-A676-E15A5A6F29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Picture 3" descr="Snímek obrazovky 2017-06-06 v 10.47.54.png">
            <a:extLst>
              <a:ext uri="{FF2B5EF4-FFF2-40B4-BE49-F238E27FC236}">
                <a16:creationId xmlns:a16="http://schemas.microsoft.com/office/drawing/2014/main" id="{285C1BB6-AE1D-0F65-2AA1-A3B21D3C4F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DD9E6343-DB41-02AE-4E6C-C656C7BF24DE}"/>
              </a:ext>
            </a:extLst>
          </p:cNvPr>
          <p:cNvSpPr>
            <a:spLocks noGrp="1"/>
          </p:cNvSpPr>
          <p:nvPr>
            <p:ph type="sldNum" sz="quarter" idx="12"/>
          </p:nvPr>
        </p:nvSpPr>
        <p:spPr/>
        <p:txBody>
          <a:bodyPr/>
          <a:lstStyle/>
          <a:p>
            <a:fld id="{5461BB41-8F93-1243-B4BF-DE04D556D39D}" type="slidenum">
              <a:rPr lang="cs-CZ" smtClean="0"/>
              <a:t>62</a:t>
            </a:fld>
            <a:endParaRPr lang="cs-CZ"/>
          </a:p>
        </p:txBody>
      </p:sp>
    </p:spTree>
    <p:extLst>
      <p:ext uri="{BB962C8B-B14F-4D97-AF65-F5344CB8AC3E}">
        <p14:creationId xmlns:p14="http://schemas.microsoft.com/office/powerpoint/2010/main" val="264150073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254315"/>
            <a:ext cx="10515600" cy="958246"/>
          </a:xfrm>
        </p:spPr>
        <p:txBody>
          <a:bodyPr>
            <a:normAutofit fontScale="90000"/>
          </a:bodyPr>
          <a:lstStyle/>
          <a:p>
            <a:r>
              <a:rPr lang="cs-CZ" sz="3100" b="1" dirty="0">
                <a:solidFill>
                  <a:srgbClr val="002060"/>
                </a:solidFill>
              </a:rPr>
              <a:t>Účast na pravidelných mimoškolních aktivitách:</a:t>
            </a:r>
            <a:br>
              <a:rPr lang="cs-CZ" sz="3200" dirty="0">
                <a:solidFill>
                  <a:srgbClr val="002060"/>
                </a:solidFill>
              </a:rPr>
            </a:br>
            <a:endParaRPr lang="cs-CZ" sz="3200" dirty="0">
              <a:solidFill>
                <a:srgbClr val="002060"/>
              </a:solidFill>
            </a:endParaRPr>
          </a:p>
        </p:txBody>
      </p:sp>
      <p:sp>
        <p:nvSpPr>
          <p:cNvPr id="3" name="Zástupný symbol pro obsah 2"/>
          <p:cNvSpPr>
            <a:spLocks noGrp="1"/>
          </p:cNvSpPr>
          <p:nvPr>
            <p:ph idx="1"/>
          </p:nvPr>
        </p:nvSpPr>
        <p:spPr>
          <a:xfrm>
            <a:off x="838200" y="2481725"/>
            <a:ext cx="10515600" cy="3682538"/>
          </a:xfrm>
        </p:spPr>
        <p:txBody>
          <a:bodyPr>
            <a:normAutofit/>
          </a:bodyPr>
          <a:lstStyle/>
          <a:p>
            <a:pPr lvl="0"/>
            <a:r>
              <a:rPr lang="cs-CZ" sz="2400" b="1" dirty="0"/>
              <a:t>Celoroční plavecký kurz </a:t>
            </a:r>
            <a:r>
              <a:rPr lang="cs-CZ" sz="2400" dirty="0"/>
              <a:t>v plaveckém bazénu Jedenáctka na Chodově</a:t>
            </a:r>
          </a:p>
          <a:p>
            <a:pPr lvl="0"/>
            <a:r>
              <a:rPr lang="cs-CZ" sz="2400" b="1" dirty="0"/>
              <a:t>Pravidelné návštěvy knihovny </a:t>
            </a:r>
            <a:r>
              <a:rPr lang="cs-CZ" sz="2400" dirty="0"/>
              <a:t>na Opatově</a:t>
            </a:r>
          </a:p>
          <a:p>
            <a:pPr lvl="0"/>
            <a:r>
              <a:rPr lang="cs-CZ" sz="2400" b="1" dirty="0"/>
              <a:t>Lyžařský výcvik </a:t>
            </a:r>
            <a:r>
              <a:rPr lang="cs-CZ" sz="2400" dirty="0"/>
              <a:t>– „Hravé lyžování“ – </a:t>
            </a:r>
            <a:r>
              <a:rPr lang="cs-CZ" sz="2400" dirty="0" err="1"/>
              <a:t>Kvasejovice</a:t>
            </a:r>
            <a:endParaRPr lang="cs-CZ" sz="2400" dirty="0"/>
          </a:p>
          <a:p>
            <a:pPr lvl="0"/>
            <a:endParaRPr lang="cs-CZ" dirty="0"/>
          </a:p>
          <a:p>
            <a:endParaRPr lang="cs-CZ" dirty="0"/>
          </a:p>
        </p:txBody>
      </p:sp>
      <p:pic>
        <p:nvPicPr>
          <p:cNvPr id="5" name="Picture 5" descr="Snímek obrazovky 2017-03-10 v 13.18.25.png">
            <a:extLst>
              <a:ext uri="{FF2B5EF4-FFF2-40B4-BE49-F238E27FC236}">
                <a16:creationId xmlns:a16="http://schemas.microsoft.com/office/drawing/2014/main" id="{E3A9CD9F-50F1-FE1A-5316-D7CD526C40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Picture 3" descr="Snímek obrazovky 2017-06-06 v 10.47.54.png">
            <a:extLst>
              <a:ext uri="{FF2B5EF4-FFF2-40B4-BE49-F238E27FC236}">
                <a16:creationId xmlns:a16="http://schemas.microsoft.com/office/drawing/2014/main" id="{F184ACB9-3AA4-F3C5-93CC-A4EF7268F3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DFF389A4-7A66-EC80-2AA3-4600FA842EC1}"/>
              </a:ext>
            </a:extLst>
          </p:cNvPr>
          <p:cNvSpPr>
            <a:spLocks noGrp="1"/>
          </p:cNvSpPr>
          <p:nvPr>
            <p:ph type="sldNum" sz="quarter" idx="12"/>
          </p:nvPr>
        </p:nvSpPr>
        <p:spPr/>
        <p:txBody>
          <a:bodyPr/>
          <a:lstStyle/>
          <a:p>
            <a:fld id="{5461BB41-8F93-1243-B4BF-DE04D556D39D}" type="slidenum">
              <a:rPr lang="cs-CZ" smtClean="0"/>
              <a:t>63</a:t>
            </a:fld>
            <a:endParaRPr lang="cs-CZ"/>
          </a:p>
        </p:txBody>
      </p:sp>
    </p:spTree>
    <p:extLst>
      <p:ext uri="{BB962C8B-B14F-4D97-AF65-F5344CB8AC3E}">
        <p14:creationId xmlns:p14="http://schemas.microsoft.com/office/powerpoint/2010/main" val="7642077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1306285"/>
            <a:ext cx="10515600" cy="996043"/>
          </a:xfrm>
        </p:spPr>
        <p:txBody>
          <a:bodyPr>
            <a:normAutofit fontScale="90000"/>
          </a:bodyPr>
          <a:lstStyle/>
          <a:p>
            <a:r>
              <a:rPr lang="cs-CZ" sz="3100" b="1" dirty="0">
                <a:solidFill>
                  <a:srgbClr val="002060"/>
                </a:solidFill>
              </a:rPr>
              <a:t>Účast na přehlídkách, výstavách, soutěžích:</a:t>
            </a:r>
            <a:br>
              <a:rPr lang="cs-CZ" dirty="0"/>
            </a:br>
            <a:endParaRPr lang="cs-CZ" dirty="0"/>
          </a:p>
        </p:txBody>
      </p:sp>
      <p:sp>
        <p:nvSpPr>
          <p:cNvPr id="3" name="Zástupný symbol pro obsah 2"/>
          <p:cNvSpPr>
            <a:spLocks noGrp="1"/>
          </p:cNvSpPr>
          <p:nvPr>
            <p:ph idx="1"/>
          </p:nvPr>
        </p:nvSpPr>
        <p:spPr>
          <a:xfrm>
            <a:off x="838200" y="1975757"/>
            <a:ext cx="11000014" cy="4517118"/>
          </a:xfrm>
        </p:spPr>
        <p:txBody>
          <a:bodyPr>
            <a:normAutofit lnSpcReduction="10000"/>
          </a:bodyPr>
          <a:lstStyle/>
          <a:p>
            <a:endParaRPr lang="cs-CZ" dirty="0"/>
          </a:p>
          <a:p>
            <a:pPr lvl="0"/>
            <a:r>
              <a:rPr lang="cs-CZ" sz="2200" dirty="0"/>
              <a:t>Lampionový průvodu v Pitkovicích – příprava a organizace strašidelné stezky, výzdoba parku, občerstvení pro účastníky</a:t>
            </a:r>
          </a:p>
          <a:p>
            <a:pPr lvl="0"/>
            <a:r>
              <a:rPr lang="cs-CZ" sz="2200" dirty="0"/>
              <a:t>Zdobení vánočních stromků před budovou úřadu MČ v Uhříněvsi</a:t>
            </a:r>
          </a:p>
          <a:p>
            <a:pPr lvl="0"/>
            <a:r>
              <a:rPr lang="cs-CZ" sz="2200" dirty="0"/>
              <a:t>Soutěž „Uhříněvský zvoneček“</a:t>
            </a:r>
          </a:p>
          <a:p>
            <a:pPr lvl="0"/>
            <a:r>
              <a:rPr lang="cs-CZ" sz="2200" dirty="0"/>
              <a:t>Vánoční jarmark v Uhříněvsi – vystoupení dětí, prezentace MŠ prostřednictvím výrobků dětí</a:t>
            </a:r>
          </a:p>
          <a:p>
            <a:pPr lvl="0"/>
            <a:r>
              <a:rPr lang="cs-CZ" sz="2200" dirty="0"/>
              <a:t>Rozsvěcení stromečku na první advent v Pitkovicích – vystoupení dětí</a:t>
            </a:r>
          </a:p>
          <a:p>
            <a:pPr lvl="0"/>
            <a:r>
              <a:rPr lang="cs-CZ" sz="2200" dirty="0"/>
              <a:t>Soutěž „Uhříněvské vajíčko“</a:t>
            </a:r>
          </a:p>
          <a:p>
            <a:pPr lvl="0"/>
            <a:r>
              <a:rPr lang="cs-CZ" sz="2200" dirty="0"/>
              <a:t>velikonoční jarmark v Uhříněvsi – vystoupení dětí, výzdoba jarmarku, prezentace MŠ prostřednictvím výrobků dětí</a:t>
            </a:r>
          </a:p>
          <a:p>
            <a:pPr marL="0" indent="0">
              <a:buNone/>
            </a:pPr>
            <a:r>
              <a:rPr lang="cs-CZ" sz="2200" dirty="0"/>
              <a:t> </a:t>
            </a:r>
          </a:p>
          <a:p>
            <a:endParaRPr lang="cs-CZ" dirty="0"/>
          </a:p>
        </p:txBody>
      </p:sp>
      <p:pic>
        <p:nvPicPr>
          <p:cNvPr id="5" name="Picture 5" descr="Snímek obrazovky 2017-03-10 v 13.18.25.png">
            <a:extLst>
              <a:ext uri="{FF2B5EF4-FFF2-40B4-BE49-F238E27FC236}">
                <a16:creationId xmlns:a16="http://schemas.microsoft.com/office/drawing/2014/main" id="{12CA64BB-45B8-4413-ED91-4702B4B95C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AD7A297A-EB72-C3C0-ADFF-6DE61A32B8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2FA9BB57-52C6-7CAD-A4DA-B014FD2EAB3B}"/>
              </a:ext>
            </a:extLst>
          </p:cNvPr>
          <p:cNvSpPr>
            <a:spLocks noGrp="1"/>
          </p:cNvSpPr>
          <p:nvPr>
            <p:ph type="sldNum" sz="quarter" idx="12"/>
          </p:nvPr>
        </p:nvSpPr>
        <p:spPr/>
        <p:txBody>
          <a:bodyPr/>
          <a:lstStyle/>
          <a:p>
            <a:fld id="{5461BB41-8F93-1243-B4BF-DE04D556D39D}" type="slidenum">
              <a:rPr lang="cs-CZ" smtClean="0"/>
              <a:t>64</a:t>
            </a:fld>
            <a:endParaRPr lang="cs-CZ"/>
          </a:p>
        </p:txBody>
      </p:sp>
    </p:spTree>
    <p:extLst>
      <p:ext uri="{BB962C8B-B14F-4D97-AF65-F5344CB8AC3E}">
        <p14:creationId xmlns:p14="http://schemas.microsoft.com/office/powerpoint/2010/main" val="9832799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10243" y="1289957"/>
            <a:ext cx="11043557" cy="1077686"/>
          </a:xfrm>
        </p:spPr>
        <p:txBody>
          <a:bodyPr>
            <a:noAutofit/>
          </a:bodyPr>
          <a:lstStyle/>
          <a:p>
            <a:r>
              <a:rPr lang="cs-CZ" sz="2800" b="1" dirty="0">
                <a:solidFill>
                  <a:srgbClr val="002060"/>
                </a:solidFill>
              </a:rPr>
              <a:t>Formy identifikace dětí se školou (tradice, pravidelné akce </a:t>
            </a:r>
            <a:br>
              <a:rPr lang="cs-CZ" sz="2800" b="1" dirty="0">
                <a:solidFill>
                  <a:srgbClr val="002060"/>
                </a:solidFill>
              </a:rPr>
            </a:br>
            <a:r>
              <a:rPr lang="cs-CZ" sz="2800" b="1" dirty="0">
                <a:solidFill>
                  <a:srgbClr val="002060"/>
                </a:solidFill>
              </a:rPr>
              <a:t>pořádané MŠ pro všechny děti):</a:t>
            </a:r>
            <a:br>
              <a:rPr lang="cs-CZ" sz="3200" dirty="0"/>
            </a:br>
            <a:endParaRPr lang="cs-CZ" sz="3200" dirty="0"/>
          </a:p>
        </p:txBody>
      </p:sp>
      <p:sp>
        <p:nvSpPr>
          <p:cNvPr id="3" name="Zástupný symbol pro obsah 2"/>
          <p:cNvSpPr>
            <a:spLocks noGrp="1"/>
          </p:cNvSpPr>
          <p:nvPr>
            <p:ph idx="1"/>
          </p:nvPr>
        </p:nvSpPr>
        <p:spPr>
          <a:xfrm>
            <a:off x="310243" y="2367643"/>
            <a:ext cx="11266713" cy="3809320"/>
          </a:xfrm>
        </p:spPr>
        <p:txBody>
          <a:bodyPr>
            <a:normAutofit fontScale="85000" lnSpcReduction="10000"/>
          </a:bodyPr>
          <a:lstStyle/>
          <a:p>
            <a:pPr lvl="0">
              <a:lnSpc>
                <a:spcPct val="110000"/>
              </a:lnSpc>
            </a:pPr>
            <a:r>
              <a:rPr lang="cs-CZ" sz="2400" dirty="0"/>
              <a:t>Děti mají možnost účastnit se plaveckého kurzu v I. a II. pololetí školního roku, který probíhá v Plaveckém areálu Jedenáctka, Praha 4- Chodov. </a:t>
            </a:r>
          </a:p>
          <a:p>
            <a:pPr lvl="0">
              <a:lnSpc>
                <a:spcPct val="110000"/>
              </a:lnSpc>
            </a:pPr>
            <a:r>
              <a:rPr lang="cs-CZ" sz="2400" dirty="0"/>
              <a:t>Oslavy svátků a tradic pomocí předvádění a dodržování lidových zvyků, které se tak snažíme dětem přibližovat a seznamovat je s nimi. Školní vzdělávací program koresponduje s koloběhem roku.</a:t>
            </a:r>
          </a:p>
          <a:p>
            <a:pPr lvl="0">
              <a:lnSpc>
                <a:spcPct val="110000"/>
              </a:lnSpc>
            </a:pPr>
            <a:r>
              <a:rPr lang="cs-CZ" sz="2400" dirty="0"/>
              <a:t>Pořádání narozeninových oslav dětí na třídách během celého roku.</a:t>
            </a:r>
          </a:p>
          <a:p>
            <a:pPr lvl="0">
              <a:lnSpc>
                <a:spcPct val="110000"/>
              </a:lnSpc>
            </a:pPr>
            <a:r>
              <a:rPr lang="cs-CZ" sz="2400" dirty="0"/>
              <a:t>Pravidelné kulturní a divadelní akce pro děti v MŠ v rámci celého roku.</a:t>
            </a:r>
          </a:p>
          <a:p>
            <a:pPr lvl="0">
              <a:lnSpc>
                <a:spcPct val="110000"/>
              </a:lnSpc>
            </a:pPr>
            <a:r>
              <a:rPr lang="cs-CZ" sz="2400" dirty="0"/>
              <a:t>Týdenní lyžařský kurz v </a:t>
            </a:r>
            <a:r>
              <a:rPr lang="cs-CZ" sz="2400" dirty="0" err="1"/>
              <a:t>Kvasejovicích</a:t>
            </a:r>
            <a:r>
              <a:rPr lang="cs-CZ" sz="2400" dirty="0"/>
              <a:t> „Hravé lyžování“.</a:t>
            </a:r>
          </a:p>
          <a:p>
            <a:pPr lvl="0">
              <a:lnSpc>
                <a:spcPct val="110000"/>
              </a:lnSpc>
            </a:pPr>
            <a:r>
              <a:rPr lang="cs-CZ" sz="2400" dirty="0"/>
              <a:t>Každý měsíc jsou pro děti v MŠ připravena kulturní představení.</a:t>
            </a:r>
            <a:r>
              <a:rPr lang="cs-CZ" sz="2400" b="1" u="sng" dirty="0"/>
              <a:t> </a:t>
            </a:r>
            <a:endParaRPr lang="cs-CZ" sz="2400" dirty="0"/>
          </a:p>
          <a:p>
            <a:pPr marL="0" indent="0">
              <a:buNone/>
            </a:pPr>
            <a:r>
              <a:rPr lang="cs-CZ" b="1" dirty="0"/>
              <a:t> </a:t>
            </a:r>
            <a:endParaRPr lang="cs-CZ" dirty="0"/>
          </a:p>
        </p:txBody>
      </p:sp>
      <p:pic>
        <p:nvPicPr>
          <p:cNvPr id="5" name="Picture 5" descr="Snímek obrazovky 2017-03-10 v 13.18.25.png">
            <a:extLst>
              <a:ext uri="{FF2B5EF4-FFF2-40B4-BE49-F238E27FC236}">
                <a16:creationId xmlns:a16="http://schemas.microsoft.com/office/drawing/2014/main" id="{18ADDA58-F8FD-D665-D260-8DEC1D925B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DE1EC2E2-E2E9-372D-CAA3-DC11B4B12E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4FD71058-62E6-80DD-E4B8-23CF890DE880}"/>
              </a:ext>
            </a:extLst>
          </p:cNvPr>
          <p:cNvSpPr>
            <a:spLocks noGrp="1"/>
          </p:cNvSpPr>
          <p:nvPr>
            <p:ph type="sldNum" sz="quarter" idx="12"/>
          </p:nvPr>
        </p:nvSpPr>
        <p:spPr/>
        <p:txBody>
          <a:bodyPr/>
          <a:lstStyle/>
          <a:p>
            <a:fld id="{5461BB41-8F93-1243-B4BF-DE04D556D39D}" type="slidenum">
              <a:rPr lang="cs-CZ" smtClean="0"/>
              <a:t>65</a:t>
            </a:fld>
            <a:endParaRPr lang="cs-CZ"/>
          </a:p>
        </p:txBody>
      </p:sp>
    </p:spTree>
    <p:extLst>
      <p:ext uri="{BB962C8B-B14F-4D97-AF65-F5344CB8AC3E}">
        <p14:creationId xmlns:p14="http://schemas.microsoft.com/office/powerpoint/2010/main" val="5367666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985152"/>
            <a:ext cx="10515600" cy="1415147"/>
          </a:xfrm>
        </p:spPr>
        <p:txBody>
          <a:bodyPr>
            <a:normAutofit/>
          </a:bodyPr>
          <a:lstStyle/>
          <a:p>
            <a:r>
              <a:rPr lang="cs-CZ" sz="2800" b="1" dirty="0">
                <a:solidFill>
                  <a:srgbClr val="002060"/>
                </a:solidFill>
              </a:rPr>
              <a:t>MŠ Pitkovice je zapojena do Operačního programu </a:t>
            </a:r>
            <a:br>
              <a:rPr lang="cs-CZ" sz="2800" b="1" dirty="0">
                <a:solidFill>
                  <a:srgbClr val="002060"/>
                </a:solidFill>
              </a:rPr>
            </a:br>
            <a:r>
              <a:rPr lang="cs-CZ" sz="2800" b="1" dirty="0">
                <a:solidFill>
                  <a:srgbClr val="002060"/>
                </a:solidFill>
              </a:rPr>
              <a:t>Jan Amos Komenský ( OP JAK)</a:t>
            </a:r>
            <a:endParaRPr lang="cs-CZ" sz="2800" dirty="0">
              <a:solidFill>
                <a:srgbClr val="002060"/>
              </a:solidFill>
            </a:endParaRPr>
          </a:p>
        </p:txBody>
      </p:sp>
      <p:sp>
        <p:nvSpPr>
          <p:cNvPr id="3" name="Zástupný symbol pro obsah 2"/>
          <p:cNvSpPr>
            <a:spLocks noGrp="1"/>
          </p:cNvSpPr>
          <p:nvPr>
            <p:ph idx="1"/>
          </p:nvPr>
        </p:nvSpPr>
        <p:spPr>
          <a:xfrm>
            <a:off x="634482" y="2705878"/>
            <a:ext cx="11103427" cy="3471085"/>
          </a:xfrm>
        </p:spPr>
        <p:txBody>
          <a:bodyPr>
            <a:normAutofit fontScale="77500" lnSpcReduction="20000"/>
          </a:bodyPr>
          <a:lstStyle/>
          <a:p>
            <a:pPr>
              <a:lnSpc>
                <a:spcPct val="120000"/>
              </a:lnSpc>
            </a:pPr>
            <a:r>
              <a:rPr lang="cs-CZ" dirty="0"/>
              <a:t>Název projektu: Šablony OP JAK pro MŠ Pitkovice</a:t>
            </a:r>
          </a:p>
          <a:p>
            <a:pPr>
              <a:lnSpc>
                <a:spcPct val="120000"/>
              </a:lnSpc>
            </a:pPr>
            <a:r>
              <a:rPr lang="cs-CZ" dirty="0"/>
              <a:t>Doba realizace: 1.9.2022- 31.08.2024</a:t>
            </a:r>
          </a:p>
          <a:p>
            <a:pPr>
              <a:lnSpc>
                <a:spcPct val="120000"/>
              </a:lnSpc>
            </a:pPr>
            <a:r>
              <a:rPr lang="cs-CZ" dirty="0"/>
              <a:t>V rámci projektu jsou Šablony využity k těmto aktivitám:</a:t>
            </a:r>
          </a:p>
          <a:p>
            <a:pPr marL="0" indent="0">
              <a:lnSpc>
                <a:spcPct val="120000"/>
              </a:lnSpc>
              <a:buNone/>
            </a:pPr>
            <a:r>
              <a:rPr lang="cs-CZ" dirty="0"/>
              <a:t>	Školní asistent.</a:t>
            </a:r>
          </a:p>
          <a:p>
            <a:pPr marL="0" indent="0">
              <a:lnSpc>
                <a:spcPct val="120000"/>
              </a:lnSpc>
              <a:buNone/>
            </a:pPr>
            <a:endParaRPr lang="cs-CZ" dirty="0"/>
          </a:p>
          <a:p>
            <a:pPr marL="0" lvl="0" indent="0">
              <a:lnSpc>
                <a:spcPct val="120000"/>
              </a:lnSpc>
              <a:buNone/>
            </a:pPr>
            <a:r>
              <a:rPr lang="cs-CZ" dirty="0"/>
              <a:t>Ve školním roce 2024/2025 plánujeme zapojit se znovu do další výzvy pro Šablony OP JAK.</a:t>
            </a:r>
          </a:p>
          <a:p>
            <a:pPr marL="0" lvl="0" indent="0">
              <a:buNone/>
            </a:pPr>
            <a:r>
              <a:rPr lang="cs-CZ" dirty="0"/>
              <a:t> </a:t>
            </a:r>
          </a:p>
        </p:txBody>
      </p:sp>
      <p:pic>
        <p:nvPicPr>
          <p:cNvPr id="5" name="Picture 5" descr="Snímek obrazovky 2017-03-10 v 13.18.25.png">
            <a:extLst>
              <a:ext uri="{FF2B5EF4-FFF2-40B4-BE49-F238E27FC236}">
                <a16:creationId xmlns:a16="http://schemas.microsoft.com/office/drawing/2014/main" id="{D65DB183-2094-C3BF-F69E-B9AE35BDE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D5A8D0A9-ED97-262D-6C61-AC508B20CE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E30D5E05-F137-A925-6CF4-C3D41EF66815}"/>
              </a:ext>
            </a:extLst>
          </p:cNvPr>
          <p:cNvSpPr>
            <a:spLocks noGrp="1"/>
          </p:cNvSpPr>
          <p:nvPr>
            <p:ph type="sldNum" sz="quarter" idx="12"/>
          </p:nvPr>
        </p:nvSpPr>
        <p:spPr/>
        <p:txBody>
          <a:bodyPr/>
          <a:lstStyle/>
          <a:p>
            <a:fld id="{5461BB41-8F93-1243-B4BF-DE04D556D39D}" type="slidenum">
              <a:rPr lang="cs-CZ" smtClean="0"/>
              <a:t>66</a:t>
            </a:fld>
            <a:endParaRPr lang="cs-CZ"/>
          </a:p>
        </p:txBody>
      </p:sp>
    </p:spTree>
    <p:extLst>
      <p:ext uri="{BB962C8B-B14F-4D97-AF65-F5344CB8AC3E}">
        <p14:creationId xmlns:p14="http://schemas.microsoft.com/office/powerpoint/2010/main" val="393669371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838200" y="2188029"/>
            <a:ext cx="10515600" cy="3988934"/>
          </a:xfrm>
        </p:spPr>
        <p:txBody>
          <a:bodyPr>
            <a:normAutofit/>
          </a:bodyPr>
          <a:lstStyle/>
          <a:p>
            <a:pPr marL="0" indent="0">
              <a:buNone/>
            </a:pPr>
            <a:r>
              <a:rPr lang="cs-CZ" sz="2400" b="1" i="1" u="sng" dirty="0"/>
              <a:t>„Celé Česko čte dětem“ </a:t>
            </a:r>
            <a:endParaRPr lang="cs-CZ" sz="2400" i="1" u="sng" dirty="0"/>
          </a:p>
          <a:p>
            <a:pPr lvl="0" algn="just"/>
            <a:r>
              <a:rPr lang="cs-CZ" sz="2200" dirty="0"/>
              <a:t>projekt se zaměřuje na podporu čtenářské gramotnosti dětí a mládeže, ale také na propagaci hodnotné literatury a budování pevných vazeb v rodině prostřednictvím společného čtení</a:t>
            </a:r>
          </a:p>
          <a:p>
            <a:pPr lvl="0" algn="just"/>
            <a:r>
              <a:rPr lang="cs-CZ" sz="2200" dirty="0"/>
              <a:t>máme kvalitní knihovny pro děti (tradiční tituly i současná literatura pro děti)</a:t>
            </a:r>
          </a:p>
          <a:p>
            <a:pPr lvl="0" algn="just"/>
            <a:r>
              <a:rPr lang="cs-CZ" sz="2200" dirty="0"/>
              <a:t>každý den dětem předčítáme při odpočinku</a:t>
            </a:r>
          </a:p>
          <a:p>
            <a:pPr lvl="0" algn="just"/>
            <a:r>
              <a:rPr lang="cs-CZ" sz="2200" dirty="0"/>
              <a:t>využíváme knihy také v průběhu vzdělávacích činností.</a:t>
            </a:r>
          </a:p>
          <a:p>
            <a:pPr algn="just"/>
            <a:r>
              <a:rPr lang="cs-CZ" sz="2200" dirty="0"/>
              <a:t>S předškolními dětmi navštěvujeme pravidelně knihovnu na Opatově, kde je pro ně připraven program na rozvoj čtenářské gramotnosti.</a:t>
            </a:r>
          </a:p>
          <a:p>
            <a:endParaRPr lang="cs-CZ" dirty="0"/>
          </a:p>
        </p:txBody>
      </p:sp>
      <p:sp>
        <p:nvSpPr>
          <p:cNvPr id="5" name="Nadpis 4">
            <a:extLst>
              <a:ext uri="{FF2B5EF4-FFF2-40B4-BE49-F238E27FC236}">
                <a16:creationId xmlns:a16="http://schemas.microsoft.com/office/drawing/2014/main" id="{D3F840C3-E41A-BFA4-3B3A-3D215076B886}"/>
              </a:ext>
            </a:extLst>
          </p:cNvPr>
          <p:cNvSpPr>
            <a:spLocks noGrp="1"/>
          </p:cNvSpPr>
          <p:nvPr>
            <p:ph type="title"/>
          </p:nvPr>
        </p:nvSpPr>
        <p:spPr>
          <a:xfrm>
            <a:off x="838200" y="681038"/>
            <a:ext cx="10515600" cy="1229406"/>
          </a:xfrm>
        </p:spPr>
        <p:txBody>
          <a:bodyPr/>
          <a:lstStyle/>
          <a:p>
            <a:br>
              <a:rPr lang="cs-CZ" sz="3200" b="1" dirty="0"/>
            </a:br>
            <a:r>
              <a:rPr lang="cs-CZ" sz="2800" b="1" dirty="0">
                <a:solidFill>
                  <a:srgbClr val="002060"/>
                </a:solidFill>
              </a:rPr>
              <a:t>Účast v projektech</a:t>
            </a:r>
            <a:r>
              <a:rPr lang="cs-CZ" sz="2800" dirty="0">
                <a:solidFill>
                  <a:srgbClr val="002060"/>
                </a:solidFill>
              </a:rPr>
              <a:t>:</a:t>
            </a:r>
          </a:p>
        </p:txBody>
      </p:sp>
      <p:pic>
        <p:nvPicPr>
          <p:cNvPr id="6" name="Picture 5" descr="Snímek obrazovky 2017-03-10 v 13.18.25.png">
            <a:extLst>
              <a:ext uri="{FF2B5EF4-FFF2-40B4-BE49-F238E27FC236}">
                <a16:creationId xmlns:a16="http://schemas.microsoft.com/office/drawing/2014/main" id="{0802C2FE-630C-F0F8-3FA3-A1A34D5185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8" name="Picture 3" descr="Snímek obrazovky 2017-06-06 v 10.47.54.png">
            <a:extLst>
              <a:ext uri="{FF2B5EF4-FFF2-40B4-BE49-F238E27FC236}">
                <a16:creationId xmlns:a16="http://schemas.microsoft.com/office/drawing/2014/main" id="{F188081A-FE56-695B-CCE2-54E8125B63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E6F1CC95-E756-2A12-8D36-AF1C98AD73F8}"/>
              </a:ext>
            </a:extLst>
          </p:cNvPr>
          <p:cNvSpPr>
            <a:spLocks noGrp="1"/>
          </p:cNvSpPr>
          <p:nvPr>
            <p:ph type="sldNum" sz="quarter" idx="12"/>
          </p:nvPr>
        </p:nvSpPr>
        <p:spPr/>
        <p:txBody>
          <a:bodyPr/>
          <a:lstStyle/>
          <a:p>
            <a:fld id="{5461BB41-8F93-1243-B4BF-DE04D556D39D}" type="slidenum">
              <a:rPr lang="cs-CZ" smtClean="0"/>
              <a:t>67</a:t>
            </a:fld>
            <a:endParaRPr lang="cs-CZ"/>
          </a:p>
        </p:txBody>
      </p:sp>
    </p:spTree>
    <p:extLst>
      <p:ext uri="{BB962C8B-B14F-4D97-AF65-F5344CB8AC3E}">
        <p14:creationId xmlns:p14="http://schemas.microsoft.com/office/powerpoint/2010/main" val="5195266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29190" y="2188028"/>
            <a:ext cx="10515600" cy="3988934"/>
          </a:xfrm>
        </p:spPr>
        <p:txBody>
          <a:bodyPr>
            <a:normAutofit/>
          </a:bodyPr>
          <a:lstStyle/>
          <a:p>
            <a:pPr marL="0" indent="0">
              <a:buNone/>
            </a:pPr>
            <a:r>
              <a:rPr lang="cs-CZ" sz="2400" b="1" i="1" u="sng" dirty="0"/>
              <a:t>„WOMEN FOR WOMEN –SOS DO ŠKOLKY pro MŠ na školní rok 2022/2023 a 2023/2024“</a:t>
            </a:r>
            <a:br>
              <a:rPr lang="cs-CZ" u="sng" dirty="0"/>
            </a:br>
            <a:endParaRPr lang="cs-CZ" i="1" u="sng" dirty="0"/>
          </a:p>
          <a:p>
            <a:pPr lvl="0" algn="just"/>
            <a:r>
              <a:rPr lang="cs-CZ" sz="2200" dirty="0"/>
              <a:t>V rámci projektu je pomáháno rodinám, které se nachází v obtížné finanční situaci a uhrazení stravy dětí je pro ně významnou finanční zátěží. Dětem je v rámci projektu uhrazeno stravné v MŠ. Ředitelka školy se rozhodla využít nabídku a školu do projektu přihlásit.</a:t>
            </a:r>
          </a:p>
          <a:p>
            <a:endParaRPr lang="cs-CZ" dirty="0"/>
          </a:p>
        </p:txBody>
      </p:sp>
      <p:sp>
        <p:nvSpPr>
          <p:cNvPr id="5" name="Nadpis 4">
            <a:extLst>
              <a:ext uri="{FF2B5EF4-FFF2-40B4-BE49-F238E27FC236}">
                <a16:creationId xmlns:a16="http://schemas.microsoft.com/office/drawing/2014/main" id="{D3F840C3-E41A-BFA4-3B3A-3D215076B886}"/>
              </a:ext>
            </a:extLst>
          </p:cNvPr>
          <p:cNvSpPr>
            <a:spLocks noGrp="1"/>
          </p:cNvSpPr>
          <p:nvPr>
            <p:ph type="title"/>
          </p:nvPr>
        </p:nvSpPr>
        <p:spPr>
          <a:xfrm>
            <a:off x="838200" y="681038"/>
            <a:ext cx="10515600" cy="1229406"/>
          </a:xfrm>
        </p:spPr>
        <p:txBody>
          <a:bodyPr/>
          <a:lstStyle/>
          <a:p>
            <a:br>
              <a:rPr lang="cs-CZ" sz="3200" b="1" dirty="0"/>
            </a:br>
            <a:r>
              <a:rPr lang="cs-CZ" sz="3200" b="1" dirty="0">
                <a:solidFill>
                  <a:srgbClr val="002060"/>
                </a:solidFill>
              </a:rPr>
              <a:t>Účast v projektech</a:t>
            </a:r>
            <a:r>
              <a:rPr lang="cs-CZ" sz="3200" dirty="0">
                <a:solidFill>
                  <a:srgbClr val="002060"/>
                </a:solidFill>
              </a:rPr>
              <a:t>:</a:t>
            </a:r>
          </a:p>
        </p:txBody>
      </p:sp>
      <p:pic>
        <p:nvPicPr>
          <p:cNvPr id="6" name="Picture 5" descr="Snímek obrazovky 2017-03-10 v 13.18.25.png">
            <a:extLst>
              <a:ext uri="{FF2B5EF4-FFF2-40B4-BE49-F238E27FC236}">
                <a16:creationId xmlns:a16="http://schemas.microsoft.com/office/drawing/2014/main" id="{0802C2FE-630C-F0F8-3FA3-A1A34D5185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8" name="Picture 3" descr="Snímek obrazovky 2017-06-06 v 10.47.54.png">
            <a:extLst>
              <a:ext uri="{FF2B5EF4-FFF2-40B4-BE49-F238E27FC236}">
                <a16:creationId xmlns:a16="http://schemas.microsoft.com/office/drawing/2014/main" id="{F188081A-FE56-695B-CCE2-54E8125B63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173DA06D-71B1-1D5A-B09B-9AE6C0A7BA24}"/>
              </a:ext>
            </a:extLst>
          </p:cNvPr>
          <p:cNvSpPr>
            <a:spLocks noGrp="1"/>
          </p:cNvSpPr>
          <p:nvPr>
            <p:ph type="sldNum" sz="quarter" idx="12"/>
          </p:nvPr>
        </p:nvSpPr>
        <p:spPr/>
        <p:txBody>
          <a:bodyPr/>
          <a:lstStyle/>
          <a:p>
            <a:fld id="{5461BB41-8F93-1243-B4BF-DE04D556D39D}" type="slidenum">
              <a:rPr lang="cs-CZ" smtClean="0"/>
              <a:t>68</a:t>
            </a:fld>
            <a:endParaRPr lang="cs-CZ"/>
          </a:p>
        </p:txBody>
      </p:sp>
    </p:spTree>
    <p:extLst>
      <p:ext uri="{BB962C8B-B14F-4D97-AF65-F5344CB8AC3E}">
        <p14:creationId xmlns:p14="http://schemas.microsoft.com/office/powerpoint/2010/main" val="873704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838200" y="2188029"/>
            <a:ext cx="10515600" cy="3988934"/>
          </a:xfrm>
        </p:spPr>
        <p:txBody>
          <a:bodyPr>
            <a:normAutofit/>
          </a:bodyPr>
          <a:lstStyle/>
          <a:p>
            <a:pPr marL="0" indent="0">
              <a:buNone/>
            </a:pPr>
            <a:r>
              <a:rPr lang="cs-CZ" sz="2400" b="1" i="1" u="sng" dirty="0"/>
              <a:t>„POMOC PRAŽANŮM = OPATŘENÍ KE ZMÍRNĚNÍ DOPADŮ INFLACE NA DOMÁCNOSTI V PRAZE PRO ROKY 2022-2023 a 2023-2024“</a:t>
            </a:r>
            <a:br>
              <a:rPr lang="cs-CZ" u="sng" dirty="0"/>
            </a:br>
            <a:endParaRPr lang="cs-CZ" i="1" u="sng" dirty="0"/>
          </a:p>
          <a:p>
            <a:pPr lvl="0" algn="just"/>
            <a:r>
              <a:rPr lang="cs-CZ" sz="2200" dirty="0"/>
              <a:t>V rámci tohoto opatření může na základě rozhodnutí ředitele žadatel čerpat podporu v podobě prominutí úplaty na stravné, školné, zájmovou činnost nebo čerpat podporu z fondu solidarity</a:t>
            </a:r>
          </a:p>
          <a:p>
            <a:pPr lvl="0" algn="just"/>
            <a:r>
              <a:rPr lang="cs-CZ" sz="2200" dirty="0"/>
              <a:t>V roce 2024 budeme znovu pomáhat zákonným zástupcům dětí z naší mateřské školy žádat si  o finanční pomoc. Při účasti na tomto opatření budeme i nadále úzce spolupracovat s MČ Praha 22.</a:t>
            </a:r>
          </a:p>
          <a:p>
            <a:endParaRPr lang="cs-CZ" dirty="0"/>
          </a:p>
        </p:txBody>
      </p:sp>
      <p:sp>
        <p:nvSpPr>
          <p:cNvPr id="5" name="Nadpis 4">
            <a:extLst>
              <a:ext uri="{FF2B5EF4-FFF2-40B4-BE49-F238E27FC236}">
                <a16:creationId xmlns:a16="http://schemas.microsoft.com/office/drawing/2014/main" id="{D3F840C3-E41A-BFA4-3B3A-3D215076B886}"/>
              </a:ext>
            </a:extLst>
          </p:cNvPr>
          <p:cNvSpPr>
            <a:spLocks noGrp="1"/>
          </p:cNvSpPr>
          <p:nvPr>
            <p:ph type="title"/>
          </p:nvPr>
        </p:nvSpPr>
        <p:spPr>
          <a:xfrm>
            <a:off x="838200" y="681038"/>
            <a:ext cx="10515600" cy="1229406"/>
          </a:xfrm>
        </p:spPr>
        <p:txBody>
          <a:bodyPr/>
          <a:lstStyle/>
          <a:p>
            <a:br>
              <a:rPr lang="cs-CZ" sz="3200" b="1" dirty="0"/>
            </a:br>
            <a:r>
              <a:rPr lang="cs-CZ" sz="3200" b="1" dirty="0">
                <a:solidFill>
                  <a:srgbClr val="002060"/>
                </a:solidFill>
              </a:rPr>
              <a:t>Účast v projektech</a:t>
            </a:r>
            <a:r>
              <a:rPr lang="cs-CZ" sz="3200" dirty="0">
                <a:solidFill>
                  <a:srgbClr val="002060"/>
                </a:solidFill>
              </a:rPr>
              <a:t>:</a:t>
            </a:r>
          </a:p>
        </p:txBody>
      </p:sp>
      <p:pic>
        <p:nvPicPr>
          <p:cNvPr id="6" name="Picture 5" descr="Snímek obrazovky 2017-03-10 v 13.18.25.png">
            <a:extLst>
              <a:ext uri="{FF2B5EF4-FFF2-40B4-BE49-F238E27FC236}">
                <a16:creationId xmlns:a16="http://schemas.microsoft.com/office/drawing/2014/main" id="{0802C2FE-630C-F0F8-3FA3-A1A34D5185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8" name="Picture 3" descr="Snímek obrazovky 2017-06-06 v 10.47.54.png">
            <a:extLst>
              <a:ext uri="{FF2B5EF4-FFF2-40B4-BE49-F238E27FC236}">
                <a16:creationId xmlns:a16="http://schemas.microsoft.com/office/drawing/2014/main" id="{F188081A-FE56-695B-CCE2-54E8125B63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1" name="Zástupný symbol pro číslo snímku 10">
            <a:extLst>
              <a:ext uri="{FF2B5EF4-FFF2-40B4-BE49-F238E27FC236}">
                <a16:creationId xmlns:a16="http://schemas.microsoft.com/office/drawing/2014/main" id="{BF5A53F7-D90A-2AC0-F8C0-DB846A5C9C12}"/>
              </a:ext>
            </a:extLst>
          </p:cNvPr>
          <p:cNvSpPr>
            <a:spLocks noGrp="1"/>
          </p:cNvSpPr>
          <p:nvPr>
            <p:ph type="sldNum" sz="quarter" idx="12"/>
          </p:nvPr>
        </p:nvSpPr>
        <p:spPr/>
        <p:txBody>
          <a:bodyPr/>
          <a:lstStyle/>
          <a:p>
            <a:fld id="{5461BB41-8F93-1243-B4BF-DE04D556D39D}" type="slidenum">
              <a:rPr lang="cs-CZ" smtClean="0"/>
              <a:t>69</a:t>
            </a:fld>
            <a:endParaRPr lang="cs-CZ"/>
          </a:p>
        </p:txBody>
      </p:sp>
    </p:spTree>
    <p:extLst>
      <p:ext uri="{BB962C8B-B14F-4D97-AF65-F5344CB8AC3E}">
        <p14:creationId xmlns:p14="http://schemas.microsoft.com/office/powerpoint/2010/main" val="29012088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12800" y="216892"/>
            <a:ext cx="8801100" cy="6463308"/>
          </a:xfrm>
          <a:prstGeom prst="rect">
            <a:avLst/>
          </a:prstGeom>
        </p:spPr>
        <p:txBody>
          <a:bodyPr wrap="square">
            <a:spAutoFit/>
          </a:bodyPr>
          <a:lstStyle/>
          <a:p>
            <a:pPr marL="449580">
              <a:spcAft>
                <a:spcPts val="0"/>
              </a:spcAft>
            </a:pPr>
            <a:r>
              <a:rPr lang="cs-CZ" u="sng" dirty="0">
                <a:solidFill>
                  <a:srgbClr val="FF0000"/>
                </a:solidFill>
                <a:latin typeface="Times New Roman" panose="02020603050405020304" pitchFamily="18" charset="0"/>
                <a:ea typeface="Times New Roman" panose="02020603050405020304" pitchFamily="18" charset="0"/>
              </a:rPr>
              <a:t>Dotazníkové šetření pro rodiče – </a:t>
            </a:r>
            <a:r>
              <a:rPr lang="cs-CZ" b="1" u="sng" dirty="0">
                <a:latin typeface="Times New Roman" panose="02020603050405020304" pitchFamily="18" charset="0"/>
                <a:ea typeface="Times New Roman" panose="02020603050405020304" pitchFamily="18" charset="0"/>
              </a:rPr>
              <a:t>Kultura školy, klima školy (2022 -2023)</a:t>
            </a:r>
            <a:endParaRPr lang="cs-CZ" dirty="0">
              <a:latin typeface="Times New Roman" panose="02020603050405020304" pitchFamily="18" charset="0"/>
              <a:ea typeface="Calibri" panose="020F0502020204030204" pitchFamily="34" charset="0"/>
            </a:endParaRPr>
          </a:p>
          <a:p>
            <a:pPr marL="449580">
              <a:spcAft>
                <a:spcPts val="0"/>
              </a:spcAft>
            </a:pPr>
            <a:r>
              <a:rPr lang="cs-CZ" dirty="0">
                <a:solidFill>
                  <a:srgbClr val="FF0000"/>
                </a:solidFill>
                <a:latin typeface="Times New Roman" panose="02020603050405020304" pitchFamily="18" charset="0"/>
                <a:ea typeface="Times New Roman" panose="02020603050405020304" pitchFamily="18" charset="0"/>
              </a:rPr>
              <a:t> </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Anonymní dotazník pro rodiče.  </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V rámci dotazníkového šetření bylo rozdáno 74 dotazníků. </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Dotazníky vyplnilo 70% respondentů.</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 </a:t>
            </a:r>
            <a:endParaRPr lang="cs-CZ" dirty="0">
              <a:latin typeface="Times New Roman" panose="02020603050405020304" pitchFamily="18" charset="0"/>
              <a:ea typeface="Calibri" panose="020F0502020204030204" pitchFamily="34" charset="0"/>
            </a:endParaRPr>
          </a:p>
          <a:p>
            <a:pPr marL="449580">
              <a:spcAft>
                <a:spcPts val="0"/>
              </a:spcAft>
            </a:pPr>
            <a:r>
              <a:rPr lang="cs-CZ" b="1" dirty="0">
                <a:latin typeface="Times New Roman" panose="02020603050405020304" pitchFamily="18" charset="0"/>
                <a:ea typeface="Times New Roman" panose="02020603050405020304" pitchFamily="18" charset="0"/>
              </a:rPr>
              <a:t>Výsledky spokojenosti rodičů</a:t>
            </a:r>
            <a:endParaRPr lang="cs-CZ" dirty="0">
              <a:latin typeface="Times New Roman" panose="02020603050405020304" pitchFamily="18" charset="0"/>
              <a:ea typeface="Calibri" panose="020F0502020204030204" pitchFamily="34" charset="0"/>
            </a:endParaRPr>
          </a:p>
          <a:p>
            <a:pPr marL="449580">
              <a:spcAft>
                <a:spcPts val="0"/>
              </a:spcAft>
            </a:pPr>
            <a:r>
              <a:rPr lang="cs-CZ" b="1" dirty="0">
                <a:latin typeface="Times New Roman" panose="02020603050405020304" pitchFamily="18" charset="0"/>
                <a:ea typeface="Times New Roman" panose="02020603050405020304" pitchFamily="18" charset="0"/>
              </a:rPr>
              <a:t> </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1. Je vaše dítě ve škole spokojeno………………………………………..99,62%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2. Dodává MŠ vašemu dítěti sebedůvěru…………………………………99,64%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3. Jste spokojeni s tím, jak MŠ připravuje vaše dítě na další vzdělávání…99,60%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4. Jste spokojeni, jak se k dítěti chovají učitelky, zaměstnanci školy….…99,61% ANO   </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5. Jste spokojeni s komunikací mezi vámi a školou………………………99,63%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6. Jste spokojeni s prostředím MŠ………………………………………..100%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7. Jste spokojeni s věkovým uspořádáním tříd……………………………99,61%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8. Jste spokojeni se Školním vzdělávacím programem……………………100%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9. Jak hodnotíte činnosti se zapojením rodičů…………………...( kladně)100%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10. Jste spokojeni s plaveckým výcvikem………………………………99,83% ANO  </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11. Jste spokojeni s kulturními akcemi v MŠ………………………….…100%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12. Jste spokojeni se stravováním v MŠ………………………………....99,61%  ANO</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13. Jste spokojeni s tématy probíhajícími v MŠ, která nejvíc zaujala….….100 % ANO (Velikonoce, Vánoce, lidské tělo, tradice, Masopust, plavání, divadla)</a:t>
            </a:r>
            <a:endParaRPr lang="cs-CZ" dirty="0">
              <a:latin typeface="Times New Roman" panose="02020603050405020304" pitchFamily="18" charset="0"/>
              <a:ea typeface="Calibri" panose="020F0502020204030204" pitchFamily="34" charset="0"/>
            </a:endParaRPr>
          </a:p>
          <a:p>
            <a:pPr marL="449580">
              <a:spcAft>
                <a:spcPts val="0"/>
              </a:spcAft>
            </a:pPr>
            <a:r>
              <a:rPr lang="cs-CZ" dirty="0">
                <a:latin typeface="Times New Roman" panose="02020603050405020304" pitchFamily="18" charset="0"/>
                <a:ea typeface="Times New Roman" panose="02020603050405020304" pitchFamily="18" charset="0"/>
              </a:rPr>
              <a:t>14. Sdělení co se do dotazníku nevešlo………(pochvala, spokojenost)….99,77% ANO                     </a:t>
            </a:r>
            <a:endParaRPr lang="cs-CZ" dirty="0">
              <a:effectLst/>
              <a:latin typeface="Times New Roman" panose="02020603050405020304" pitchFamily="18" charset="0"/>
              <a:ea typeface="Calibri" panose="020F0502020204030204" pitchFamily="34" charset="0"/>
            </a:endParaRPr>
          </a:p>
        </p:txBody>
      </p:sp>
      <p:sp>
        <p:nvSpPr>
          <p:cNvPr id="8" name="Zástupný symbol pro číslo snímku 7">
            <a:extLst>
              <a:ext uri="{FF2B5EF4-FFF2-40B4-BE49-F238E27FC236}">
                <a16:creationId xmlns:a16="http://schemas.microsoft.com/office/drawing/2014/main" id="{D83B6C6C-7B2D-0AC4-6A03-F69D42273F18}"/>
              </a:ext>
            </a:extLst>
          </p:cNvPr>
          <p:cNvSpPr>
            <a:spLocks noGrp="1"/>
          </p:cNvSpPr>
          <p:nvPr>
            <p:ph type="sldNum" sz="quarter" idx="12"/>
          </p:nvPr>
        </p:nvSpPr>
        <p:spPr/>
        <p:txBody>
          <a:bodyPr/>
          <a:lstStyle/>
          <a:p>
            <a:fld id="{5461BB41-8F93-1243-B4BF-DE04D556D39D}" type="slidenum">
              <a:rPr lang="cs-CZ" smtClean="0"/>
              <a:t>70</a:t>
            </a:fld>
            <a:endParaRPr lang="cs-CZ"/>
          </a:p>
        </p:txBody>
      </p:sp>
    </p:spTree>
    <p:extLst>
      <p:ext uri="{BB962C8B-B14F-4D97-AF65-F5344CB8AC3E}">
        <p14:creationId xmlns:p14="http://schemas.microsoft.com/office/powerpoint/2010/main" val="211439641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524000" y="1598856"/>
            <a:ext cx="10515600" cy="4351338"/>
          </a:xfrm>
        </p:spPr>
        <p:txBody>
          <a:bodyPr>
            <a:normAutofit fontScale="92500" lnSpcReduction="20000"/>
          </a:bodyPr>
          <a:lstStyle/>
          <a:p>
            <a:pPr marL="0" indent="0" algn="ctr">
              <a:buNone/>
            </a:pPr>
            <a:endParaRPr lang="cs-CZ" sz="5400" b="1" dirty="0"/>
          </a:p>
          <a:p>
            <a:pPr marL="0" indent="0" algn="ctr">
              <a:buNone/>
            </a:pPr>
            <a:endParaRPr lang="cs-CZ" sz="5400" b="1" dirty="0"/>
          </a:p>
          <a:p>
            <a:pPr marL="0" indent="0" algn="ctr">
              <a:buNone/>
            </a:pPr>
            <a:r>
              <a:rPr lang="cs-CZ" sz="3600" b="1" dirty="0"/>
              <a:t>Děkuji za pozornost</a:t>
            </a:r>
          </a:p>
          <a:p>
            <a:pPr marL="0" indent="0" algn="ctr">
              <a:buNone/>
            </a:pPr>
            <a:r>
              <a:rPr lang="cs-CZ" sz="3600" b="1" dirty="0"/>
              <a:t>ředitelka školy: Mgr. Bc. Vlasta </a:t>
            </a:r>
            <a:r>
              <a:rPr lang="cs-CZ" sz="3600" b="1" dirty="0" err="1"/>
              <a:t>Zdobinská</a:t>
            </a:r>
            <a:endParaRPr lang="cs-CZ" sz="3600" b="1" dirty="0"/>
          </a:p>
          <a:p>
            <a:pPr marL="0" indent="0" algn="ctr">
              <a:buNone/>
            </a:pPr>
            <a:endParaRPr lang="cs-CZ" sz="5400" b="1" dirty="0"/>
          </a:p>
          <a:p>
            <a:pPr marL="0" indent="0">
              <a:buNone/>
            </a:pPr>
            <a:r>
              <a:rPr lang="cs-CZ" sz="2600" b="1" dirty="0">
                <a:hlinkClick r:id="rId2"/>
              </a:rPr>
              <a:t>www.mspitkovice.cz</a:t>
            </a:r>
            <a:endParaRPr lang="cs-CZ" sz="2600" b="1" dirty="0"/>
          </a:p>
          <a:p>
            <a:pPr marL="0" indent="0">
              <a:buNone/>
            </a:pPr>
            <a:r>
              <a:rPr lang="cs-CZ" sz="2600" b="1" dirty="0">
                <a:hlinkClick r:id="rId3"/>
              </a:rPr>
              <a:t>reditelka@mspitkovice.cz</a:t>
            </a:r>
            <a:endParaRPr lang="cs-CZ" sz="2600" b="1" dirty="0"/>
          </a:p>
          <a:p>
            <a:pPr marL="0" indent="0">
              <a:buNone/>
            </a:pPr>
            <a:r>
              <a:rPr lang="cs-CZ" sz="2600" b="1" dirty="0"/>
              <a:t>Tel:222767973</a:t>
            </a:r>
          </a:p>
          <a:p>
            <a:pPr marL="0" indent="0">
              <a:buNone/>
            </a:pPr>
            <a:endParaRPr lang="cs-CZ" sz="3600" b="1" dirty="0"/>
          </a:p>
        </p:txBody>
      </p:sp>
      <p:pic>
        <p:nvPicPr>
          <p:cNvPr id="4" name="Picture 5" descr="Snímek obrazovky 2017-03-10 v 13.18.25.png">
            <a:extLst>
              <a:ext uri="{FF2B5EF4-FFF2-40B4-BE49-F238E27FC236}">
                <a16:creationId xmlns:a16="http://schemas.microsoft.com/office/drawing/2014/main" id="{5A29F28B-386D-0F39-9E7D-100604B525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Picture 3" descr="Snímek obrazovky 2017-06-06 v 10.47.54.png">
            <a:extLst>
              <a:ext uri="{FF2B5EF4-FFF2-40B4-BE49-F238E27FC236}">
                <a16:creationId xmlns:a16="http://schemas.microsoft.com/office/drawing/2014/main" id="{4D8A2ADC-FBB3-98F3-6C76-9F7D16169C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0" name="Zástupný symbol pro číslo snímku 9">
            <a:extLst>
              <a:ext uri="{FF2B5EF4-FFF2-40B4-BE49-F238E27FC236}">
                <a16:creationId xmlns:a16="http://schemas.microsoft.com/office/drawing/2014/main" id="{B650335F-CE94-13DA-5EE6-4060FCF192D3}"/>
              </a:ext>
            </a:extLst>
          </p:cNvPr>
          <p:cNvSpPr>
            <a:spLocks noGrp="1"/>
          </p:cNvSpPr>
          <p:nvPr>
            <p:ph type="sldNum" sz="quarter" idx="12"/>
          </p:nvPr>
        </p:nvSpPr>
        <p:spPr/>
        <p:txBody>
          <a:bodyPr/>
          <a:lstStyle/>
          <a:p>
            <a:fld id="{5461BB41-8F93-1243-B4BF-DE04D556D39D}" type="slidenum">
              <a:rPr lang="cs-CZ" smtClean="0"/>
              <a:t>71</a:t>
            </a:fld>
            <a:endParaRPr lang="cs-CZ"/>
          </a:p>
        </p:txBody>
      </p:sp>
    </p:spTree>
    <p:extLst>
      <p:ext uri="{BB962C8B-B14F-4D97-AF65-F5344CB8AC3E}">
        <p14:creationId xmlns:p14="http://schemas.microsoft.com/office/powerpoint/2010/main" val="4203122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Zástupný symbol pro obsah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051" y="1482692"/>
            <a:ext cx="2917368" cy="1946308"/>
          </a:xfrm>
          <a:prstGeom prst="rect">
            <a:avLst/>
          </a:prstGeom>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6693" y="1482692"/>
            <a:ext cx="2720288" cy="1959462"/>
          </a:xfrm>
          <a:prstGeom prst="rect">
            <a:avLst/>
          </a:prstGeom>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9982" y="1450304"/>
            <a:ext cx="2681445" cy="1978696"/>
          </a:xfrm>
          <a:prstGeom prst="rect">
            <a:avLst/>
          </a:prstGeom>
        </p:spPr>
      </p:pic>
      <p:pic>
        <p:nvPicPr>
          <p:cNvPr id="5" name="Obrázek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5189" y="3921140"/>
            <a:ext cx="3132667" cy="2349500"/>
          </a:xfrm>
          <a:prstGeom prst="rect">
            <a:avLst/>
          </a:prstGeom>
        </p:spPr>
      </p:pic>
      <p:pic>
        <p:nvPicPr>
          <p:cNvPr id="6" name="Obrázek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63431" y="3921140"/>
            <a:ext cx="3016551" cy="2349500"/>
          </a:xfrm>
          <a:prstGeom prst="rect">
            <a:avLst/>
          </a:prstGeom>
        </p:spPr>
      </p:pic>
      <p:pic>
        <p:nvPicPr>
          <p:cNvPr id="7" name="Obrázek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61614" y="3921140"/>
            <a:ext cx="2850225" cy="2349500"/>
          </a:xfrm>
          <a:prstGeom prst="rect">
            <a:avLst/>
          </a:prstGeom>
        </p:spPr>
      </p:pic>
      <p:pic>
        <p:nvPicPr>
          <p:cNvPr id="9" name="Picture 5" descr="Snímek obrazovky 2017-03-10 v 13.18.25.png">
            <a:extLst>
              <a:ext uri="{FF2B5EF4-FFF2-40B4-BE49-F238E27FC236}">
                <a16:creationId xmlns:a16="http://schemas.microsoft.com/office/drawing/2014/main" id="{FE13FA9C-DB86-94B2-46BB-0B9FEEFA784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10" name="Picture 3" descr="Snímek obrazovky 2017-06-06 v 10.47.54.png">
            <a:extLst>
              <a:ext uri="{FF2B5EF4-FFF2-40B4-BE49-F238E27FC236}">
                <a16:creationId xmlns:a16="http://schemas.microsoft.com/office/drawing/2014/main" id="{BF23E9E3-7E08-F8A9-C390-609A0D9E9B9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816732" y="985152"/>
            <a:ext cx="1702535" cy="1227409"/>
          </a:xfrm>
          <a:prstGeom prst="rect">
            <a:avLst/>
          </a:prstGeom>
        </p:spPr>
      </p:pic>
      <p:sp>
        <p:nvSpPr>
          <p:cNvPr id="15" name="Zástupný symbol pro číslo snímku 14">
            <a:extLst>
              <a:ext uri="{FF2B5EF4-FFF2-40B4-BE49-F238E27FC236}">
                <a16:creationId xmlns:a16="http://schemas.microsoft.com/office/drawing/2014/main" id="{139A21D1-47C0-A9C2-6400-E4126D6DBB5C}"/>
              </a:ext>
            </a:extLst>
          </p:cNvPr>
          <p:cNvSpPr>
            <a:spLocks noGrp="1"/>
          </p:cNvSpPr>
          <p:nvPr>
            <p:ph type="sldNum" sz="quarter" idx="12"/>
          </p:nvPr>
        </p:nvSpPr>
        <p:spPr/>
        <p:txBody>
          <a:bodyPr/>
          <a:lstStyle/>
          <a:p>
            <a:fld id="{5461BB41-8F93-1243-B4BF-DE04D556D39D}" type="slidenum">
              <a:rPr lang="cs-CZ" smtClean="0"/>
              <a:t>72</a:t>
            </a:fld>
            <a:endParaRPr lang="cs-CZ"/>
          </a:p>
        </p:txBody>
      </p:sp>
    </p:spTree>
    <p:extLst>
      <p:ext uri="{BB962C8B-B14F-4D97-AF65-F5344CB8AC3E}">
        <p14:creationId xmlns:p14="http://schemas.microsoft.com/office/powerpoint/2010/main" val="38662520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Obrázek 1" descr="Obsah obrázku venku, oblečení, osoba, chlapec&#10;&#10;Popis byl vytvořen automatic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625475"/>
            <a:ext cx="1952625" cy="1446213"/>
          </a:xfrm>
          <a:prstGeom prst="rect">
            <a:avLst/>
          </a:prstGeom>
        </p:spPr>
      </p:pic>
      <p:pic>
        <p:nvPicPr>
          <p:cNvPr id="9" name="Obrázek 8" descr="Obsah obrázku oblečení, osoba, interiér, Lidská tvář&#10;&#10;Popis byl vytvořen automatic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2151063"/>
            <a:ext cx="1952625" cy="2635250"/>
          </a:xfrm>
          <a:prstGeom prst="rect">
            <a:avLst/>
          </a:prstGeom>
        </p:spPr>
      </p:pic>
      <p:pic>
        <p:nvPicPr>
          <p:cNvPr id="6" name="Obrázek 5" descr="Obsah obrázku interiér, zeď, oblečení, osoba&#10;&#10;Popis byl vytvořen automatic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2188" y="625475"/>
            <a:ext cx="1985963" cy="2668588"/>
          </a:xfrm>
          <a:prstGeom prst="rect">
            <a:avLst/>
          </a:prstGeom>
        </p:spPr>
      </p:pic>
      <p:pic>
        <p:nvPicPr>
          <p:cNvPr id="8" name="Picture 3" descr="Snímek obrazovky 2017-06-06 v 10.47.54.png">
            <a:extLst>
              <a:ext uri="{FF2B5EF4-FFF2-40B4-BE49-F238E27FC236}">
                <a16:creationId xmlns:a16="http://schemas.microsoft.com/office/drawing/2014/main" id="{46393AE5-A0D0-BD9E-F654-5DB5B42D5E1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62188" y="3373438"/>
            <a:ext cx="1985963" cy="1412875"/>
          </a:xfrm>
          <a:prstGeom prst="rect">
            <a:avLst/>
          </a:prstGeom>
        </p:spPr>
      </p:pic>
      <p:pic>
        <p:nvPicPr>
          <p:cNvPr id="3" name="Obrázek 2" descr="Obsah obrázku venku, obloha, tráva, mrak&#10;&#10;Popis byl vytvořen automaticky"/>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25938" y="625475"/>
            <a:ext cx="3097213" cy="4160838"/>
          </a:xfrm>
          <a:prstGeom prst="rect">
            <a:avLst/>
          </a:prstGeom>
        </p:spPr>
      </p:pic>
      <p:pic>
        <p:nvPicPr>
          <p:cNvPr id="7" name="Obrázek 6" descr="Obsah obrázku oblečení, interiér, osoba, nábytek&#10;&#10;Popis byl vytvořen automaticky"/>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04113" y="625475"/>
            <a:ext cx="1508125" cy="2039938"/>
          </a:xfrm>
          <a:prstGeom prst="rect">
            <a:avLst/>
          </a:prstGeom>
        </p:spPr>
      </p:pic>
      <p:pic>
        <p:nvPicPr>
          <p:cNvPr id="5" name="Obrázek 4" descr="Obsah obrázku interiér, oblečení, batole, osoba&#10;&#10;Popis byl vytvořen automaticky"/>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4113" y="2746375"/>
            <a:ext cx="1508125" cy="2039938"/>
          </a:xfrm>
          <a:prstGeom prst="rect">
            <a:avLst/>
          </a:prstGeom>
        </p:spPr>
      </p:pic>
      <p:pic>
        <p:nvPicPr>
          <p:cNvPr id="4" name="Obrázek 3" descr="Obsah obrázku interiér, oblečení, podlaha, zeď&#10;&#10;Popis byl vytvořen automaticky"/>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91613" y="625475"/>
            <a:ext cx="2795588" cy="2076450"/>
          </a:xfrm>
          <a:prstGeom prst="rect">
            <a:avLst/>
          </a:prstGeom>
        </p:spPr>
      </p:pic>
      <p:pic>
        <p:nvPicPr>
          <p:cNvPr id="10" name="Obrázek 9" descr="Obsah obrázku interiér, zeď, výjev, oblečení&#10;&#10;Popis byl vytvořen automaticky"/>
          <p:cNvPicPr>
            <a:picLocks noChangeAspect="1"/>
          </p:cNvPicPr>
          <p:nvPr/>
        </p:nvPicPr>
        <p:blipFill rotWithShape="1">
          <a:blip r:embed="rId10">
            <a:extLst>
              <a:ext uri="{28A0092B-C50C-407E-A947-70E740481C1C}">
                <a14:useLocalDpi xmlns:a14="http://schemas.microsoft.com/office/drawing/2010/main" val="0"/>
              </a:ext>
            </a:extLst>
          </a:blip>
          <a:srcRect t="3415" r="25024"/>
          <a:stretch/>
        </p:blipFill>
        <p:spPr>
          <a:xfrm>
            <a:off x="9091613" y="2782888"/>
            <a:ext cx="2795588" cy="2003425"/>
          </a:xfrm>
          <a:prstGeom prst="rect">
            <a:avLst/>
          </a:prstGeom>
        </p:spPr>
      </p:pic>
      <p:sp>
        <p:nvSpPr>
          <p:cNvPr id="18" name="Zástupný symbol pro číslo snímku 17">
            <a:extLst>
              <a:ext uri="{FF2B5EF4-FFF2-40B4-BE49-F238E27FC236}">
                <a16:creationId xmlns:a16="http://schemas.microsoft.com/office/drawing/2014/main" id="{A8309EA7-2FA5-6217-7CD5-C849426CF502}"/>
              </a:ext>
            </a:extLst>
          </p:cNvPr>
          <p:cNvSpPr>
            <a:spLocks noGrp="1"/>
          </p:cNvSpPr>
          <p:nvPr>
            <p:ph type="sldNum" sz="quarter" idx="12"/>
          </p:nvPr>
        </p:nvSpPr>
        <p:spPr/>
        <p:txBody>
          <a:bodyPr/>
          <a:lstStyle/>
          <a:p>
            <a:fld id="{5461BB41-8F93-1243-B4BF-DE04D556D39D}" type="slidenum">
              <a:rPr lang="cs-CZ" smtClean="0"/>
              <a:t>73</a:t>
            </a:fld>
            <a:endParaRPr lang="cs-CZ"/>
          </a:p>
        </p:txBody>
      </p:sp>
    </p:spTree>
    <p:extLst>
      <p:ext uri="{BB962C8B-B14F-4D97-AF65-F5344CB8AC3E}">
        <p14:creationId xmlns:p14="http://schemas.microsoft.com/office/powerpoint/2010/main" val="37219324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Obrázek 1" descr="Obsah obrázku venku, sníh, zima, strom&#10;&#10;Popis byl vytvořen automatic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38" y="228600"/>
            <a:ext cx="2611438" cy="2889250"/>
          </a:xfrm>
          <a:prstGeom prst="rect">
            <a:avLst/>
          </a:prstGeom>
        </p:spPr>
      </p:pic>
      <p:pic>
        <p:nvPicPr>
          <p:cNvPr id="5" name="Obrázek 4" descr="Obsah obrázku sport, plavecký bazén, Centrum volného času, plavání&#10;&#10;Popis byl vytvořen automatic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138" y="3192463"/>
            <a:ext cx="2611438" cy="1989138"/>
          </a:xfrm>
          <a:prstGeom prst="rect">
            <a:avLst/>
          </a:prstGeom>
        </p:spPr>
      </p:pic>
      <p:pic>
        <p:nvPicPr>
          <p:cNvPr id="6" name="Obrázek 5" descr="Obsah obrázku venku, sníh, skupina, sport&#10;&#10;Popis byl vytvořen automatic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78188" y="228600"/>
            <a:ext cx="2965450" cy="2763838"/>
          </a:xfrm>
          <a:prstGeom prst="rect">
            <a:avLst/>
          </a:prstGeom>
        </p:spPr>
      </p:pic>
      <p:pic>
        <p:nvPicPr>
          <p:cNvPr id="8" name="Picture 6" descr="Snímek obrazovky 2017-06-18 v 7.25.07.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78188" y="3067050"/>
            <a:ext cx="2965450" cy="2114550"/>
          </a:xfrm>
          <a:prstGeom prst="rect">
            <a:avLst/>
          </a:prstGeom>
        </p:spPr>
      </p:pic>
      <p:pic>
        <p:nvPicPr>
          <p:cNvPr id="3" name="Obrázek 2" descr="Obsah obrázku venku, rostlina, obloha, strom&#10;&#10;Popis byl vytvořen automaticky"/>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18250" y="228600"/>
            <a:ext cx="2946400" cy="2455863"/>
          </a:xfrm>
          <a:prstGeom prst="rect">
            <a:avLst/>
          </a:prstGeom>
        </p:spPr>
      </p:pic>
      <p:pic>
        <p:nvPicPr>
          <p:cNvPr id="4" name="Obrázek 3" descr="Obsah obrázku vozidlo, Pozemní vozidlo, kolo, venku&#10;&#10;Popis byl vytvořen automaticky"/>
          <p:cNvPicPr>
            <a:picLocks noChangeAspect="1"/>
          </p:cNvPicPr>
          <p:nvPr/>
        </p:nvPicPr>
        <p:blipFill rotWithShape="1">
          <a:blip r:embed="rId7">
            <a:extLst>
              <a:ext uri="{28A0092B-C50C-407E-A947-70E740481C1C}">
                <a14:useLocalDpi xmlns:a14="http://schemas.microsoft.com/office/drawing/2010/main" val="0"/>
              </a:ext>
            </a:extLst>
          </a:blip>
          <a:srcRect r="5900"/>
          <a:stretch/>
        </p:blipFill>
        <p:spPr>
          <a:xfrm>
            <a:off x="6318250" y="2759075"/>
            <a:ext cx="2946400" cy="2422525"/>
          </a:xfrm>
          <a:prstGeom prst="rect">
            <a:avLst/>
          </a:prstGeom>
        </p:spPr>
      </p:pic>
      <p:pic>
        <p:nvPicPr>
          <p:cNvPr id="10" name="Picture 3" descr="Snímek obrazovky 2017-06-06 v 10.47.54.png">
            <a:extLst>
              <a:ext uri="{FF2B5EF4-FFF2-40B4-BE49-F238E27FC236}">
                <a16:creationId xmlns:a16="http://schemas.microsoft.com/office/drawing/2014/main" id="{6712E92F-4E22-89AE-A346-625FA99457E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39263" y="228600"/>
            <a:ext cx="2185988" cy="1531938"/>
          </a:xfrm>
          <a:prstGeom prst="rect">
            <a:avLst/>
          </a:prstGeom>
        </p:spPr>
      </p:pic>
      <p:pic>
        <p:nvPicPr>
          <p:cNvPr id="7" name="Picture 3" descr="Snímek obrazovky 2017-06-18 v 7.25.17.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39263" y="1835150"/>
            <a:ext cx="2185988" cy="1604963"/>
          </a:xfrm>
          <a:prstGeom prst="rect">
            <a:avLst/>
          </a:prstGeom>
        </p:spPr>
      </p:pic>
      <p:pic>
        <p:nvPicPr>
          <p:cNvPr id="9" name="Picture 7" descr="DSC_0598.JPG"/>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339263" y="3514725"/>
            <a:ext cx="2185988" cy="1666875"/>
          </a:xfrm>
          <a:prstGeom prst="rect">
            <a:avLst/>
          </a:prstGeom>
        </p:spPr>
      </p:pic>
      <p:sp>
        <p:nvSpPr>
          <p:cNvPr id="18" name="Zástupný symbol pro číslo snímku 17">
            <a:extLst>
              <a:ext uri="{FF2B5EF4-FFF2-40B4-BE49-F238E27FC236}">
                <a16:creationId xmlns:a16="http://schemas.microsoft.com/office/drawing/2014/main" id="{2CE6E4CC-DE3F-4734-7C9B-63633E9ACC3B}"/>
              </a:ext>
            </a:extLst>
          </p:cNvPr>
          <p:cNvSpPr>
            <a:spLocks noGrp="1"/>
          </p:cNvSpPr>
          <p:nvPr>
            <p:ph type="sldNum" sz="quarter" idx="12"/>
          </p:nvPr>
        </p:nvSpPr>
        <p:spPr/>
        <p:txBody>
          <a:bodyPr/>
          <a:lstStyle/>
          <a:p>
            <a:fld id="{5461BB41-8F93-1243-B4BF-DE04D556D39D}" type="slidenum">
              <a:rPr lang="cs-CZ" smtClean="0"/>
              <a:t>74</a:t>
            </a:fld>
            <a:endParaRPr lang="cs-CZ"/>
          </a:p>
        </p:txBody>
      </p:sp>
    </p:spTree>
    <p:extLst>
      <p:ext uri="{BB962C8B-B14F-4D97-AF65-F5344CB8AC3E}">
        <p14:creationId xmlns:p14="http://schemas.microsoft.com/office/powerpoint/2010/main" val="19620282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Obrázek 4" descr="Obsah obrázku venku, obloha, okno, rostlina&#10;&#10;Popis byl vytvořen automatic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360363"/>
            <a:ext cx="2979738" cy="2133600"/>
          </a:xfrm>
          <a:prstGeom prst="rect">
            <a:avLst/>
          </a:prstGeom>
        </p:spPr>
      </p:pic>
      <p:pic>
        <p:nvPicPr>
          <p:cNvPr id="2" name="Obrázek 1" descr="Obsah obrázku venku, obloha, tráva, okno&#10;&#10;Popis byl vytvořen automatic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2573338"/>
            <a:ext cx="2979738" cy="2476500"/>
          </a:xfrm>
          <a:prstGeom prst="rect">
            <a:avLst/>
          </a:prstGeom>
        </p:spPr>
      </p:pic>
      <p:pic>
        <p:nvPicPr>
          <p:cNvPr id="11" name="Obrázek 10" descr="Obsah obrázku nábytek, interiér, podlaha, místnost&#10;&#10;Popis byl vytvořen automatic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87713" y="360363"/>
            <a:ext cx="3095625" cy="2303463"/>
          </a:xfrm>
          <a:prstGeom prst="rect">
            <a:avLst/>
          </a:prstGeom>
        </p:spPr>
      </p:pic>
      <p:pic>
        <p:nvPicPr>
          <p:cNvPr id="9" name="Obrázek 8" descr="Obsah obrázku interiér, nábytek, podlaha, židle&#10;&#10;Popis byl vytvořen automatic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7713" y="2743200"/>
            <a:ext cx="3095625" cy="2306638"/>
          </a:xfrm>
          <a:prstGeom prst="rect">
            <a:avLst/>
          </a:prstGeom>
        </p:spPr>
      </p:pic>
      <p:pic>
        <p:nvPicPr>
          <p:cNvPr id="6" name="Obrázek 5" descr="Obsah obrázku zeď, interiér, Regály a police, sbírka&#10;&#10;Popis byl vytvořen automaticky"/>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62713" y="360363"/>
            <a:ext cx="2138363" cy="1476375"/>
          </a:xfrm>
          <a:prstGeom prst="rect">
            <a:avLst/>
          </a:prstGeom>
        </p:spPr>
      </p:pic>
      <p:pic>
        <p:nvPicPr>
          <p:cNvPr id="7" name="Obrázek 6" descr="Obsah obrázku interiér, zeď, Vodovodní instalace, Koupelnové doplňky&#10;&#10;Popis byl vytvořen automaticky"/>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62713" y="1916113"/>
            <a:ext cx="2138363" cy="1582738"/>
          </a:xfrm>
          <a:prstGeom prst="rect">
            <a:avLst/>
          </a:prstGeom>
        </p:spPr>
      </p:pic>
      <p:pic>
        <p:nvPicPr>
          <p:cNvPr id="12" name="Content Placeholder 11" descr="Snímek obrazovky 2017-03-14 v 8.33.27.png"/>
          <p:cNvPicPr>
            <a:picLocks noChangeAspect="1"/>
          </p:cNvPicPr>
          <p:nvPr/>
        </p:nvPicPr>
        <p:blipFill>
          <a:blip r:embed="rId8">
            <a:extLst>
              <a:ext uri="{28A0092B-C50C-407E-A947-70E740481C1C}">
                <a14:useLocalDpi xmlns:a14="http://schemas.microsoft.com/office/drawing/2010/main" val="0"/>
              </a:ext>
            </a:extLst>
          </a:blip>
          <a:srcRect l="7660" r="7660"/>
          <a:stretch>
            <a:fillRect/>
          </a:stretch>
        </p:blipFill>
        <p:spPr>
          <a:xfrm>
            <a:off x="6462713" y="3579813"/>
            <a:ext cx="2138363" cy="1468438"/>
          </a:xfrm>
          <a:prstGeom prst="rect">
            <a:avLst/>
          </a:prstGeom>
        </p:spPr>
      </p:pic>
      <p:pic>
        <p:nvPicPr>
          <p:cNvPr id="10" name="Obrázek 9" descr="Obsah obrázku venku, tráva, rostlina, strom&#10;&#10;Popis byl vytvořen automaticky"/>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680450" y="360363"/>
            <a:ext cx="3206750" cy="2384425"/>
          </a:xfrm>
          <a:prstGeom prst="rect">
            <a:avLst/>
          </a:prstGeom>
        </p:spPr>
      </p:pic>
      <p:pic>
        <p:nvPicPr>
          <p:cNvPr id="3" name="Picture 3" descr="Snímek obrazovky 2017-06-06 v 10.47.54.png">
            <a:extLst>
              <a:ext uri="{FF2B5EF4-FFF2-40B4-BE49-F238E27FC236}">
                <a16:creationId xmlns:a16="http://schemas.microsoft.com/office/drawing/2014/main" id="{BFE1BDFF-38A6-C26E-0B85-A080FE342A6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80450" y="2824163"/>
            <a:ext cx="3206750" cy="2225675"/>
          </a:xfrm>
          <a:prstGeom prst="rect">
            <a:avLst/>
          </a:prstGeom>
        </p:spPr>
      </p:pic>
      <p:sp>
        <p:nvSpPr>
          <p:cNvPr id="16" name="Zástupný symbol pro číslo snímku 15">
            <a:extLst>
              <a:ext uri="{FF2B5EF4-FFF2-40B4-BE49-F238E27FC236}">
                <a16:creationId xmlns:a16="http://schemas.microsoft.com/office/drawing/2014/main" id="{5A230327-1BC7-67B1-6EEA-9D3A55FE4149}"/>
              </a:ext>
            </a:extLst>
          </p:cNvPr>
          <p:cNvSpPr>
            <a:spLocks noGrp="1"/>
          </p:cNvSpPr>
          <p:nvPr>
            <p:ph type="sldNum" sz="quarter" idx="12"/>
          </p:nvPr>
        </p:nvSpPr>
        <p:spPr/>
        <p:txBody>
          <a:bodyPr/>
          <a:lstStyle/>
          <a:p>
            <a:fld id="{5461BB41-8F93-1243-B4BF-DE04D556D39D}" type="slidenum">
              <a:rPr lang="cs-CZ" smtClean="0"/>
              <a:t>75</a:t>
            </a:fld>
            <a:endParaRPr lang="cs-CZ"/>
          </a:p>
        </p:txBody>
      </p:sp>
    </p:spTree>
    <p:extLst>
      <p:ext uri="{BB962C8B-B14F-4D97-AF65-F5344CB8AC3E}">
        <p14:creationId xmlns:p14="http://schemas.microsoft.com/office/powerpoint/2010/main" val="339733983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nímek obrazovky 2017-03-10 v 13.18.25.png">
            <a:extLst>
              <a:ext uri="{FF2B5EF4-FFF2-40B4-BE49-F238E27FC236}">
                <a16:creationId xmlns:a16="http://schemas.microsoft.com/office/drawing/2014/main" id="{B425CD23-2F1B-58F0-A96E-741B9198EE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9303" y="1444846"/>
            <a:ext cx="9613397" cy="1562175"/>
          </a:xfrm>
          <a:prstGeom prst="rect">
            <a:avLst/>
          </a:prstGeom>
        </p:spPr>
      </p:pic>
      <p:sp>
        <p:nvSpPr>
          <p:cNvPr id="2" name="Nadpis 1">
            <a:extLst>
              <a:ext uri="{FF2B5EF4-FFF2-40B4-BE49-F238E27FC236}">
                <a16:creationId xmlns:a16="http://schemas.microsoft.com/office/drawing/2014/main" id="{3EB1AF6D-B5DC-968C-6438-D4C21ADF780F}"/>
              </a:ext>
            </a:extLst>
          </p:cNvPr>
          <p:cNvSpPr>
            <a:spLocks noGrp="1"/>
          </p:cNvSpPr>
          <p:nvPr>
            <p:ph type="title"/>
          </p:nvPr>
        </p:nvSpPr>
        <p:spPr>
          <a:xfrm>
            <a:off x="1289304" y="3429001"/>
            <a:ext cx="8921672" cy="1219200"/>
          </a:xfrm>
        </p:spPr>
        <p:txBody>
          <a:bodyPr vert="horz" lIns="91440" tIns="45720" rIns="91440" bIns="45720" rtlCol="0" anchor="b">
            <a:normAutofit/>
          </a:bodyPr>
          <a:lstStyle/>
          <a:p>
            <a:pPr algn="ctr"/>
            <a:r>
              <a:rPr lang="en-US" sz="3600" b="1" kern="1200" dirty="0" err="1">
                <a:solidFill>
                  <a:schemeClr val="tx1"/>
                </a:solidFill>
                <a:latin typeface="+mj-lt"/>
                <a:ea typeface="+mj-ea"/>
                <a:cs typeface="+mj-cs"/>
              </a:rPr>
              <a:t>Základní</a:t>
            </a:r>
            <a:r>
              <a:rPr lang="en-US" sz="3600" b="1" kern="1200" dirty="0">
                <a:solidFill>
                  <a:schemeClr val="tx1"/>
                </a:solidFill>
                <a:latin typeface="+mj-lt"/>
                <a:ea typeface="+mj-ea"/>
                <a:cs typeface="+mj-cs"/>
              </a:rPr>
              <a:t> </a:t>
            </a:r>
            <a:r>
              <a:rPr lang="en-US" sz="3600" b="1" kern="1200" dirty="0" err="1">
                <a:solidFill>
                  <a:schemeClr val="tx1"/>
                </a:solidFill>
                <a:latin typeface="+mj-lt"/>
                <a:ea typeface="+mj-ea"/>
                <a:cs typeface="+mj-cs"/>
              </a:rPr>
              <a:t>školy</a:t>
            </a:r>
            <a:r>
              <a:rPr lang="en-US" sz="3600" b="1" kern="1200" dirty="0">
                <a:solidFill>
                  <a:schemeClr val="tx1"/>
                </a:solidFill>
                <a:latin typeface="+mj-lt"/>
                <a:ea typeface="+mj-ea"/>
                <a:cs typeface="+mj-cs"/>
              </a:rPr>
              <a:t> v MČ </a:t>
            </a:r>
            <a:r>
              <a:rPr lang="en-US" sz="3600" b="1" kern="1200" dirty="0" err="1">
                <a:solidFill>
                  <a:schemeClr val="tx1"/>
                </a:solidFill>
                <a:latin typeface="+mj-lt"/>
                <a:ea typeface="+mj-ea"/>
                <a:cs typeface="+mj-cs"/>
              </a:rPr>
              <a:t>Prahy</a:t>
            </a:r>
            <a:r>
              <a:rPr lang="en-US" sz="3600" b="1" kern="1200" dirty="0">
                <a:solidFill>
                  <a:schemeClr val="tx1"/>
                </a:solidFill>
                <a:latin typeface="+mj-lt"/>
                <a:ea typeface="+mj-ea"/>
                <a:cs typeface="+mj-cs"/>
              </a:rPr>
              <a:t> 22</a:t>
            </a:r>
          </a:p>
        </p:txBody>
      </p:sp>
      <p:sp>
        <p:nvSpPr>
          <p:cNvPr id="9" name="Zástupný symbol pro číslo snímku 8">
            <a:extLst>
              <a:ext uri="{FF2B5EF4-FFF2-40B4-BE49-F238E27FC236}">
                <a16:creationId xmlns:a16="http://schemas.microsoft.com/office/drawing/2014/main" id="{41FFC84C-E9DB-FB0A-BF07-AF3DF01AE912}"/>
              </a:ext>
            </a:extLst>
          </p:cNvPr>
          <p:cNvSpPr>
            <a:spLocks noGrp="1"/>
          </p:cNvSpPr>
          <p:nvPr>
            <p:ph type="sldNum" sz="quarter" idx="12"/>
          </p:nvPr>
        </p:nvSpPr>
        <p:spPr/>
        <p:txBody>
          <a:bodyPr/>
          <a:lstStyle/>
          <a:p>
            <a:fld id="{5461BB41-8F93-1243-B4BF-DE04D556D39D}" type="slidenum">
              <a:rPr lang="cs-CZ" smtClean="0"/>
              <a:t>76</a:t>
            </a:fld>
            <a:endParaRPr lang="cs-CZ"/>
          </a:p>
        </p:txBody>
      </p:sp>
    </p:spTree>
    <p:extLst>
      <p:ext uri="{BB962C8B-B14F-4D97-AF65-F5344CB8AC3E}">
        <p14:creationId xmlns:p14="http://schemas.microsoft.com/office/powerpoint/2010/main" val="32146074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dirty="0"/>
            </a:br>
            <a:br>
              <a:rPr lang="en-US" sz="2822" b="1" dirty="0"/>
            </a:br>
            <a:endParaRPr lang="en-US" sz="2822" b="1" dirty="0"/>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838200" y="1163782"/>
            <a:ext cx="10529455" cy="4830859"/>
          </a:xfrm>
        </p:spPr>
        <p:txBody>
          <a:bodyPr>
            <a:normAutofit fontScale="92500" lnSpcReduction="20000"/>
          </a:bodyPr>
          <a:lstStyle/>
          <a:p>
            <a:pPr marL="0" indent="0">
              <a:buNone/>
            </a:pPr>
            <a:r>
              <a:rPr lang="cs-CZ" b="1" dirty="0">
                <a:solidFill>
                  <a:srgbClr val="002060"/>
                </a:solidFill>
              </a:rPr>
              <a:t>Základní školy v  MČ Prahy 22 – shrnující informace k zápisům</a:t>
            </a:r>
          </a:p>
          <a:p>
            <a:pPr marL="0" indent="0">
              <a:buNone/>
            </a:pPr>
            <a:endParaRPr lang="cs-CZ" b="1" dirty="0"/>
          </a:p>
          <a:p>
            <a:pPr marL="0" indent="0">
              <a:buNone/>
            </a:pPr>
            <a:r>
              <a:rPr lang="cs-CZ" sz="2400" b="1" dirty="0"/>
              <a:t>ZŠ U Obory  </a:t>
            </a:r>
            <a:r>
              <a:rPr lang="cs-CZ" sz="2400" dirty="0"/>
              <a:t>(</a:t>
            </a:r>
            <a:r>
              <a:rPr lang="cs-CZ" sz="2400" dirty="0" err="1"/>
              <a:t>www.zsuobory.cz</a:t>
            </a:r>
            <a:r>
              <a:rPr lang="cs-CZ" sz="2400" dirty="0"/>
              <a:t>)</a:t>
            </a:r>
          </a:p>
          <a:p>
            <a:r>
              <a:rPr lang="cs-CZ" sz="2400" b="1" dirty="0"/>
              <a:t>Spádové oblasti</a:t>
            </a:r>
            <a:r>
              <a:rPr lang="cs-CZ" sz="2400" dirty="0"/>
              <a:t>: na webu MČ Praha 22 a na webu ZŠ</a:t>
            </a:r>
          </a:p>
          <a:p>
            <a:r>
              <a:rPr lang="cs-CZ" sz="2400" b="1" dirty="0"/>
              <a:t>otevírá 4 první třídy </a:t>
            </a:r>
          </a:p>
          <a:p>
            <a:r>
              <a:rPr lang="cs-CZ" sz="2400" b="1" dirty="0">
                <a:solidFill>
                  <a:srgbClr val="0070C0"/>
                </a:solidFill>
              </a:rPr>
              <a:t>Rezervační systém pro zápis (on-line): 8.4.– 23.4. 2024</a:t>
            </a:r>
          </a:p>
          <a:p>
            <a:r>
              <a:rPr lang="cs-CZ" sz="2400" b="1" dirty="0">
                <a:solidFill>
                  <a:srgbClr val="FF0000"/>
                </a:solidFill>
              </a:rPr>
              <a:t>ZÁPIS: 23.4. – 25.4. 2024 (14.00-18.00) v hlavní budově školy</a:t>
            </a:r>
          </a:p>
          <a:p>
            <a:endParaRPr lang="cs-CZ" sz="2400" b="1" dirty="0"/>
          </a:p>
          <a:p>
            <a:pPr marL="0" indent="0">
              <a:buNone/>
            </a:pPr>
            <a:r>
              <a:rPr lang="cs-CZ" sz="2400" b="1" dirty="0"/>
              <a:t>ZŠ Jandusů </a:t>
            </a:r>
            <a:r>
              <a:rPr lang="cs-CZ" sz="2400" dirty="0"/>
              <a:t>(</a:t>
            </a:r>
            <a:r>
              <a:rPr lang="cs-CZ" sz="2400" dirty="0" err="1"/>
              <a:t>www.zsjandusu.net</a:t>
            </a:r>
            <a:r>
              <a:rPr lang="cs-CZ" sz="2400" dirty="0"/>
              <a:t>)</a:t>
            </a:r>
          </a:p>
          <a:p>
            <a:r>
              <a:rPr lang="cs-CZ" sz="2400" b="1" dirty="0"/>
              <a:t>Spádové oblasti: </a:t>
            </a:r>
            <a:r>
              <a:rPr lang="cs-CZ" sz="2400" dirty="0"/>
              <a:t>na webu MČ Praha 22 a na webu ZŠ</a:t>
            </a:r>
          </a:p>
          <a:p>
            <a:r>
              <a:rPr lang="cs-CZ" sz="2400" b="1" dirty="0"/>
              <a:t>otevírá 3 první třídy </a:t>
            </a:r>
          </a:p>
          <a:p>
            <a:r>
              <a:rPr lang="cs-CZ" sz="2400" b="1" dirty="0">
                <a:solidFill>
                  <a:srgbClr val="0070C0"/>
                </a:solidFill>
              </a:rPr>
              <a:t>Rezervační systém pro zápis (on-line): 1.4. – 22.4. 2024</a:t>
            </a:r>
          </a:p>
          <a:p>
            <a:r>
              <a:rPr lang="cs-CZ" sz="2400" b="1" dirty="0">
                <a:solidFill>
                  <a:srgbClr val="FF0000"/>
                </a:solidFill>
              </a:rPr>
              <a:t>ZÁPIS: 23.4. – 24.4. 2024 (14.00-18.00) v nové přístavbě školy</a:t>
            </a:r>
          </a:p>
          <a:p>
            <a:endParaRPr lang="cs-CZ" sz="2400" b="1" dirty="0">
              <a:solidFill>
                <a:srgbClr val="0070C0"/>
              </a:solidFill>
            </a:endParaRPr>
          </a:p>
          <a:p>
            <a:endParaRPr lang="cs-CZ" sz="2400" b="1" dirty="0"/>
          </a:p>
          <a:p>
            <a:endParaRPr lang="cs-CZ" b="1" dirty="0"/>
          </a:p>
        </p:txBody>
      </p:sp>
      <p:sp>
        <p:nvSpPr>
          <p:cNvPr id="9" name="Zástupný symbol pro číslo snímku 8">
            <a:extLst>
              <a:ext uri="{FF2B5EF4-FFF2-40B4-BE49-F238E27FC236}">
                <a16:creationId xmlns:a16="http://schemas.microsoft.com/office/drawing/2014/main" id="{1ED70CC8-E601-35F7-0335-1058BAA090C0}"/>
              </a:ext>
            </a:extLst>
          </p:cNvPr>
          <p:cNvSpPr>
            <a:spLocks noGrp="1"/>
          </p:cNvSpPr>
          <p:nvPr>
            <p:ph type="sldNum" sz="quarter" idx="12"/>
          </p:nvPr>
        </p:nvSpPr>
        <p:spPr/>
        <p:txBody>
          <a:bodyPr/>
          <a:lstStyle/>
          <a:p>
            <a:fld id="{5461BB41-8F93-1243-B4BF-DE04D556D39D}" type="slidenum">
              <a:rPr lang="cs-CZ" smtClean="0"/>
              <a:t>77</a:t>
            </a:fld>
            <a:endParaRPr lang="cs-CZ"/>
          </a:p>
        </p:txBody>
      </p:sp>
    </p:spTree>
    <p:extLst>
      <p:ext uri="{BB962C8B-B14F-4D97-AF65-F5344CB8AC3E}">
        <p14:creationId xmlns:p14="http://schemas.microsoft.com/office/powerpoint/2010/main" val="126647398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a:br>
            <a:br>
              <a:rPr lang="en-US" sz="2822" b="1"/>
            </a:br>
            <a:endParaRPr lang="en-US" sz="2822" b="1"/>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838200" y="1384837"/>
            <a:ext cx="10529455" cy="4609804"/>
          </a:xfrm>
        </p:spPr>
        <p:txBody>
          <a:bodyPr>
            <a:normAutofit/>
          </a:bodyPr>
          <a:lstStyle/>
          <a:p>
            <a:pPr marL="0" indent="0">
              <a:buNone/>
            </a:pPr>
            <a:r>
              <a:rPr lang="cs-CZ" b="1" dirty="0">
                <a:solidFill>
                  <a:srgbClr val="002060"/>
                </a:solidFill>
              </a:rPr>
              <a:t>Základní školy v  MČ Prahy 22 – shrnující informace k zápisům</a:t>
            </a:r>
          </a:p>
          <a:p>
            <a:pPr marL="0" indent="0">
              <a:buNone/>
            </a:pPr>
            <a:endParaRPr lang="cs-CZ" sz="2400" b="1" dirty="0">
              <a:solidFill>
                <a:srgbClr val="0070C0"/>
              </a:solidFill>
            </a:endParaRPr>
          </a:p>
          <a:p>
            <a:pPr marL="0" indent="0">
              <a:buNone/>
            </a:pPr>
            <a:r>
              <a:rPr lang="cs-CZ" sz="2400" b="1" dirty="0">
                <a:solidFill>
                  <a:srgbClr val="0070C0"/>
                </a:solidFill>
              </a:rPr>
              <a:t>K zápisu je potřeba:</a:t>
            </a:r>
          </a:p>
          <a:p>
            <a:pPr lvl="1"/>
            <a:r>
              <a:rPr lang="cs-CZ" b="1" dirty="0"/>
              <a:t>Rodný list dítěte</a:t>
            </a:r>
          </a:p>
          <a:p>
            <a:pPr lvl="1"/>
            <a:r>
              <a:rPr lang="cs-CZ" b="1" dirty="0"/>
              <a:t>Občanský průkaz</a:t>
            </a:r>
          </a:p>
          <a:p>
            <a:pPr lvl="1"/>
            <a:r>
              <a:rPr lang="cs-CZ" b="1" dirty="0"/>
              <a:t>U cizinců </a:t>
            </a:r>
            <a:r>
              <a:rPr lang="cs-CZ" b="1" i="0" u="none" strike="noStrike" dirty="0">
                <a:solidFill>
                  <a:srgbClr val="000000"/>
                </a:solidFill>
                <a:effectLst/>
                <a:latin typeface="Aptos" panose="020B0004020202020204" pitchFamily="34" charset="0"/>
              </a:rPr>
              <a:t>cizinců doklad o povolení pobytu ve spádové oblasti školy </a:t>
            </a:r>
          </a:p>
          <a:p>
            <a:pPr lvl="1"/>
            <a:r>
              <a:rPr lang="cs-CZ" b="1" dirty="0"/>
              <a:t>Vyplněnou žádost o přijetí/odkladu</a:t>
            </a:r>
          </a:p>
          <a:p>
            <a:pPr lvl="1"/>
            <a:r>
              <a:rPr lang="cs-CZ" b="1" dirty="0"/>
              <a:t>Vyplněný zápisní list (dotazník)</a:t>
            </a:r>
          </a:p>
          <a:p>
            <a:pPr marL="457200" lvl="1" indent="0" algn="just">
              <a:buNone/>
            </a:pPr>
            <a:r>
              <a:rPr lang="cs-CZ" sz="1800" dirty="0">
                <a:effectLst/>
                <a:latin typeface="Arial" panose="020B0604020202020204" pitchFamily="34" charset="0"/>
                <a:ea typeface="Calibri" panose="020F0502020204030204" pitchFamily="34" charset="0"/>
                <a:cs typeface="Times New Roman" panose="02020603050405020304" pitchFamily="18" charset="0"/>
              </a:rPr>
              <a:t>(tiskopisy je možné si vytisknout a vyplnit předem, nebo vyplnit až ve škole, kde budou připravené). Tiskopisy budou na webových stránkách u informací o zápisu od konce března</a:t>
            </a:r>
            <a:endParaRPr lang="cs-CZ" sz="18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cs-CZ" b="1" dirty="0"/>
          </a:p>
          <a:p>
            <a:pPr lvl="1"/>
            <a:endParaRPr lang="cs-CZ" sz="2000" b="1" dirty="0"/>
          </a:p>
          <a:p>
            <a:endParaRPr lang="cs-CZ" b="1" dirty="0"/>
          </a:p>
          <a:p>
            <a:endParaRPr lang="cs-CZ" b="1" dirty="0"/>
          </a:p>
        </p:txBody>
      </p:sp>
      <p:sp>
        <p:nvSpPr>
          <p:cNvPr id="9" name="Zástupný symbol pro číslo snímku 8">
            <a:extLst>
              <a:ext uri="{FF2B5EF4-FFF2-40B4-BE49-F238E27FC236}">
                <a16:creationId xmlns:a16="http://schemas.microsoft.com/office/drawing/2014/main" id="{0E5E4D47-1FA8-422D-A166-234418E108DA}"/>
              </a:ext>
            </a:extLst>
          </p:cNvPr>
          <p:cNvSpPr>
            <a:spLocks noGrp="1"/>
          </p:cNvSpPr>
          <p:nvPr>
            <p:ph type="sldNum" sz="quarter" idx="12"/>
          </p:nvPr>
        </p:nvSpPr>
        <p:spPr/>
        <p:txBody>
          <a:bodyPr/>
          <a:lstStyle/>
          <a:p>
            <a:fld id="{5461BB41-8F93-1243-B4BF-DE04D556D39D}" type="slidenum">
              <a:rPr lang="cs-CZ" smtClean="0"/>
              <a:t>78</a:t>
            </a:fld>
            <a:endParaRPr lang="cs-CZ"/>
          </a:p>
        </p:txBody>
      </p:sp>
    </p:spTree>
    <p:extLst>
      <p:ext uri="{BB962C8B-B14F-4D97-AF65-F5344CB8AC3E}">
        <p14:creationId xmlns:p14="http://schemas.microsoft.com/office/powerpoint/2010/main" val="398519547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63359"/>
            <a:ext cx="7886700" cy="863359"/>
          </a:xfrm>
        </p:spPr>
        <p:txBody>
          <a:bodyPr>
            <a:normAutofit fontScale="90000"/>
          </a:bodyPr>
          <a:lstStyle/>
          <a:p>
            <a:pPr algn="ctr"/>
            <a:br>
              <a:rPr lang="en-US" sz="2566" b="1"/>
            </a:br>
            <a:br>
              <a:rPr lang="en-US" sz="2822" b="1"/>
            </a:br>
            <a:endParaRPr lang="en-US" sz="2822" b="1"/>
          </a:p>
        </p:txBody>
      </p:sp>
      <p:pic>
        <p:nvPicPr>
          <p:cNvPr id="5" name="Picture 4"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0" name="Zástupný obsah 9">
            <a:extLst>
              <a:ext uri="{FF2B5EF4-FFF2-40B4-BE49-F238E27FC236}">
                <a16:creationId xmlns:a16="http://schemas.microsoft.com/office/drawing/2014/main" id="{2873398B-32DF-D3D1-1105-36E0A3A5031E}"/>
              </a:ext>
            </a:extLst>
          </p:cNvPr>
          <p:cNvSpPr>
            <a:spLocks noGrp="1"/>
          </p:cNvSpPr>
          <p:nvPr>
            <p:ph idx="1"/>
          </p:nvPr>
        </p:nvSpPr>
        <p:spPr>
          <a:xfrm>
            <a:off x="838200" y="1384836"/>
            <a:ext cx="10529455" cy="5168363"/>
          </a:xfrm>
        </p:spPr>
        <p:txBody>
          <a:bodyPr>
            <a:normAutofit fontScale="85000" lnSpcReduction="10000"/>
          </a:bodyPr>
          <a:lstStyle/>
          <a:p>
            <a:pPr marL="0" indent="0">
              <a:buNone/>
            </a:pPr>
            <a:r>
              <a:rPr lang="cs-CZ" sz="3300" b="1" dirty="0">
                <a:solidFill>
                  <a:srgbClr val="002060"/>
                </a:solidFill>
              </a:rPr>
              <a:t>Základní školy v  MČ Prahy 22 – shrnující informace k odkladům</a:t>
            </a:r>
          </a:p>
          <a:p>
            <a:pPr marL="0" indent="0">
              <a:buNone/>
            </a:pPr>
            <a:endParaRPr lang="cs-CZ" sz="2400" b="1" dirty="0">
              <a:solidFill>
                <a:srgbClr val="0070C0"/>
              </a:solidFill>
            </a:endParaRPr>
          </a:p>
          <a:p>
            <a:r>
              <a:rPr lang="cs-CZ" sz="2400" b="1" dirty="0">
                <a:solidFill>
                  <a:srgbClr val="0070C0"/>
                </a:solidFill>
              </a:rPr>
              <a:t>K odkladu (odklady docházky žádejte při zápisu, do poradny se objednejte již nyní)</a:t>
            </a:r>
          </a:p>
          <a:p>
            <a:pPr lvl="1"/>
            <a:r>
              <a:rPr lang="cs-CZ" b="1" dirty="0"/>
              <a:t>Rodný list dítěte</a:t>
            </a:r>
          </a:p>
          <a:p>
            <a:pPr lvl="1"/>
            <a:r>
              <a:rPr lang="cs-CZ" b="1" dirty="0"/>
              <a:t>Občanský průkaz</a:t>
            </a:r>
          </a:p>
          <a:p>
            <a:pPr lvl="1"/>
            <a:r>
              <a:rPr lang="cs-CZ" b="1" dirty="0"/>
              <a:t>U cizinců doklad o trvalém/přechodném pobytu</a:t>
            </a:r>
          </a:p>
          <a:p>
            <a:pPr lvl="1">
              <a:lnSpc>
                <a:spcPct val="105000"/>
              </a:lnSpc>
            </a:pPr>
            <a:r>
              <a:rPr lang="cs-CZ" b="1" dirty="0">
                <a:effectLst/>
                <a:ea typeface="Calibri" panose="020F0502020204030204" pitchFamily="34" charset="0"/>
                <a:cs typeface="Times New Roman" panose="02020603050405020304" pitchFamily="18" charset="0"/>
              </a:rPr>
              <a:t>Poučení (správní řízení a GDPR) - odklad</a:t>
            </a:r>
          </a:p>
          <a:p>
            <a:pPr lvl="1">
              <a:lnSpc>
                <a:spcPct val="105000"/>
              </a:lnSpc>
            </a:pPr>
            <a:r>
              <a:rPr lang="cs-CZ" b="1" dirty="0">
                <a:effectLst/>
                <a:ea typeface="Calibri" panose="020F0502020204030204" pitchFamily="34" charset="0"/>
                <a:cs typeface="Times New Roman" panose="02020603050405020304" pitchFamily="18" charset="0"/>
              </a:rPr>
              <a:t>Doporučení ŠPZ (školské poradenské zařízení = pedagogicko-psychologická poradna nebo SPC ) a </a:t>
            </a:r>
          </a:p>
          <a:p>
            <a:pPr marL="457200" lvl="1" indent="0">
              <a:lnSpc>
                <a:spcPct val="105000"/>
              </a:lnSpc>
              <a:buNone/>
            </a:pPr>
            <a:r>
              <a:rPr lang="cs-CZ" dirty="0">
                <a:effectLst/>
                <a:ea typeface="Calibri" panose="020F0502020204030204" pitchFamily="34" charset="0"/>
                <a:cs typeface="Times New Roman" panose="02020603050405020304" pitchFamily="18" charset="0"/>
              </a:rPr>
              <a:t>a) Doporučení dětského lékaře</a:t>
            </a:r>
          </a:p>
          <a:p>
            <a:pPr marL="685800" indent="0">
              <a:lnSpc>
                <a:spcPct val="105000"/>
              </a:lnSpc>
              <a:buNone/>
            </a:pPr>
            <a:r>
              <a:rPr lang="cs-CZ" sz="2400" dirty="0">
                <a:effectLst/>
                <a:ea typeface="Calibri" panose="020F0502020204030204" pitchFamily="34" charset="0"/>
                <a:cs typeface="Times New Roman" panose="02020603050405020304" pitchFamily="18" charset="0"/>
              </a:rPr>
              <a:t>        nebo</a:t>
            </a:r>
          </a:p>
          <a:p>
            <a:pPr marL="457200" lvl="1" indent="0">
              <a:lnSpc>
                <a:spcPct val="105000"/>
              </a:lnSpc>
              <a:buNone/>
            </a:pPr>
            <a:r>
              <a:rPr lang="cs-CZ" dirty="0">
                <a:effectLst/>
                <a:ea typeface="Calibri" panose="020F0502020204030204" pitchFamily="34" charset="0"/>
                <a:cs typeface="Times New Roman" panose="02020603050405020304" pitchFamily="18" charset="0"/>
              </a:rPr>
              <a:t>b) Doporučení ŠPZ a klinického psychologa</a:t>
            </a:r>
          </a:p>
          <a:p>
            <a:pPr marL="685800" indent="0">
              <a:lnSpc>
                <a:spcPct val="105000"/>
              </a:lnSpc>
              <a:buNone/>
            </a:pPr>
            <a:r>
              <a:rPr lang="cs-CZ" sz="2400" dirty="0">
                <a:effectLst/>
                <a:ea typeface="Calibri" panose="020F0502020204030204" pitchFamily="34" charset="0"/>
                <a:cs typeface="Times New Roman" panose="02020603050405020304" pitchFamily="18" charset="0"/>
              </a:rPr>
              <a:t> </a:t>
            </a:r>
          </a:p>
          <a:p>
            <a:pPr marL="0" lvl="0" indent="0">
              <a:lnSpc>
                <a:spcPct val="105000"/>
              </a:lnSpc>
              <a:spcAft>
                <a:spcPts val="800"/>
              </a:spcAft>
              <a:buNone/>
            </a:pPr>
            <a:r>
              <a:rPr lang="cs-CZ" sz="2400" b="1" dirty="0">
                <a:effectLst/>
                <a:ea typeface="Calibri" panose="020F0502020204030204" pitchFamily="34" charset="0"/>
                <a:cs typeface="Times New Roman" panose="02020603050405020304" pitchFamily="18" charset="0"/>
              </a:rPr>
              <a:t>Pokud budete žádat o odklad, není potřeba, abyste do školy k zápisu přiváděli dítě. </a:t>
            </a:r>
          </a:p>
          <a:p>
            <a:pPr lvl="1"/>
            <a:endParaRPr lang="cs-CZ" sz="2000" b="1" dirty="0"/>
          </a:p>
          <a:p>
            <a:endParaRPr lang="cs-CZ" b="1" dirty="0"/>
          </a:p>
          <a:p>
            <a:endParaRPr lang="cs-CZ" b="1" dirty="0"/>
          </a:p>
        </p:txBody>
      </p:sp>
      <p:sp>
        <p:nvSpPr>
          <p:cNvPr id="9" name="Zástupný symbol pro číslo snímku 8">
            <a:extLst>
              <a:ext uri="{FF2B5EF4-FFF2-40B4-BE49-F238E27FC236}">
                <a16:creationId xmlns:a16="http://schemas.microsoft.com/office/drawing/2014/main" id="{B5C5F74E-0F5C-17D1-CE11-5E203BABFB47}"/>
              </a:ext>
            </a:extLst>
          </p:cNvPr>
          <p:cNvSpPr>
            <a:spLocks noGrp="1"/>
          </p:cNvSpPr>
          <p:nvPr>
            <p:ph type="sldNum" sz="quarter" idx="12"/>
          </p:nvPr>
        </p:nvSpPr>
        <p:spPr/>
        <p:txBody>
          <a:bodyPr/>
          <a:lstStyle/>
          <a:p>
            <a:fld id="{5461BB41-8F93-1243-B4BF-DE04D556D39D}" type="slidenum">
              <a:rPr lang="cs-CZ" smtClean="0"/>
              <a:t>79</a:t>
            </a:fld>
            <a:endParaRPr lang="cs-CZ"/>
          </a:p>
        </p:txBody>
      </p:sp>
    </p:spTree>
    <p:extLst>
      <p:ext uri="{BB962C8B-B14F-4D97-AF65-F5344CB8AC3E}">
        <p14:creationId xmlns:p14="http://schemas.microsoft.com/office/powerpoint/2010/main" val="180228430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2588E60-7803-FB65-DF6A-C730B509A984}"/>
              </a:ext>
            </a:extLst>
          </p:cNvPr>
          <p:cNvSpPr>
            <a:spLocks noGrp="1"/>
          </p:cNvSpPr>
          <p:nvPr>
            <p:ph type="title"/>
          </p:nvPr>
        </p:nvSpPr>
        <p:spPr>
          <a:xfrm>
            <a:off x="831850" y="1295235"/>
            <a:ext cx="10515600" cy="1653237"/>
          </a:xfrm>
        </p:spPr>
        <p:txBody>
          <a:bodyPr>
            <a:normAutofit/>
          </a:bodyPr>
          <a:lstStyle/>
          <a:p>
            <a:pPr algn="ctr"/>
            <a:r>
              <a:rPr lang="cs-CZ" sz="3600" b="1" dirty="0"/>
              <a:t>ZŠ U Obory</a:t>
            </a:r>
          </a:p>
        </p:txBody>
      </p:sp>
      <p:pic>
        <p:nvPicPr>
          <p:cNvPr id="4" name="Picture 5" descr="Snímek obrazovky 2017-03-10 v 13.18.25.png">
            <a:extLst>
              <a:ext uri="{FF2B5EF4-FFF2-40B4-BE49-F238E27FC236}">
                <a16:creationId xmlns:a16="http://schemas.microsoft.com/office/drawing/2014/main" id="{1A4CFAEA-A020-C874-0081-7024624E95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Obrázek 5">
            <a:extLst>
              <a:ext uri="{FF2B5EF4-FFF2-40B4-BE49-F238E27FC236}">
                <a16:creationId xmlns:a16="http://schemas.microsoft.com/office/drawing/2014/main" id="{C8A01494-ED0D-931D-7FF0-4D1F2B972D2F}"/>
              </a:ext>
            </a:extLst>
          </p:cNvPr>
          <p:cNvPicPr>
            <a:picLocks noChangeAspect="1"/>
          </p:cNvPicPr>
          <p:nvPr/>
        </p:nvPicPr>
        <p:blipFill>
          <a:blip r:embed="rId3"/>
          <a:stretch>
            <a:fillRect/>
          </a:stretch>
        </p:blipFill>
        <p:spPr>
          <a:xfrm>
            <a:off x="5047641" y="3620278"/>
            <a:ext cx="2181922" cy="2243820"/>
          </a:xfrm>
          <a:prstGeom prst="rect">
            <a:avLst/>
          </a:prstGeom>
        </p:spPr>
      </p:pic>
      <p:sp>
        <p:nvSpPr>
          <p:cNvPr id="10" name="Zástupný symbol pro číslo snímku 9">
            <a:extLst>
              <a:ext uri="{FF2B5EF4-FFF2-40B4-BE49-F238E27FC236}">
                <a16:creationId xmlns:a16="http://schemas.microsoft.com/office/drawing/2014/main" id="{D3328094-4C15-67AE-DE05-800B931C59B7}"/>
              </a:ext>
            </a:extLst>
          </p:cNvPr>
          <p:cNvSpPr>
            <a:spLocks noGrp="1"/>
          </p:cNvSpPr>
          <p:nvPr>
            <p:ph type="sldNum" sz="quarter" idx="12"/>
          </p:nvPr>
        </p:nvSpPr>
        <p:spPr/>
        <p:txBody>
          <a:bodyPr/>
          <a:lstStyle/>
          <a:p>
            <a:fld id="{5461BB41-8F93-1243-B4BF-DE04D556D39D}" type="slidenum">
              <a:rPr lang="cs-CZ" smtClean="0"/>
              <a:t>80</a:t>
            </a:fld>
            <a:endParaRPr lang="cs-CZ"/>
          </a:p>
        </p:txBody>
      </p:sp>
    </p:spTree>
    <p:extLst>
      <p:ext uri="{BB962C8B-B14F-4D97-AF65-F5344CB8AC3E}">
        <p14:creationId xmlns:p14="http://schemas.microsoft.com/office/powerpoint/2010/main" val="130272126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4380BDE-F5B6-42D7-8EC5-B04757E90D38}"/>
              </a:ext>
            </a:extLst>
          </p:cNvPr>
          <p:cNvSpPr>
            <a:spLocks noGrp="1"/>
          </p:cNvSpPr>
          <p:nvPr>
            <p:ph type="title"/>
          </p:nvPr>
        </p:nvSpPr>
        <p:spPr>
          <a:xfrm>
            <a:off x="838200" y="1003610"/>
            <a:ext cx="6840894" cy="1226634"/>
          </a:xfrm>
        </p:spPr>
        <p:txBody>
          <a:bodyPr/>
          <a:lstStyle/>
          <a:p>
            <a:pPr algn="ctr"/>
            <a:r>
              <a:rPr lang="cs-CZ" dirty="0"/>
              <a:t>      </a:t>
            </a:r>
            <a:r>
              <a:rPr lang="cs-CZ" sz="2800" b="1" dirty="0">
                <a:solidFill>
                  <a:srgbClr val="002060"/>
                </a:solidFill>
              </a:rPr>
              <a:t>Základní škola U Obory</a:t>
            </a:r>
          </a:p>
        </p:txBody>
      </p:sp>
      <p:sp>
        <p:nvSpPr>
          <p:cNvPr id="3" name="Zástupný symbol pro obsah 2">
            <a:extLst>
              <a:ext uri="{FF2B5EF4-FFF2-40B4-BE49-F238E27FC236}">
                <a16:creationId xmlns:a16="http://schemas.microsoft.com/office/drawing/2014/main" id="{3410EFB7-6CE7-445B-A650-AB856AEDBFD0}"/>
              </a:ext>
            </a:extLst>
          </p:cNvPr>
          <p:cNvSpPr>
            <a:spLocks noGrp="1"/>
          </p:cNvSpPr>
          <p:nvPr>
            <p:ph idx="1"/>
          </p:nvPr>
        </p:nvSpPr>
        <p:spPr>
          <a:xfrm>
            <a:off x="838200" y="1895707"/>
            <a:ext cx="10515600" cy="4281256"/>
          </a:xfrm>
        </p:spPr>
        <p:txBody>
          <a:bodyPr>
            <a:normAutofit fontScale="85000" lnSpcReduction="20000"/>
          </a:bodyPr>
          <a:lstStyle/>
          <a:p>
            <a:r>
              <a:rPr lang="cs-CZ" sz="1800" b="1" dirty="0"/>
              <a:t>Š</a:t>
            </a:r>
            <a:r>
              <a:rPr lang="cs-CZ" sz="1800" dirty="0"/>
              <a:t>kolní </a:t>
            </a:r>
            <a:r>
              <a:rPr lang="cs-CZ" sz="1800" b="1" dirty="0"/>
              <a:t>V</a:t>
            </a:r>
            <a:r>
              <a:rPr lang="cs-CZ" sz="1800" dirty="0"/>
              <a:t>zdělávací </a:t>
            </a:r>
            <a:r>
              <a:rPr lang="cs-CZ" sz="1800" b="1" dirty="0"/>
              <a:t>P</a:t>
            </a:r>
            <a:r>
              <a:rPr lang="cs-CZ" sz="1800" dirty="0"/>
              <a:t>rogram: </a:t>
            </a:r>
          </a:p>
          <a:p>
            <a:pPr marL="0" indent="0">
              <a:buNone/>
            </a:pPr>
            <a:r>
              <a:rPr lang="cs-CZ" sz="1800" b="1" dirty="0"/>
              <a:t>			   </a:t>
            </a:r>
            <a:r>
              <a:rPr lang="cs-CZ" sz="1800" b="1" i="1" dirty="0"/>
              <a:t>Škola s tebou a pro tebe</a:t>
            </a:r>
          </a:p>
          <a:p>
            <a:r>
              <a:rPr lang="cs-CZ" sz="1800" dirty="0"/>
              <a:t>Motto školy:  </a:t>
            </a:r>
          </a:p>
          <a:p>
            <a:pPr marL="0" indent="0" algn="ctr">
              <a:buNone/>
            </a:pPr>
            <a:r>
              <a:rPr lang="cs-CZ" sz="1800" b="1" i="1" dirty="0"/>
              <a:t>Každé dítě je jiné. </a:t>
            </a:r>
          </a:p>
          <a:p>
            <a:pPr marL="0" indent="0" algn="ctr">
              <a:buNone/>
            </a:pPr>
            <a:r>
              <a:rPr lang="cs-CZ" sz="1800" b="1" i="1" dirty="0"/>
              <a:t>Každé dítě má právo vzdělávat se s ostatními.</a:t>
            </a:r>
            <a:endParaRPr lang="cs-CZ" sz="1800" dirty="0"/>
          </a:p>
          <a:p>
            <a:pPr marL="0" indent="0" algn="ctr">
              <a:buNone/>
            </a:pPr>
            <a:r>
              <a:rPr lang="cs-CZ" sz="1800" b="1" i="1" dirty="0"/>
              <a:t>Každé dítě má právo na úspěch.</a:t>
            </a:r>
          </a:p>
          <a:p>
            <a:r>
              <a:rPr lang="cs-CZ" sz="1800" dirty="0"/>
              <a:t>ŠVP školní družiny</a:t>
            </a:r>
            <a:r>
              <a:rPr lang="cs-CZ" sz="1800" b="1" i="1" dirty="0"/>
              <a:t>:</a:t>
            </a:r>
          </a:p>
          <a:p>
            <a:pPr marL="0" indent="0">
              <a:buNone/>
            </a:pPr>
            <a:r>
              <a:rPr lang="cs-CZ" sz="1800" b="1" i="1" dirty="0"/>
              <a:t>                                                                         Kdo si hraje, nezlobí</a:t>
            </a:r>
          </a:p>
          <a:p>
            <a:pPr marL="0" indent="0">
              <a:buNone/>
            </a:pPr>
            <a:endParaRPr lang="cs-CZ" sz="1800" dirty="0"/>
          </a:p>
          <a:p>
            <a:r>
              <a:rPr lang="cs-CZ" sz="2400" b="1" dirty="0"/>
              <a:t>Kontakty:</a:t>
            </a:r>
          </a:p>
          <a:p>
            <a:pPr>
              <a:buFontTx/>
              <a:buChar char="-"/>
            </a:pPr>
            <a:r>
              <a:rPr lang="cs-CZ" sz="2400" b="1" dirty="0">
                <a:solidFill>
                  <a:srgbClr val="002060"/>
                </a:solidFill>
              </a:rPr>
              <a:t>Ředitelka školy: Mgr. Ivana Vodičková </a:t>
            </a:r>
          </a:p>
          <a:p>
            <a:pPr>
              <a:buFontTx/>
              <a:buChar char="-"/>
            </a:pPr>
            <a:r>
              <a:rPr lang="cs-CZ" sz="2400" dirty="0"/>
              <a:t>Zástupkyně ŘŠ: Mgr. Marina </a:t>
            </a:r>
            <a:r>
              <a:rPr lang="cs-CZ" sz="2400" dirty="0" err="1"/>
              <a:t>Oftnerová</a:t>
            </a:r>
            <a:r>
              <a:rPr lang="cs-CZ" sz="2400" dirty="0"/>
              <a:t> </a:t>
            </a:r>
          </a:p>
          <a:p>
            <a:pPr>
              <a:buFontTx/>
              <a:buChar char="-"/>
            </a:pPr>
            <a:r>
              <a:rPr lang="cs-CZ" sz="2400" dirty="0"/>
              <a:t>Výchovná poradkyně: Mgr. Světlana Zábranská </a:t>
            </a:r>
          </a:p>
          <a:p>
            <a:pPr>
              <a:buFontTx/>
              <a:buChar char="-"/>
            </a:pPr>
            <a:r>
              <a:rPr lang="cs-CZ" sz="2400" dirty="0" err="1"/>
              <a:t>www.zsuobory.cz</a:t>
            </a:r>
            <a:endParaRPr lang="cs-CZ" sz="2400" dirty="0"/>
          </a:p>
        </p:txBody>
      </p:sp>
      <p:pic>
        <p:nvPicPr>
          <p:cNvPr id="5" name="Obrázek 4">
            <a:extLst>
              <a:ext uri="{FF2B5EF4-FFF2-40B4-BE49-F238E27FC236}">
                <a16:creationId xmlns:a16="http://schemas.microsoft.com/office/drawing/2014/main" id="{4DFDA41F-3F46-4E3D-AF30-97F419D785CA}"/>
              </a:ext>
            </a:extLst>
          </p:cNvPr>
          <p:cNvPicPr>
            <a:picLocks noChangeAspect="1"/>
          </p:cNvPicPr>
          <p:nvPr/>
        </p:nvPicPr>
        <p:blipFill>
          <a:blip r:embed="rId2"/>
          <a:stretch>
            <a:fillRect/>
          </a:stretch>
        </p:blipFill>
        <p:spPr>
          <a:xfrm>
            <a:off x="9857678" y="1384837"/>
            <a:ext cx="2181922" cy="2243820"/>
          </a:xfrm>
          <a:prstGeom prst="rect">
            <a:avLst/>
          </a:prstGeom>
        </p:spPr>
      </p:pic>
      <p:pic>
        <p:nvPicPr>
          <p:cNvPr id="4" name="Picture 4" descr="Snímek obrazovky 2017-03-10 v 13.18.25.png">
            <a:extLst>
              <a:ext uri="{FF2B5EF4-FFF2-40B4-BE49-F238E27FC236}">
                <a16:creationId xmlns:a16="http://schemas.microsoft.com/office/drawing/2014/main" id="{5B022756-5FAD-EC29-8B32-B19D63F560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1384837"/>
          </a:xfrm>
          <a:prstGeom prst="rect">
            <a:avLst/>
          </a:prstGeom>
        </p:spPr>
      </p:pic>
      <p:sp>
        <p:nvSpPr>
          <p:cNvPr id="11" name="Zástupný symbol pro číslo snímku 10">
            <a:extLst>
              <a:ext uri="{FF2B5EF4-FFF2-40B4-BE49-F238E27FC236}">
                <a16:creationId xmlns:a16="http://schemas.microsoft.com/office/drawing/2014/main" id="{209103A5-CE6D-D8CF-B7DD-2F0BFB674810}"/>
              </a:ext>
            </a:extLst>
          </p:cNvPr>
          <p:cNvSpPr>
            <a:spLocks noGrp="1"/>
          </p:cNvSpPr>
          <p:nvPr>
            <p:ph type="sldNum" sz="quarter" idx="12"/>
          </p:nvPr>
        </p:nvSpPr>
        <p:spPr/>
        <p:txBody>
          <a:bodyPr/>
          <a:lstStyle/>
          <a:p>
            <a:fld id="{5461BB41-8F93-1243-B4BF-DE04D556D39D}" type="slidenum">
              <a:rPr lang="cs-CZ" smtClean="0"/>
              <a:t>81</a:t>
            </a:fld>
            <a:endParaRPr lang="cs-CZ"/>
          </a:p>
        </p:txBody>
      </p:sp>
    </p:spTree>
    <p:extLst>
      <p:ext uri="{BB962C8B-B14F-4D97-AF65-F5344CB8AC3E}">
        <p14:creationId xmlns:p14="http://schemas.microsoft.com/office/powerpoint/2010/main" val="32383047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981307"/>
            <a:ext cx="7886700" cy="729121"/>
          </a:xfrm>
        </p:spPr>
        <p:txBody>
          <a:bodyPr>
            <a:normAutofit fontScale="90000"/>
          </a:bodyPr>
          <a:lstStyle/>
          <a:p>
            <a:pPr algn="ctr"/>
            <a:br>
              <a:rPr lang="en-US" sz="2566" b="1" dirty="0"/>
            </a:br>
            <a:r>
              <a:rPr lang="en-US" sz="3100" b="1" dirty="0">
                <a:solidFill>
                  <a:srgbClr val="002060"/>
                </a:solidFill>
              </a:rPr>
              <a:t>ZŠ U </a:t>
            </a:r>
            <a:r>
              <a:rPr lang="en-US" sz="3100" b="1" dirty="0" err="1">
                <a:solidFill>
                  <a:srgbClr val="002060"/>
                </a:solidFill>
              </a:rPr>
              <a:t>Obory</a:t>
            </a:r>
            <a:endParaRPr lang="en-US" sz="3100" b="1" dirty="0">
              <a:solidFill>
                <a:srgbClr val="002060"/>
              </a:solidFill>
            </a:endParaRPr>
          </a:p>
        </p:txBody>
      </p:sp>
      <p:sp>
        <p:nvSpPr>
          <p:cNvPr id="3" name="Content Placeholder 2"/>
          <p:cNvSpPr>
            <a:spLocks noGrp="1"/>
          </p:cNvSpPr>
          <p:nvPr>
            <p:ph idx="1"/>
          </p:nvPr>
        </p:nvSpPr>
        <p:spPr>
          <a:xfrm>
            <a:off x="924099" y="2007219"/>
            <a:ext cx="9479154" cy="4638907"/>
          </a:xfrm>
        </p:spPr>
        <p:txBody>
          <a:bodyPr>
            <a:normAutofit/>
          </a:bodyPr>
          <a:lstStyle/>
          <a:p>
            <a:pPr marL="0" indent="0">
              <a:buNone/>
            </a:pPr>
            <a:r>
              <a:rPr lang="cs-CZ" sz="2309" b="1" dirty="0"/>
              <a:t>Kapacita školy</a:t>
            </a:r>
            <a:r>
              <a:rPr lang="cs-CZ" sz="2309" dirty="0"/>
              <a:t>:	   970  žáků</a:t>
            </a:r>
          </a:p>
          <a:p>
            <a:pPr marL="0" indent="0">
              <a:buNone/>
            </a:pPr>
            <a:r>
              <a:rPr lang="cs-CZ" sz="2309" dirty="0"/>
              <a:t>		   830 žáků – 32 tříd</a:t>
            </a:r>
          </a:p>
          <a:p>
            <a:pPr marL="0" indent="0">
              <a:buNone/>
            </a:pPr>
            <a:r>
              <a:rPr lang="cs-CZ" sz="2309" b="1" dirty="0"/>
              <a:t>Kapacita školní družiny</a:t>
            </a:r>
            <a:r>
              <a:rPr lang="cs-CZ" sz="2309" dirty="0"/>
              <a:t>: 380 žáků</a:t>
            </a:r>
          </a:p>
          <a:p>
            <a:pPr marL="0" indent="0">
              <a:buNone/>
            </a:pPr>
            <a:r>
              <a:rPr lang="cs-CZ" sz="2309" dirty="0"/>
              <a:t>		  333 žáků – 14 oddělení</a:t>
            </a:r>
          </a:p>
          <a:p>
            <a:pPr marL="0" indent="0">
              <a:buNone/>
            </a:pPr>
            <a:endParaRPr lang="cs-CZ" sz="2309" b="1" dirty="0"/>
          </a:p>
          <a:p>
            <a:pPr marL="0" indent="0">
              <a:buNone/>
            </a:pPr>
            <a:endParaRPr lang="cs-CZ" sz="2309" b="1" dirty="0"/>
          </a:p>
          <a:p>
            <a:pPr marL="0" indent="0">
              <a:buNone/>
            </a:pPr>
            <a:r>
              <a:rPr lang="cs-CZ" sz="2309" b="1" dirty="0"/>
              <a:t>Cíle a plány:</a:t>
            </a:r>
          </a:p>
          <a:p>
            <a:r>
              <a:rPr lang="cs-CZ" sz="1860" dirty="0"/>
              <a:t>udržet (zvýšit) kvalitu vzdělávání</a:t>
            </a:r>
          </a:p>
          <a:p>
            <a:r>
              <a:rPr lang="cs-CZ" sz="1860" dirty="0"/>
              <a:t>udržet (zvýšit) bezpečné a příjemné prostředí (vztahy a atmosféra školy)</a:t>
            </a:r>
          </a:p>
          <a:p>
            <a:r>
              <a:rPr lang="cs-CZ" sz="1860" dirty="0"/>
              <a:t>zajistit vybavení prostor, které budou umožňovat výuku na požadované úrovni</a:t>
            </a:r>
          </a:p>
          <a:p>
            <a:endParaRPr lang="cs-CZ" sz="1860" dirty="0"/>
          </a:p>
          <a:p>
            <a:pPr lvl="1">
              <a:buFontTx/>
              <a:buChar char="-"/>
            </a:pPr>
            <a:endParaRPr lang="cs-CZ" sz="1909" dirty="0"/>
          </a:p>
          <a:p>
            <a:pPr marL="457174" lvl="1" indent="0">
              <a:buNone/>
            </a:pPr>
            <a:endParaRPr lang="cs-CZ" sz="1860" dirty="0"/>
          </a:p>
          <a:p>
            <a:pPr lvl="1">
              <a:buFontTx/>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p:cNvPicPr>
            <a:picLocks noChangeAspect="1"/>
          </p:cNvPicPr>
          <p:nvPr/>
        </p:nvPicPr>
        <p:blipFill>
          <a:blip r:embed="rId3"/>
          <a:stretch>
            <a:fillRect/>
          </a:stretch>
        </p:blipFill>
        <p:spPr>
          <a:xfrm>
            <a:off x="7156289" y="1791877"/>
            <a:ext cx="4111613" cy="3083711"/>
          </a:xfrm>
          <a:prstGeom prst="rect">
            <a:avLst/>
          </a:prstGeom>
        </p:spPr>
      </p:pic>
      <p:sp>
        <p:nvSpPr>
          <p:cNvPr id="11" name="Zástupný symbol pro číslo snímku 10">
            <a:extLst>
              <a:ext uri="{FF2B5EF4-FFF2-40B4-BE49-F238E27FC236}">
                <a16:creationId xmlns:a16="http://schemas.microsoft.com/office/drawing/2014/main" id="{082760B6-5A2D-57A4-756A-82B082B83D83}"/>
              </a:ext>
            </a:extLst>
          </p:cNvPr>
          <p:cNvSpPr>
            <a:spLocks noGrp="1"/>
          </p:cNvSpPr>
          <p:nvPr>
            <p:ph type="sldNum" sz="quarter" idx="12"/>
          </p:nvPr>
        </p:nvSpPr>
        <p:spPr/>
        <p:txBody>
          <a:bodyPr/>
          <a:lstStyle/>
          <a:p>
            <a:fld id="{5461BB41-8F93-1243-B4BF-DE04D556D39D}" type="slidenum">
              <a:rPr lang="cs-CZ" smtClean="0"/>
              <a:t>82</a:t>
            </a:fld>
            <a:endParaRPr lang="cs-CZ"/>
          </a:p>
        </p:txBody>
      </p:sp>
    </p:spTree>
    <p:extLst>
      <p:ext uri="{BB962C8B-B14F-4D97-AF65-F5344CB8AC3E}">
        <p14:creationId xmlns:p14="http://schemas.microsoft.com/office/powerpoint/2010/main" val="31213304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96ED0E3-9941-428C-A32E-3A57392B0ED5}"/>
              </a:ext>
            </a:extLst>
          </p:cNvPr>
          <p:cNvSpPr>
            <a:spLocks noGrp="1"/>
          </p:cNvSpPr>
          <p:nvPr>
            <p:ph type="title"/>
          </p:nvPr>
        </p:nvSpPr>
        <p:spPr>
          <a:xfrm>
            <a:off x="363894" y="1245186"/>
            <a:ext cx="10989906" cy="720397"/>
          </a:xfrm>
        </p:spPr>
        <p:txBody>
          <a:bodyPr>
            <a:normAutofit/>
          </a:bodyPr>
          <a:lstStyle/>
          <a:p>
            <a:pPr algn="ctr"/>
            <a:r>
              <a:rPr lang="cs-CZ" sz="2800" b="1" dirty="0">
                <a:solidFill>
                  <a:srgbClr val="002060"/>
                </a:solidFill>
              </a:rPr>
              <a:t>Žáci v ZŠ U Obory                   </a:t>
            </a:r>
          </a:p>
        </p:txBody>
      </p:sp>
      <p:sp>
        <p:nvSpPr>
          <p:cNvPr id="3" name="Zástupný symbol pro obsah 2">
            <a:extLst>
              <a:ext uri="{FF2B5EF4-FFF2-40B4-BE49-F238E27FC236}">
                <a16:creationId xmlns:a16="http://schemas.microsoft.com/office/drawing/2014/main" id="{D567C1EC-432E-46D4-BC3C-68B600ABD4F0}"/>
              </a:ext>
            </a:extLst>
          </p:cNvPr>
          <p:cNvSpPr>
            <a:spLocks noGrp="1"/>
          </p:cNvSpPr>
          <p:nvPr>
            <p:ph sz="half" idx="1"/>
          </p:nvPr>
        </p:nvSpPr>
        <p:spPr>
          <a:xfrm>
            <a:off x="363894" y="1965584"/>
            <a:ext cx="5271795" cy="4546728"/>
          </a:xfrm>
        </p:spPr>
        <p:txBody>
          <a:bodyPr>
            <a:normAutofit fontScale="92500" lnSpcReduction="10000"/>
          </a:bodyPr>
          <a:lstStyle/>
          <a:p>
            <a:pPr marL="0" indent="0">
              <a:buNone/>
            </a:pPr>
            <a:r>
              <a:rPr lang="cs-CZ" b="1" dirty="0"/>
              <a:t>Ochod žáků na víceletá gymnázia</a:t>
            </a:r>
          </a:p>
          <a:p>
            <a:pPr marL="0" indent="0">
              <a:buNone/>
            </a:pPr>
            <a:endParaRPr lang="cs-CZ" b="1" dirty="0"/>
          </a:p>
          <a:p>
            <a:pPr marL="0" indent="0">
              <a:buNone/>
            </a:pPr>
            <a:endParaRPr lang="cs-CZ" b="1" dirty="0"/>
          </a:p>
          <a:p>
            <a:pPr marL="0" indent="0">
              <a:buNone/>
            </a:pPr>
            <a:endParaRPr lang="cs-CZ" b="1" dirty="0"/>
          </a:p>
          <a:p>
            <a:pPr marL="0" indent="0">
              <a:buNone/>
            </a:pPr>
            <a:endParaRPr lang="cs-CZ" b="1" dirty="0"/>
          </a:p>
          <a:p>
            <a:pPr lvl="0"/>
            <a:r>
              <a:rPr lang="cs-CZ" sz="2200" dirty="0"/>
              <a:t>školní kola předmětových olympiád </a:t>
            </a:r>
          </a:p>
          <a:p>
            <a:pPr lvl="0"/>
            <a:r>
              <a:rPr lang="cs-CZ" sz="2200" dirty="0"/>
              <a:t>biologická olympiáda – opakovaně úspěšní řešitelé v krajském kole</a:t>
            </a:r>
          </a:p>
          <a:p>
            <a:pPr lvl="0"/>
            <a:r>
              <a:rPr lang="cs-CZ" sz="2200" dirty="0"/>
              <a:t>mladý chemik – celorepublikové finále</a:t>
            </a:r>
          </a:p>
          <a:p>
            <a:pPr lvl="0"/>
            <a:r>
              <a:rPr lang="cs-CZ" sz="2200" dirty="0"/>
              <a:t>Odznak všestrannosti – celorepublikové finále</a:t>
            </a:r>
          </a:p>
          <a:p>
            <a:pPr lvl="0"/>
            <a:r>
              <a:rPr lang="cs-CZ" sz="2200" dirty="0"/>
              <a:t>Olympijský tréning</a:t>
            </a:r>
            <a:endParaRPr lang="cs-CZ" sz="2200" b="1" dirty="0"/>
          </a:p>
          <a:p>
            <a:endParaRPr lang="cs-CZ" dirty="0"/>
          </a:p>
        </p:txBody>
      </p:sp>
      <p:sp>
        <p:nvSpPr>
          <p:cNvPr id="4" name="Zástupný symbol pro obsah 3">
            <a:extLst>
              <a:ext uri="{FF2B5EF4-FFF2-40B4-BE49-F238E27FC236}">
                <a16:creationId xmlns:a16="http://schemas.microsoft.com/office/drawing/2014/main" id="{9189FFCC-D1A0-420F-A109-A0314F618047}"/>
              </a:ext>
            </a:extLst>
          </p:cNvPr>
          <p:cNvSpPr>
            <a:spLocks noGrp="1"/>
          </p:cNvSpPr>
          <p:nvPr>
            <p:ph sz="half" idx="2"/>
          </p:nvPr>
        </p:nvSpPr>
        <p:spPr>
          <a:xfrm>
            <a:off x="5635689" y="3428999"/>
            <a:ext cx="6192417" cy="3083313"/>
          </a:xfrm>
        </p:spPr>
        <p:txBody>
          <a:bodyPr>
            <a:normAutofit fontScale="92500" lnSpcReduction="10000"/>
          </a:bodyPr>
          <a:lstStyle/>
          <a:p>
            <a:pPr marL="0" indent="0">
              <a:buNone/>
            </a:pPr>
            <a:r>
              <a:rPr lang="cs-CZ" b="1" dirty="0"/>
              <a:t>Práce s žáky s SVP </a:t>
            </a:r>
            <a:endParaRPr lang="cs-CZ" dirty="0"/>
          </a:p>
          <a:p>
            <a:pPr lvl="0"/>
            <a:r>
              <a:rPr lang="cs-CZ" sz="2200" dirty="0"/>
              <a:t>ŠPP – školní poradenské pracoviště:</a:t>
            </a:r>
          </a:p>
          <a:p>
            <a:pPr lvl="1"/>
            <a:r>
              <a:rPr lang="cs-CZ" sz="1800" dirty="0"/>
              <a:t>výchovná poradkyně</a:t>
            </a:r>
          </a:p>
          <a:p>
            <a:pPr lvl="1"/>
            <a:r>
              <a:rPr lang="cs-CZ" sz="1800" dirty="0"/>
              <a:t>kariérní poradce</a:t>
            </a:r>
          </a:p>
          <a:p>
            <a:pPr lvl="1"/>
            <a:r>
              <a:rPr lang="cs-CZ" sz="1800" dirty="0"/>
              <a:t>školní metodička prevence</a:t>
            </a:r>
          </a:p>
          <a:p>
            <a:pPr lvl="1"/>
            <a:r>
              <a:rPr lang="cs-CZ" sz="1800" i="1" dirty="0"/>
              <a:t>Speciální pedagog</a:t>
            </a:r>
            <a:endParaRPr lang="cs-CZ" sz="1800" dirty="0"/>
          </a:p>
          <a:p>
            <a:pPr lvl="1"/>
            <a:r>
              <a:rPr lang="cs-CZ" sz="1800" i="1" dirty="0"/>
              <a:t>Školní psycholog</a:t>
            </a:r>
            <a:endParaRPr lang="cs-CZ" sz="1800" dirty="0"/>
          </a:p>
          <a:p>
            <a:pPr lvl="0"/>
            <a:r>
              <a:rPr lang="cs-CZ" sz="2200" dirty="0"/>
              <a:t>školní asistent</a:t>
            </a:r>
          </a:p>
          <a:p>
            <a:r>
              <a:rPr lang="cs-CZ" sz="2200" dirty="0"/>
              <a:t>asistenti pedagoga</a:t>
            </a:r>
          </a:p>
        </p:txBody>
      </p:sp>
      <p:pic>
        <p:nvPicPr>
          <p:cNvPr id="14" name="Obrázek 13">
            <a:extLst>
              <a:ext uri="{FF2B5EF4-FFF2-40B4-BE49-F238E27FC236}">
                <a16:creationId xmlns:a16="http://schemas.microsoft.com/office/drawing/2014/main" id="{2F4D6CFA-CD44-4526-9AB2-A158D27F426F}"/>
              </a:ext>
            </a:extLst>
          </p:cNvPr>
          <p:cNvPicPr>
            <a:picLocks noChangeAspect="1"/>
          </p:cNvPicPr>
          <p:nvPr/>
        </p:nvPicPr>
        <p:blipFill>
          <a:blip r:embed="rId2"/>
          <a:stretch>
            <a:fillRect/>
          </a:stretch>
        </p:blipFill>
        <p:spPr>
          <a:xfrm>
            <a:off x="996460" y="2396900"/>
            <a:ext cx="2705746" cy="1492344"/>
          </a:xfrm>
          <a:prstGeom prst="rect">
            <a:avLst/>
          </a:prstGeom>
        </p:spPr>
      </p:pic>
      <p:pic>
        <p:nvPicPr>
          <p:cNvPr id="16" name="Obrázek 15">
            <a:extLst>
              <a:ext uri="{FF2B5EF4-FFF2-40B4-BE49-F238E27FC236}">
                <a16:creationId xmlns:a16="http://schemas.microsoft.com/office/drawing/2014/main" id="{A23EEFD8-2D0D-41D8-99DF-8D0503BE9921}"/>
              </a:ext>
            </a:extLst>
          </p:cNvPr>
          <p:cNvPicPr>
            <a:picLocks noChangeAspect="1"/>
          </p:cNvPicPr>
          <p:nvPr/>
        </p:nvPicPr>
        <p:blipFill>
          <a:blip r:embed="rId3"/>
          <a:stretch>
            <a:fillRect/>
          </a:stretch>
        </p:blipFill>
        <p:spPr>
          <a:xfrm>
            <a:off x="7865421" y="813870"/>
            <a:ext cx="3012839" cy="2259630"/>
          </a:xfrm>
          <a:prstGeom prst="rect">
            <a:avLst/>
          </a:prstGeom>
        </p:spPr>
      </p:pic>
      <p:pic>
        <p:nvPicPr>
          <p:cNvPr id="6" name="Picture 5" descr="Snímek obrazovky 2017-03-10 v 13.18.25.png">
            <a:extLst>
              <a:ext uri="{FF2B5EF4-FFF2-40B4-BE49-F238E27FC236}">
                <a16:creationId xmlns:a16="http://schemas.microsoft.com/office/drawing/2014/main" id="{50EA5D30-CBEC-2A98-1A3D-61DBC2C0B5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90536" y="0"/>
            <a:ext cx="9077464" cy="1245187"/>
          </a:xfrm>
          <a:prstGeom prst="rect">
            <a:avLst/>
          </a:prstGeom>
        </p:spPr>
      </p:pic>
      <p:sp>
        <p:nvSpPr>
          <p:cNvPr id="11" name="Zástupný symbol pro číslo snímku 10">
            <a:extLst>
              <a:ext uri="{FF2B5EF4-FFF2-40B4-BE49-F238E27FC236}">
                <a16:creationId xmlns:a16="http://schemas.microsoft.com/office/drawing/2014/main" id="{CD08E0F5-84EC-0DCE-C55A-8FB07ABCD79A}"/>
              </a:ext>
            </a:extLst>
          </p:cNvPr>
          <p:cNvSpPr>
            <a:spLocks noGrp="1"/>
          </p:cNvSpPr>
          <p:nvPr>
            <p:ph type="sldNum" sz="quarter" idx="12"/>
          </p:nvPr>
        </p:nvSpPr>
        <p:spPr/>
        <p:txBody>
          <a:bodyPr/>
          <a:lstStyle/>
          <a:p>
            <a:fld id="{5461BB41-8F93-1243-B4BF-DE04D556D39D}" type="slidenum">
              <a:rPr lang="cs-CZ" smtClean="0"/>
              <a:t>83</a:t>
            </a:fld>
            <a:endParaRPr lang="cs-CZ"/>
          </a:p>
        </p:txBody>
      </p:sp>
    </p:spTree>
    <p:extLst>
      <p:ext uri="{BB962C8B-B14F-4D97-AF65-F5344CB8AC3E}">
        <p14:creationId xmlns:p14="http://schemas.microsoft.com/office/powerpoint/2010/main" val="346114885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895939"/>
            <a:ext cx="8515350" cy="895938"/>
          </a:xfrm>
        </p:spPr>
        <p:txBody>
          <a:bodyPr>
            <a:normAutofit/>
          </a:bodyPr>
          <a:lstStyle/>
          <a:p>
            <a:pPr algn="ctr"/>
            <a:br>
              <a:rPr lang="en-US" sz="2566" b="1" dirty="0">
                <a:solidFill>
                  <a:srgbClr val="002060"/>
                </a:solidFill>
              </a:rPr>
            </a:br>
            <a:r>
              <a:rPr lang="en-US" sz="2800" b="1" dirty="0">
                <a:solidFill>
                  <a:srgbClr val="002060"/>
                </a:solidFill>
              </a:rPr>
              <a:t>ZŠ U </a:t>
            </a:r>
            <a:r>
              <a:rPr lang="en-US" sz="2800" b="1" dirty="0" err="1">
                <a:solidFill>
                  <a:srgbClr val="002060"/>
                </a:solidFill>
              </a:rPr>
              <a:t>Obory</a:t>
            </a:r>
            <a:endParaRPr lang="en-US" sz="2800" b="1" dirty="0">
              <a:solidFill>
                <a:srgbClr val="002060"/>
              </a:solidFill>
            </a:endParaRPr>
          </a:p>
        </p:txBody>
      </p:sp>
      <p:sp>
        <p:nvSpPr>
          <p:cNvPr id="3" name="Content Placeholder 2"/>
          <p:cNvSpPr>
            <a:spLocks noGrp="1"/>
          </p:cNvSpPr>
          <p:nvPr>
            <p:ph idx="1"/>
          </p:nvPr>
        </p:nvSpPr>
        <p:spPr>
          <a:xfrm>
            <a:off x="557562" y="1710428"/>
            <a:ext cx="10526750" cy="4466536"/>
          </a:xfrm>
        </p:spPr>
        <p:txBody>
          <a:bodyPr>
            <a:normAutofit/>
          </a:bodyPr>
          <a:lstStyle/>
          <a:p>
            <a:pPr marL="0" indent="0">
              <a:buNone/>
            </a:pPr>
            <a:endParaRPr lang="cs-CZ" sz="2309" b="1" dirty="0"/>
          </a:p>
          <a:p>
            <a:pPr marL="0" indent="0">
              <a:buNone/>
            </a:pPr>
            <a:r>
              <a:rPr lang="cs-CZ" b="1" dirty="0"/>
              <a:t>Aktuální potřeby a problémy</a:t>
            </a:r>
            <a:endParaRPr lang="cs-CZ" dirty="0"/>
          </a:p>
          <a:p>
            <a:pPr marL="457174" lvl="1" indent="0">
              <a:buNone/>
            </a:pPr>
            <a:endParaRPr lang="cs-CZ" sz="1860" dirty="0"/>
          </a:p>
          <a:p>
            <a:pPr lvl="1">
              <a:buFont typeface="Arial"/>
              <a:buChar char="•"/>
            </a:pPr>
            <a:r>
              <a:rPr lang="cs-CZ" dirty="0"/>
              <a:t>nedostatek prostor pro dělenou výuku</a:t>
            </a:r>
          </a:p>
          <a:p>
            <a:pPr lvl="1">
              <a:buFont typeface="Arial"/>
              <a:buChar char="•"/>
            </a:pPr>
            <a:r>
              <a:rPr lang="cs-CZ" dirty="0"/>
              <a:t>nedostatek finančních prostředků pro nákup učebních pomůcek a modernizaci vybavení školy</a:t>
            </a:r>
          </a:p>
          <a:p>
            <a:pPr lvl="1">
              <a:buFont typeface="Arial"/>
              <a:buChar char="•"/>
            </a:pPr>
            <a:r>
              <a:rPr lang="cs-CZ" dirty="0"/>
              <a:t>stabilizace kvalitního pedagogického sboru, včetně zajištění dalších kvalitních vyučujících </a:t>
            </a:r>
          </a:p>
          <a:p>
            <a:pPr lvl="1">
              <a:buFont typeface="Arial"/>
              <a:buChar char="•"/>
            </a:pPr>
            <a:r>
              <a:rPr lang="cs-CZ" dirty="0"/>
              <a:t>snížení počtu žáků ve třídách umožňující intenzivnější práci</a:t>
            </a:r>
          </a:p>
          <a:p>
            <a:pPr lvl="1">
              <a:buFont typeface="Arial"/>
              <a:buChar char="•"/>
            </a:pPr>
            <a:r>
              <a:rPr lang="cs-CZ" dirty="0"/>
              <a:t>zajištění prostor, zejména venkovních, pro činnost školní družiny</a:t>
            </a:r>
          </a:p>
          <a:p>
            <a:pPr lvl="1">
              <a:buFont typeface="Arial"/>
              <a:buChar char="•"/>
            </a:pPr>
            <a:r>
              <a:rPr lang="cs-CZ" dirty="0"/>
              <a:t>zajištění odpovídajících podmínek pro práci zaměstnanců a žáků školy</a:t>
            </a:r>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p:cNvPicPr>
            <a:picLocks noChangeAspect="1"/>
          </p:cNvPicPr>
          <p:nvPr/>
        </p:nvPicPr>
        <p:blipFill>
          <a:blip r:embed="rId3"/>
          <a:stretch>
            <a:fillRect/>
          </a:stretch>
        </p:blipFill>
        <p:spPr>
          <a:xfrm>
            <a:off x="8230769" y="1186244"/>
            <a:ext cx="2287434" cy="1715576"/>
          </a:xfrm>
          <a:prstGeom prst="rect">
            <a:avLst/>
          </a:prstGeom>
        </p:spPr>
      </p:pic>
      <p:sp>
        <p:nvSpPr>
          <p:cNvPr id="11" name="Zástupný symbol pro číslo snímku 10">
            <a:extLst>
              <a:ext uri="{FF2B5EF4-FFF2-40B4-BE49-F238E27FC236}">
                <a16:creationId xmlns:a16="http://schemas.microsoft.com/office/drawing/2014/main" id="{7730315C-3617-D469-ED18-00A4D5E6B77D}"/>
              </a:ext>
            </a:extLst>
          </p:cNvPr>
          <p:cNvSpPr>
            <a:spLocks noGrp="1"/>
          </p:cNvSpPr>
          <p:nvPr>
            <p:ph type="sldNum" sz="quarter" idx="12"/>
          </p:nvPr>
        </p:nvSpPr>
        <p:spPr/>
        <p:txBody>
          <a:bodyPr/>
          <a:lstStyle/>
          <a:p>
            <a:fld id="{5461BB41-8F93-1243-B4BF-DE04D556D39D}" type="slidenum">
              <a:rPr lang="cs-CZ" smtClean="0"/>
              <a:t>84</a:t>
            </a:fld>
            <a:endParaRPr lang="cs-CZ"/>
          </a:p>
        </p:txBody>
      </p:sp>
    </p:spTree>
    <p:extLst>
      <p:ext uri="{BB962C8B-B14F-4D97-AF65-F5344CB8AC3E}">
        <p14:creationId xmlns:p14="http://schemas.microsoft.com/office/powerpoint/2010/main" val="205255203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68D66D6-42DB-48E9-8508-8C2BABA8F3A8}"/>
              </a:ext>
            </a:extLst>
          </p:cNvPr>
          <p:cNvSpPr>
            <a:spLocks noGrp="1"/>
          </p:cNvSpPr>
          <p:nvPr>
            <p:ph type="title"/>
          </p:nvPr>
        </p:nvSpPr>
        <p:spPr>
          <a:xfrm>
            <a:off x="838200" y="1449659"/>
            <a:ext cx="10515600" cy="1247387"/>
          </a:xfrm>
        </p:spPr>
        <p:txBody>
          <a:bodyPr>
            <a:normAutofit/>
          </a:bodyPr>
          <a:lstStyle/>
          <a:p>
            <a:r>
              <a:rPr lang="cs-CZ" sz="3200" b="1" dirty="0">
                <a:solidFill>
                  <a:srgbClr val="002060"/>
                </a:solidFill>
              </a:rPr>
              <a:t>                </a:t>
            </a:r>
            <a:r>
              <a:rPr lang="cs-CZ" sz="2800" b="1" dirty="0">
                <a:solidFill>
                  <a:srgbClr val="002060"/>
                </a:solidFill>
              </a:rPr>
              <a:t>Zápis do 1.ročníku  </a:t>
            </a:r>
          </a:p>
        </p:txBody>
      </p:sp>
      <p:sp>
        <p:nvSpPr>
          <p:cNvPr id="3" name="Zástupný symbol pro obsah 2">
            <a:extLst>
              <a:ext uri="{FF2B5EF4-FFF2-40B4-BE49-F238E27FC236}">
                <a16:creationId xmlns:a16="http://schemas.microsoft.com/office/drawing/2014/main" id="{E0978F1C-EC00-4E11-99CA-AD8BB120C3F8}"/>
              </a:ext>
            </a:extLst>
          </p:cNvPr>
          <p:cNvSpPr>
            <a:spLocks noGrp="1"/>
          </p:cNvSpPr>
          <p:nvPr>
            <p:ph idx="1"/>
          </p:nvPr>
        </p:nvSpPr>
        <p:spPr>
          <a:xfrm>
            <a:off x="838200" y="2878018"/>
            <a:ext cx="10515600" cy="3377816"/>
          </a:xfrm>
        </p:spPr>
        <p:txBody>
          <a:bodyPr/>
          <a:lstStyle/>
          <a:p>
            <a:pPr marL="0" lvl="0" indent="0">
              <a:buNone/>
            </a:pPr>
            <a:endParaRPr lang="cs-CZ" dirty="0"/>
          </a:p>
          <a:p>
            <a:pPr lvl="0"/>
            <a:r>
              <a:rPr lang="cs-CZ" sz="2400" b="1" dirty="0">
                <a:solidFill>
                  <a:srgbClr val="0070C0"/>
                </a:solidFill>
              </a:rPr>
              <a:t>Zápis proběhne 23.,24. a 25.dubna 2024 od 14.00 do 18.00 v hlavní budově školy</a:t>
            </a:r>
          </a:p>
          <a:p>
            <a:pPr lvl="0"/>
            <a:endParaRPr lang="cs-CZ" sz="2400" dirty="0"/>
          </a:p>
          <a:p>
            <a:pPr lvl="0"/>
            <a:r>
              <a:rPr lang="cs-CZ" sz="2400" b="1" dirty="0"/>
              <a:t>8.4. 2024 v 8.00 bude spuštěn rezervační systém</a:t>
            </a:r>
            <a:r>
              <a:rPr lang="cs-CZ" sz="2400" dirty="0"/>
              <a:t>, systém bude ukončen  23.4.2024 v 10.00</a:t>
            </a:r>
          </a:p>
          <a:p>
            <a:pPr lvl="0"/>
            <a:endParaRPr lang="cs-CZ" dirty="0"/>
          </a:p>
          <a:p>
            <a:endParaRPr lang="cs-CZ" dirty="0"/>
          </a:p>
        </p:txBody>
      </p:sp>
      <p:pic>
        <p:nvPicPr>
          <p:cNvPr id="4" name="Picture 3">
            <a:extLst>
              <a:ext uri="{FF2B5EF4-FFF2-40B4-BE49-F238E27FC236}">
                <a16:creationId xmlns:a16="http://schemas.microsoft.com/office/drawing/2014/main" id="{65768BC6-82C7-4FC5-B003-62A1B0FC505A}"/>
              </a:ext>
            </a:extLst>
          </p:cNvPr>
          <p:cNvPicPr>
            <a:picLocks noChangeAspect="1"/>
          </p:cNvPicPr>
          <p:nvPr/>
        </p:nvPicPr>
        <p:blipFill>
          <a:blip r:embed="rId2"/>
          <a:stretch>
            <a:fillRect/>
          </a:stretch>
        </p:blipFill>
        <p:spPr>
          <a:xfrm>
            <a:off x="8487362" y="1435286"/>
            <a:ext cx="2940779" cy="1753960"/>
          </a:xfrm>
          <a:prstGeom prst="rect">
            <a:avLst/>
          </a:prstGeom>
        </p:spPr>
      </p:pic>
      <p:pic>
        <p:nvPicPr>
          <p:cNvPr id="6" name="Picture 5" descr="Snímek obrazovky 2017-03-10 v 13.18.25.png">
            <a:extLst>
              <a:ext uri="{FF2B5EF4-FFF2-40B4-BE49-F238E27FC236}">
                <a16:creationId xmlns:a16="http://schemas.microsoft.com/office/drawing/2014/main" id="{F301A2B5-8961-9769-FAE4-DFD1FBEEBF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11" name="Zástupný symbol pro číslo snímku 10">
            <a:extLst>
              <a:ext uri="{FF2B5EF4-FFF2-40B4-BE49-F238E27FC236}">
                <a16:creationId xmlns:a16="http://schemas.microsoft.com/office/drawing/2014/main" id="{6F6CF53E-B40D-7511-5DBA-AC64FE96B401}"/>
              </a:ext>
            </a:extLst>
          </p:cNvPr>
          <p:cNvSpPr>
            <a:spLocks noGrp="1"/>
          </p:cNvSpPr>
          <p:nvPr>
            <p:ph type="sldNum" sz="quarter" idx="12"/>
          </p:nvPr>
        </p:nvSpPr>
        <p:spPr/>
        <p:txBody>
          <a:bodyPr/>
          <a:lstStyle/>
          <a:p>
            <a:fld id="{5461BB41-8F93-1243-B4BF-DE04D556D39D}" type="slidenum">
              <a:rPr lang="cs-CZ" smtClean="0"/>
              <a:t>85</a:t>
            </a:fld>
            <a:endParaRPr lang="cs-CZ"/>
          </a:p>
        </p:txBody>
      </p:sp>
    </p:spTree>
    <p:extLst>
      <p:ext uri="{BB962C8B-B14F-4D97-AF65-F5344CB8AC3E}">
        <p14:creationId xmlns:p14="http://schemas.microsoft.com/office/powerpoint/2010/main" val="154948287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D4B6A4D-6A78-4840-B290-07D8FC3844AB}"/>
              </a:ext>
            </a:extLst>
          </p:cNvPr>
          <p:cNvSpPr>
            <a:spLocks noGrp="1"/>
          </p:cNvSpPr>
          <p:nvPr>
            <p:ph type="ctrTitle"/>
          </p:nvPr>
        </p:nvSpPr>
        <p:spPr>
          <a:xfrm>
            <a:off x="1524000" y="1122363"/>
            <a:ext cx="9144000" cy="795337"/>
          </a:xfrm>
        </p:spPr>
        <p:txBody>
          <a:bodyPr>
            <a:normAutofit/>
          </a:bodyPr>
          <a:lstStyle/>
          <a:p>
            <a:r>
              <a:rPr lang="cs-CZ" sz="2800" b="1" dirty="0">
                <a:solidFill>
                  <a:srgbClr val="002060"/>
                </a:solidFill>
              </a:rPr>
              <a:t>Plány, investice</a:t>
            </a:r>
          </a:p>
        </p:txBody>
      </p:sp>
      <p:sp>
        <p:nvSpPr>
          <p:cNvPr id="3" name="Podnadpis 2">
            <a:extLst>
              <a:ext uri="{FF2B5EF4-FFF2-40B4-BE49-F238E27FC236}">
                <a16:creationId xmlns:a16="http://schemas.microsoft.com/office/drawing/2014/main" id="{97A61F25-B20D-44F3-99D6-D19CF89B85F7}"/>
              </a:ext>
            </a:extLst>
          </p:cNvPr>
          <p:cNvSpPr>
            <a:spLocks noGrp="1"/>
          </p:cNvSpPr>
          <p:nvPr>
            <p:ph type="subTitle" idx="1"/>
          </p:nvPr>
        </p:nvSpPr>
        <p:spPr>
          <a:xfrm>
            <a:off x="468351" y="2209800"/>
            <a:ext cx="11351942" cy="3962400"/>
          </a:xfrm>
        </p:spPr>
        <p:txBody>
          <a:bodyPr>
            <a:normAutofit/>
          </a:bodyPr>
          <a:lstStyle/>
          <a:p>
            <a:pPr marL="342900" indent="-342900" algn="just">
              <a:buFont typeface="Arial" panose="020B0604020202020204" pitchFamily="34" charset="0"/>
              <a:buChar char="•"/>
            </a:pPr>
            <a:r>
              <a:rPr lang="cs-CZ" sz="2200" dirty="0"/>
              <a:t>Nejraději bychom plánovali a věnovali se  jen „škole“, myšleno tím  žáky, vyučující, vychovatele, asistenty a ostatní zaměstnance, naší společnou práci, plnění cílů a plánů školy, přípravu žáků, společné akce ve škole i akce školy pro veřejnost.</a:t>
            </a:r>
          </a:p>
          <a:p>
            <a:pPr marL="342900" indent="-342900" algn="just">
              <a:buFont typeface="Arial" panose="020B0604020202020204" pitchFamily="34" charset="0"/>
              <a:buChar char="•"/>
            </a:pPr>
            <a:endParaRPr lang="cs-CZ" sz="2200" dirty="0"/>
          </a:p>
          <a:p>
            <a:pPr marL="342900" indent="-342900" algn="just">
              <a:buFont typeface="Arial" panose="020B0604020202020204" pitchFamily="34" charset="0"/>
              <a:buChar char="•"/>
            </a:pPr>
            <a:r>
              <a:rPr lang="cs-CZ" sz="2200" dirty="0"/>
              <a:t>Musíme ale plánovat i péči o „školu“, tedy o celý školní areál, budovy školy a jejich materiální vybavení.</a:t>
            </a:r>
          </a:p>
          <a:p>
            <a:pPr marL="342900" indent="-342900" algn="just">
              <a:buFont typeface="Arial" panose="020B0604020202020204" pitchFamily="34" charset="0"/>
              <a:buChar char="•"/>
            </a:pPr>
            <a:endParaRPr lang="cs-CZ" sz="2200" dirty="0"/>
          </a:p>
          <a:p>
            <a:pPr marL="342900" indent="-342900" algn="just">
              <a:buFont typeface="Arial" panose="020B0604020202020204" pitchFamily="34" charset="0"/>
              <a:buChar char="•"/>
            </a:pPr>
            <a:r>
              <a:rPr lang="cs-CZ" sz="2200" b="1" dirty="0"/>
              <a:t>Zahájili jsme postupné vybavení prostor pro venkovní činnost školní družiny, chceme se věnovat zlepšení zabezpečení školního areálu a bezpečnosti všech v naší škole </a:t>
            </a:r>
            <a:r>
              <a:rPr lang="cs-CZ" sz="2200" dirty="0"/>
              <a:t>(kamerový systém, vstupní čipy)</a:t>
            </a:r>
          </a:p>
        </p:txBody>
      </p:sp>
      <p:pic>
        <p:nvPicPr>
          <p:cNvPr id="5" name="Picture 5" descr="Snímek obrazovky 2017-03-10 v 13.18.25.png">
            <a:extLst>
              <a:ext uri="{FF2B5EF4-FFF2-40B4-BE49-F238E27FC236}">
                <a16:creationId xmlns:a16="http://schemas.microsoft.com/office/drawing/2014/main" id="{DA736B05-FCDA-E153-85BD-D951B5C05C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a:extLst>
              <a:ext uri="{FF2B5EF4-FFF2-40B4-BE49-F238E27FC236}">
                <a16:creationId xmlns:a16="http://schemas.microsoft.com/office/drawing/2014/main" id="{A0A9DF39-CD84-3990-77B6-031334CEC958}"/>
              </a:ext>
            </a:extLst>
          </p:cNvPr>
          <p:cNvPicPr>
            <a:picLocks noChangeAspect="1"/>
          </p:cNvPicPr>
          <p:nvPr/>
        </p:nvPicPr>
        <p:blipFill>
          <a:blip r:embed="rId3"/>
          <a:stretch>
            <a:fillRect/>
          </a:stretch>
        </p:blipFill>
        <p:spPr>
          <a:xfrm>
            <a:off x="10842171" y="941840"/>
            <a:ext cx="1141446" cy="1173827"/>
          </a:xfrm>
          <a:prstGeom prst="rect">
            <a:avLst/>
          </a:prstGeom>
        </p:spPr>
      </p:pic>
      <p:sp>
        <p:nvSpPr>
          <p:cNvPr id="8" name="Zástupný symbol pro číslo snímku 7">
            <a:extLst>
              <a:ext uri="{FF2B5EF4-FFF2-40B4-BE49-F238E27FC236}">
                <a16:creationId xmlns:a16="http://schemas.microsoft.com/office/drawing/2014/main" id="{3E06C6D6-48B2-A0FE-C2D0-FAEA705E11FB}"/>
              </a:ext>
            </a:extLst>
          </p:cNvPr>
          <p:cNvSpPr>
            <a:spLocks noGrp="1"/>
          </p:cNvSpPr>
          <p:nvPr>
            <p:ph type="sldNum" sz="quarter" idx="12"/>
          </p:nvPr>
        </p:nvSpPr>
        <p:spPr/>
        <p:txBody>
          <a:bodyPr/>
          <a:lstStyle/>
          <a:p>
            <a:fld id="{5461BB41-8F93-1243-B4BF-DE04D556D39D}" type="slidenum">
              <a:rPr lang="cs-CZ" smtClean="0"/>
              <a:t>86</a:t>
            </a:fld>
            <a:endParaRPr lang="cs-CZ"/>
          </a:p>
        </p:txBody>
      </p:sp>
    </p:spTree>
    <p:extLst>
      <p:ext uri="{BB962C8B-B14F-4D97-AF65-F5344CB8AC3E}">
        <p14:creationId xmlns:p14="http://schemas.microsoft.com/office/powerpoint/2010/main" val="137175963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3B1F4E9-EB86-4C9B-B549-91853EC232EE}"/>
              </a:ext>
            </a:extLst>
          </p:cNvPr>
          <p:cNvSpPr>
            <a:spLocks noGrp="1"/>
          </p:cNvSpPr>
          <p:nvPr>
            <p:ph type="title"/>
          </p:nvPr>
        </p:nvSpPr>
        <p:spPr>
          <a:xfrm>
            <a:off x="624468" y="990599"/>
            <a:ext cx="10729332" cy="1254314"/>
          </a:xfrm>
        </p:spPr>
        <p:txBody>
          <a:bodyPr>
            <a:normAutofit/>
          </a:bodyPr>
          <a:lstStyle/>
          <a:p>
            <a:pPr algn="ctr"/>
            <a:r>
              <a:rPr lang="cs-CZ" sz="2800" b="1" dirty="0">
                <a:solidFill>
                  <a:srgbClr val="002060"/>
                </a:solidFill>
              </a:rPr>
              <a:t>Plány, investice</a:t>
            </a:r>
          </a:p>
        </p:txBody>
      </p:sp>
      <p:sp>
        <p:nvSpPr>
          <p:cNvPr id="3" name="Zástupný symbol pro obsah 2">
            <a:extLst>
              <a:ext uri="{FF2B5EF4-FFF2-40B4-BE49-F238E27FC236}">
                <a16:creationId xmlns:a16="http://schemas.microsoft.com/office/drawing/2014/main" id="{84F127E1-B0B2-4165-B48F-5E796827D14A}"/>
              </a:ext>
            </a:extLst>
          </p:cNvPr>
          <p:cNvSpPr>
            <a:spLocks noGrp="1"/>
          </p:cNvSpPr>
          <p:nvPr>
            <p:ph idx="1"/>
          </p:nvPr>
        </p:nvSpPr>
        <p:spPr>
          <a:xfrm>
            <a:off x="838200" y="2115667"/>
            <a:ext cx="10515600" cy="4742333"/>
          </a:xfrm>
        </p:spPr>
        <p:txBody>
          <a:bodyPr>
            <a:normAutofit fontScale="92500"/>
          </a:bodyPr>
          <a:lstStyle/>
          <a:p>
            <a:pPr marL="0" indent="0">
              <a:buNone/>
            </a:pPr>
            <a:r>
              <a:rPr lang="cs-CZ" sz="2600" b="1" dirty="0"/>
              <a:t>Hlavní budova školy:</a:t>
            </a:r>
          </a:p>
          <a:p>
            <a:pPr>
              <a:buFontTx/>
              <a:buChar char="-"/>
            </a:pPr>
            <a:r>
              <a:rPr lang="cs-CZ" sz="2600" dirty="0"/>
              <a:t>výměna vodovodních stoupaček a rekonstrukce sklepních prostor</a:t>
            </a:r>
            <a:br>
              <a:rPr lang="cs-CZ" sz="2600" dirty="0"/>
            </a:br>
            <a:r>
              <a:rPr lang="cs-CZ" sz="2600" dirty="0"/>
              <a:t>- instalace nových žaluzií ve třídách a zvedení klimatizace do tříd</a:t>
            </a:r>
          </a:p>
          <a:p>
            <a:pPr marL="0" indent="0">
              <a:buNone/>
            </a:pPr>
            <a:br>
              <a:rPr lang="cs-CZ" sz="2600" dirty="0"/>
            </a:br>
            <a:r>
              <a:rPr lang="cs-CZ" sz="2600" b="1" dirty="0"/>
              <a:t>Tělocvična:</a:t>
            </a:r>
            <a:br>
              <a:rPr lang="cs-CZ" sz="2600" dirty="0"/>
            </a:br>
            <a:r>
              <a:rPr lang="cs-CZ" sz="2600" dirty="0"/>
              <a:t>- výměna vstupních dveří a vyřešení akustiky v tělocvičně</a:t>
            </a:r>
          </a:p>
          <a:p>
            <a:pPr marL="0" indent="0">
              <a:buNone/>
            </a:pPr>
            <a:endParaRPr lang="cs-CZ" sz="2600" dirty="0"/>
          </a:p>
          <a:p>
            <a:pPr marL="0" indent="0">
              <a:buNone/>
            </a:pPr>
            <a:r>
              <a:rPr lang="cs-CZ" sz="2600" b="1" dirty="0"/>
              <a:t>Ve všech budovách školy:</a:t>
            </a:r>
          </a:p>
          <a:p>
            <a:pPr marL="342900" indent="-342900">
              <a:buFontTx/>
              <a:buChar char="-"/>
            </a:pPr>
            <a:r>
              <a:rPr lang="cs-CZ" sz="2600" dirty="0"/>
              <a:t>přechod na LED osvětlení</a:t>
            </a:r>
          </a:p>
          <a:p>
            <a:pPr marL="342900" indent="-342900">
              <a:buFontTx/>
              <a:buChar char="-"/>
            </a:pPr>
            <a:r>
              <a:rPr lang="cs-CZ" sz="2600" dirty="0"/>
              <a:t>postupná výměna školního nábytku a šatních skříněk (zejména pro 2.stupeň)</a:t>
            </a:r>
          </a:p>
          <a:p>
            <a:pPr marL="342900" indent="-342900">
              <a:buFontTx/>
              <a:buChar char="-"/>
            </a:pPr>
            <a:r>
              <a:rPr lang="cs-CZ" sz="2600" dirty="0"/>
              <a:t>modernizace ICT vybavení školy</a:t>
            </a:r>
          </a:p>
          <a:p>
            <a:pPr>
              <a:buFontTx/>
              <a:buChar char="-"/>
            </a:pPr>
            <a:endParaRPr lang="cs-CZ" dirty="0"/>
          </a:p>
        </p:txBody>
      </p:sp>
      <p:pic>
        <p:nvPicPr>
          <p:cNvPr id="4" name="Picture 5" descr="Snímek obrazovky 2017-03-10 v 13.18.25.png">
            <a:extLst>
              <a:ext uri="{FF2B5EF4-FFF2-40B4-BE49-F238E27FC236}">
                <a16:creationId xmlns:a16="http://schemas.microsoft.com/office/drawing/2014/main" id="{BC5E534E-5F2E-86C3-C96E-1CF4C0A648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Obrázek 5">
            <a:extLst>
              <a:ext uri="{FF2B5EF4-FFF2-40B4-BE49-F238E27FC236}">
                <a16:creationId xmlns:a16="http://schemas.microsoft.com/office/drawing/2014/main" id="{F9FA4484-9DE0-51B7-54D5-28C1A8B1B59D}"/>
              </a:ext>
            </a:extLst>
          </p:cNvPr>
          <p:cNvPicPr>
            <a:picLocks noChangeAspect="1"/>
          </p:cNvPicPr>
          <p:nvPr/>
        </p:nvPicPr>
        <p:blipFill>
          <a:blip r:embed="rId3"/>
          <a:stretch>
            <a:fillRect/>
          </a:stretch>
        </p:blipFill>
        <p:spPr>
          <a:xfrm>
            <a:off x="10842171" y="941840"/>
            <a:ext cx="1141446" cy="1173827"/>
          </a:xfrm>
          <a:prstGeom prst="rect">
            <a:avLst/>
          </a:prstGeom>
        </p:spPr>
      </p:pic>
      <p:sp>
        <p:nvSpPr>
          <p:cNvPr id="11" name="Zástupný symbol pro číslo snímku 10">
            <a:extLst>
              <a:ext uri="{FF2B5EF4-FFF2-40B4-BE49-F238E27FC236}">
                <a16:creationId xmlns:a16="http://schemas.microsoft.com/office/drawing/2014/main" id="{FDAA801E-9721-705A-61EF-2C2994F00C22}"/>
              </a:ext>
            </a:extLst>
          </p:cNvPr>
          <p:cNvSpPr>
            <a:spLocks noGrp="1"/>
          </p:cNvSpPr>
          <p:nvPr>
            <p:ph type="sldNum" sz="quarter" idx="12"/>
          </p:nvPr>
        </p:nvSpPr>
        <p:spPr/>
        <p:txBody>
          <a:bodyPr/>
          <a:lstStyle/>
          <a:p>
            <a:fld id="{5461BB41-8F93-1243-B4BF-DE04D556D39D}" type="slidenum">
              <a:rPr lang="cs-CZ" smtClean="0"/>
              <a:t>87</a:t>
            </a:fld>
            <a:endParaRPr lang="cs-CZ"/>
          </a:p>
        </p:txBody>
      </p:sp>
    </p:spTree>
    <p:extLst>
      <p:ext uri="{BB962C8B-B14F-4D97-AF65-F5344CB8AC3E}">
        <p14:creationId xmlns:p14="http://schemas.microsoft.com/office/powerpoint/2010/main" val="13234207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FBBE7A9-CF54-4864-87B9-3F8DEA634A23}"/>
              </a:ext>
            </a:extLst>
          </p:cNvPr>
          <p:cNvSpPr>
            <a:spLocks noGrp="1"/>
          </p:cNvSpPr>
          <p:nvPr>
            <p:ph type="title"/>
          </p:nvPr>
        </p:nvSpPr>
        <p:spPr>
          <a:xfrm>
            <a:off x="838200" y="1038727"/>
            <a:ext cx="10515600" cy="896623"/>
          </a:xfrm>
        </p:spPr>
        <p:txBody>
          <a:bodyPr>
            <a:normAutofit/>
          </a:bodyPr>
          <a:lstStyle/>
          <a:p>
            <a:pPr algn="ctr"/>
            <a:r>
              <a:rPr lang="cs-CZ" sz="2800" b="1" dirty="0">
                <a:solidFill>
                  <a:srgbClr val="002060"/>
                </a:solidFill>
              </a:rPr>
              <a:t>Hodně nás toho čeká, ale hodně se již podařilo</a:t>
            </a:r>
            <a:endParaRPr lang="cs-CZ" sz="2800" dirty="0">
              <a:solidFill>
                <a:srgbClr val="002060"/>
              </a:solidFill>
            </a:endParaRPr>
          </a:p>
        </p:txBody>
      </p:sp>
      <p:sp>
        <p:nvSpPr>
          <p:cNvPr id="3" name="Zástupný symbol pro obsah 2">
            <a:extLst>
              <a:ext uri="{FF2B5EF4-FFF2-40B4-BE49-F238E27FC236}">
                <a16:creationId xmlns:a16="http://schemas.microsoft.com/office/drawing/2014/main" id="{AA47E6DB-5FE1-4F6A-B5C9-D8391E40BCF3}"/>
              </a:ext>
            </a:extLst>
          </p:cNvPr>
          <p:cNvSpPr>
            <a:spLocks noGrp="1"/>
          </p:cNvSpPr>
          <p:nvPr>
            <p:ph sz="half" idx="1"/>
          </p:nvPr>
        </p:nvSpPr>
        <p:spPr>
          <a:xfrm>
            <a:off x="646772" y="2108392"/>
            <a:ext cx="5174166" cy="4459675"/>
          </a:xfrm>
        </p:spPr>
        <p:txBody>
          <a:bodyPr/>
          <a:lstStyle/>
          <a:p>
            <a:r>
              <a:rPr lang="cs-CZ" dirty="0"/>
              <a:t>2017</a:t>
            </a:r>
          </a:p>
          <a:p>
            <a:endParaRPr lang="cs-CZ" dirty="0"/>
          </a:p>
        </p:txBody>
      </p:sp>
      <p:sp>
        <p:nvSpPr>
          <p:cNvPr id="4" name="Zástupný symbol pro obsah 3">
            <a:extLst>
              <a:ext uri="{FF2B5EF4-FFF2-40B4-BE49-F238E27FC236}">
                <a16:creationId xmlns:a16="http://schemas.microsoft.com/office/drawing/2014/main" id="{2D545D69-2321-4914-A2E6-749E37D41546}"/>
              </a:ext>
            </a:extLst>
          </p:cNvPr>
          <p:cNvSpPr>
            <a:spLocks noGrp="1"/>
          </p:cNvSpPr>
          <p:nvPr>
            <p:ph sz="half" idx="2"/>
          </p:nvPr>
        </p:nvSpPr>
        <p:spPr>
          <a:xfrm>
            <a:off x="6172200" y="2108392"/>
            <a:ext cx="5001322" cy="4068571"/>
          </a:xfrm>
        </p:spPr>
        <p:txBody>
          <a:bodyPr/>
          <a:lstStyle/>
          <a:p>
            <a:r>
              <a:rPr lang="cs-CZ" dirty="0"/>
              <a:t>2023</a:t>
            </a:r>
          </a:p>
        </p:txBody>
      </p:sp>
      <p:pic>
        <p:nvPicPr>
          <p:cNvPr id="5" name="Picture 7" descr="Snímek obrazovky 2017-06-06 v 6.51.37.png">
            <a:extLst>
              <a:ext uri="{FF2B5EF4-FFF2-40B4-BE49-F238E27FC236}">
                <a16:creationId xmlns:a16="http://schemas.microsoft.com/office/drawing/2014/main" id="{FE94AA76-B261-47BB-85F4-93311D734B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2780152"/>
            <a:ext cx="4435151" cy="3039120"/>
          </a:xfrm>
          <a:prstGeom prst="rect">
            <a:avLst/>
          </a:prstGeom>
        </p:spPr>
      </p:pic>
      <p:pic>
        <p:nvPicPr>
          <p:cNvPr id="7" name="Obrázek 6">
            <a:extLst>
              <a:ext uri="{FF2B5EF4-FFF2-40B4-BE49-F238E27FC236}">
                <a16:creationId xmlns:a16="http://schemas.microsoft.com/office/drawing/2014/main" id="{A49AE512-AF63-432A-8197-252D98F4A462}"/>
              </a:ext>
            </a:extLst>
          </p:cNvPr>
          <p:cNvPicPr>
            <a:picLocks noChangeAspect="1"/>
          </p:cNvPicPr>
          <p:nvPr/>
        </p:nvPicPr>
        <p:blipFill>
          <a:blip r:embed="rId3"/>
          <a:stretch>
            <a:fillRect/>
          </a:stretch>
        </p:blipFill>
        <p:spPr>
          <a:xfrm>
            <a:off x="6748755" y="2780152"/>
            <a:ext cx="3810391" cy="3039120"/>
          </a:xfrm>
          <a:prstGeom prst="rect">
            <a:avLst/>
          </a:prstGeom>
        </p:spPr>
      </p:pic>
      <p:pic>
        <p:nvPicPr>
          <p:cNvPr id="8" name="Picture 5" descr="Snímek obrazovky 2017-03-10 v 13.18.25.png">
            <a:extLst>
              <a:ext uri="{FF2B5EF4-FFF2-40B4-BE49-F238E27FC236}">
                <a16:creationId xmlns:a16="http://schemas.microsoft.com/office/drawing/2014/main" id="{BD881A80-9DBD-4A2D-CA18-182CFA14E0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Obrázek 5">
            <a:extLst>
              <a:ext uri="{FF2B5EF4-FFF2-40B4-BE49-F238E27FC236}">
                <a16:creationId xmlns:a16="http://schemas.microsoft.com/office/drawing/2014/main" id="{532C6A6C-BCB1-C717-8897-9D1F686D9ECA}"/>
              </a:ext>
            </a:extLst>
          </p:cNvPr>
          <p:cNvPicPr>
            <a:picLocks noChangeAspect="1"/>
          </p:cNvPicPr>
          <p:nvPr/>
        </p:nvPicPr>
        <p:blipFill>
          <a:blip r:embed="rId5"/>
          <a:stretch>
            <a:fillRect/>
          </a:stretch>
        </p:blipFill>
        <p:spPr>
          <a:xfrm>
            <a:off x="10842171" y="941840"/>
            <a:ext cx="1141446" cy="1173827"/>
          </a:xfrm>
          <a:prstGeom prst="rect">
            <a:avLst/>
          </a:prstGeom>
        </p:spPr>
      </p:pic>
      <p:sp>
        <p:nvSpPr>
          <p:cNvPr id="14" name="Zástupný symbol pro číslo snímku 13">
            <a:extLst>
              <a:ext uri="{FF2B5EF4-FFF2-40B4-BE49-F238E27FC236}">
                <a16:creationId xmlns:a16="http://schemas.microsoft.com/office/drawing/2014/main" id="{793A295A-EA71-994A-962F-13D24DC96F22}"/>
              </a:ext>
            </a:extLst>
          </p:cNvPr>
          <p:cNvSpPr>
            <a:spLocks noGrp="1"/>
          </p:cNvSpPr>
          <p:nvPr>
            <p:ph type="sldNum" sz="quarter" idx="12"/>
          </p:nvPr>
        </p:nvSpPr>
        <p:spPr/>
        <p:txBody>
          <a:bodyPr/>
          <a:lstStyle/>
          <a:p>
            <a:fld id="{5461BB41-8F93-1243-B4BF-DE04D556D39D}" type="slidenum">
              <a:rPr lang="cs-CZ" smtClean="0"/>
              <a:t>88</a:t>
            </a:fld>
            <a:endParaRPr lang="cs-CZ"/>
          </a:p>
        </p:txBody>
      </p:sp>
    </p:spTree>
    <p:extLst>
      <p:ext uri="{BB962C8B-B14F-4D97-AF65-F5344CB8AC3E}">
        <p14:creationId xmlns:p14="http://schemas.microsoft.com/office/powerpoint/2010/main" val="347935845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Snímek obrazovky 2017-03-10 v 13.18.25.png">
            <a:extLst>
              <a:ext uri="{FF2B5EF4-FFF2-40B4-BE49-F238E27FC236}">
                <a16:creationId xmlns:a16="http://schemas.microsoft.com/office/drawing/2014/main" id="{81B3CD4E-49E2-8E74-5EC1-03E43C30B4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0"/>
            <a:ext cx="10000785" cy="1583472"/>
          </a:xfrm>
          <a:prstGeom prst="rect">
            <a:avLst/>
          </a:prstGeom>
        </p:spPr>
      </p:pic>
      <p:pic>
        <p:nvPicPr>
          <p:cNvPr id="5" name="Obrázek 4" descr="Obsah obrázku venku, obloha, strom, nemovitost&#10;&#10;Popis byl vytvořen automaticky">
            <a:extLst>
              <a:ext uri="{FF2B5EF4-FFF2-40B4-BE49-F238E27FC236}">
                <a16:creationId xmlns:a16="http://schemas.microsoft.com/office/drawing/2014/main" id="{B4038CB2-05F1-4781-AC9E-BC27E089F32D}"/>
              </a:ext>
            </a:extLst>
          </p:cNvPr>
          <p:cNvPicPr>
            <a:picLocks noChangeAspect="1"/>
          </p:cNvPicPr>
          <p:nvPr/>
        </p:nvPicPr>
        <p:blipFill>
          <a:blip r:embed="rId3"/>
          <a:stretch>
            <a:fillRect/>
          </a:stretch>
        </p:blipFill>
        <p:spPr>
          <a:xfrm>
            <a:off x="1015999" y="2818816"/>
            <a:ext cx="4083050" cy="3046413"/>
          </a:xfrm>
          <a:prstGeom prst="rect">
            <a:avLst/>
          </a:prstGeom>
        </p:spPr>
      </p:pic>
      <p:pic>
        <p:nvPicPr>
          <p:cNvPr id="11" name="Obrázek 10" descr="Obsah obrázku venku, strom, okno, zima&#10;&#10;Popis byl vytvořen automaticky">
            <a:extLst>
              <a:ext uri="{FF2B5EF4-FFF2-40B4-BE49-F238E27FC236}">
                <a16:creationId xmlns:a16="http://schemas.microsoft.com/office/drawing/2014/main" id="{D87C1EC7-0EC5-4B81-ABB4-11D4AC931C35}"/>
              </a:ext>
            </a:extLst>
          </p:cNvPr>
          <p:cNvPicPr>
            <a:picLocks noChangeAspect="1"/>
          </p:cNvPicPr>
          <p:nvPr/>
        </p:nvPicPr>
        <p:blipFill>
          <a:blip r:embed="rId4"/>
          <a:stretch>
            <a:fillRect/>
          </a:stretch>
        </p:blipFill>
        <p:spPr>
          <a:xfrm rot="5400000">
            <a:off x="5502000" y="2456072"/>
            <a:ext cx="1273175" cy="1998663"/>
          </a:xfrm>
          <a:prstGeom prst="rect">
            <a:avLst/>
          </a:prstGeom>
        </p:spPr>
      </p:pic>
      <p:pic>
        <p:nvPicPr>
          <p:cNvPr id="9" name="Obrázek 8" descr="Obsah obrázku venku, strom, obloha, území&#10;&#10;Popis byl vytvořen automaticky">
            <a:extLst>
              <a:ext uri="{FF2B5EF4-FFF2-40B4-BE49-F238E27FC236}">
                <a16:creationId xmlns:a16="http://schemas.microsoft.com/office/drawing/2014/main" id="{F70BCD22-E23B-4A5C-A09D-4177F9A672F0}"/>
              </a:ext>
            </a:extLst>
          </p:cNvPr>
          <p:cNvPicPr>
            <a:picLocks noChangeAspect="1"/>
          </p:cNvPicPr>
          <p:nvPr/>
        </p:nvPicPr>
        <p:blipFill>
          <a:blip r:embed="rId5"/>
          <a:stretch>
            <a:fillRect/>
          </a:stretch>
        </p:blipFill>
        <p:spPr>
          <a:xfrm>
            <a:off x="5139256" y="4173539"/>
            <a:ext cx="1998663" cy="1704975"/>
          </a:xfrm>
          <a:prstGeom prst="rect">
            <a:avLst/>
          </a:prstGeom>
        </p:spPr>
      </p:pic>
      <p:pic>
        <p:nvPicPr>
          <p:cNvPr id="7" name="Obrázek 6" descr="Obsah obrázku okno, venku, Kompozitní materiál, nemovitost&#10;&#10;Popis byl vytvořen automaticky">
            <a:extLst>
              <a:ext uri="{FF2B5EF4-FFF2-40B4-BE49-F238E27FC236}">
                <a16:creationId xmlns:a16="http://schemas.microsoft.com/office/drawing/2014/main" id="{348869AF-87EE-4730-9F00-039A369D4FE6}"/>
              </a:ext>
            </a:extLst>
          </p:cNvPr>
          <p:cNvPicPr>
            <a:picLocks noChangeAspect="1"/>
          </p:cNvPicPr>
          <p:nvPr/>
        </p:nvPicPr>
        <p:blipFill>
          <a:blip r:embed="rId6"/>
          <a:stretch>
            <a:fillRect/>
          </a:stretch>
        </p:blipFill>
        <p:spPr>
          <a:xfrm rot="5400000">
            <a:off x="7627388" y="2382839"/>
            <a:ext cx="3046413" cy="3944938"/>
          </a:xfrm>
          <a:prstGeom prst="rect">
            <a:avLst/>
          </a:prstGeom>
        </p:spPr>
      </p:pic>
      <p:sp>
        <p:nvSpPr>
          <p:cNvPr id="2" name="Nadpis 1">
            <a:extLst>
              <a:ext uri="{FF2B5EF4-FFF2-40B4-BE49-F238E27FC236}">
                <a16:creationId xmlns:a16="http://schemas.microsoft.com/office/drawing/2014/main" id="{699E589F-9D7A-4296-B2A1-07DCC782670D}"/>
              </a:ext>
            </a:extLst>
          </p:cNvPr>
          <p:cNvSpPr>
            <a:spLocks noGrp="1"/>
          </p:cNvSpPr>
          <p:nvPr>
            <p:ph type="title"/>
          </p:nvPr>
        </p:nvSpPr>
        <p:spPr>
          <a:xfrm>
            <a:off x="838200" y="563562"/>
            <a:ext cx="10515600" cy="2120900"/>
          </a:xfrm>
        </p:spPr>
        <p:txBody>
          <a:bodyPr vert="horz" lIns="91440" tIns="45720" rIns="91440" bIns="45720" rtlCol="0" anchor="ctr">
            <a:normAutofit/>
          </a:bodyPr>
          <a:lstStyle/>
          <a:p>
            <a:pPr algn="ctr"/>
            <a:br>
              <a:rPr lang="en-US" sz="3200" b="1" kern="1200" dirty="0">
                <a:solidFill>
                  <a:srgbClr val="002060"/>
                </a:solidFill>
                <a:latin typeface="+mj-lt"/>
                <a:ea typeface="+mj-ea"/>
                <a:cs typeface="+mj-cs"/>
              </a:rPr>
            </a:br>
            <a:r>
              <a:rPr lang="en-US" sz="2800" b="1" kern="1200" dirty="0" err="1">
                <a:solidFill>
                  <a:srgbClr val="002060"/>
                </a:solidFill>
                <a:latin typeface="+mj-lt"/>
                <a:ea typeface="+mj-ea"/>
                <a:cs typeface="+mj-cs"/>
              </a:rPr>
              <a:t>Venkovní</a:t>
            </a:r>
            <a:r>
              <a:rPr lang="en-US" sz="2800" b="1" kern="1200" dirty="0">
                <a:solidFill>
                  <a:srgbClr val="002060"/>
                </a:solidFill>
                <a:latin typeface="+mj-lt"/>
                <a:ea typeface="+mj-ea"/>
                <a:cs typeface="+mj-cs"/>
              </a:rPr>
              <a:t> </a:t>
            </a:r>
            <a:r>
              <a:rPr lang="en-US" sz="2800" b="1" kern="1200" dirty="0" err="1">
                <a:solidFill>
                  <a:srgbClr val="002060"/>
                </a:solidFill>
                <a:latin typeface="+mj-lt"/>
                <a:ea typeface="+mj-ea"/>
                <a:cs typeface="+mj-cs"/>
              </a:rPr>
              <a:t>učebna</a:t>
            </a:r>
            <a:endParaRPr lang="en-US" sz="2800" b="1" kern="1200" dirty="0">
              <a:solidFill>
                <a:srgbClr val="002060"/>
              </a:solidFill>
              <a:latin typeface="+mj-lt"/>
              <a:ea typeface="+mj-ea"/>
              <a:cs typeface="+mj-cs"/>
            </a:endParaRPr>
          </a:p>
        </p:txBody>
      </p:sp>
      <p:pic>
        <p:nvPicPr>
          <p:cNvPr id="6" name="Obrázek 5">
            <a:extLst>
              <a:ext uri="{FF2B5EF4-FFF2-40B4-BE49-F238E27FC236}">
                <a16:creationId xmlns:a16="http://schemas.microsoft.com/office/drawing/2014/main" id="{016AC251-AED7-BF29-74B3-9FD88E618F55}"/>
              </a:ext>
            </a:extLst>
          </p:cNvPr>
          <p:cNvPicPr>
            <a:picLocks noChangeAspect="1"/>
          </p:cNvPicPr>
          <p:nvPr/>
        </p:nvPicPr>
        <p:blipFill>
          <a:blip r:embed="rId7"/>
          <a:stretch>
            <a:fillRect/>
          </a:stretch>
        </p:blipFill>
        <p:spPr>
          <a:xfrm>
            <a:off x="10736098" y="1258601"/>
            <a:ext cx="1141446" cy="1173827"/>
          </a:xfrm>
          <a:prstGeom prst="rect">
            <a:avLst/>
          </a:prstGeom>
        </p:spPr>
      </p:pic>
      <p:sp>
        <p:nvSpPr>
          <p:cNvPr id="14" name="Zástupný symbol pro číslo snímku 13">
            <a:extLst>
              <a:ext uri="{FF2B5EF4-FFF2-40B4-BE49-F238E27FC236}">
                <a16:creationId xmlns:a16="http://schemas.microsoft.com/office/drawing/2014/main" id="{D0EAA7A5-94E9-875D-C098-7D24D61C1600}"/>
              </a:ext>
            </a:extLst>
          </p:cNvPr>
          <p:cNvSpPr>
            <a:spLocks noGrp="1"/>
          </p:cNvSpPr>
          <p:nvPr>
            <p:ph type="sldNum" sz="quarter" idx="12"/>
          </p:nvPr>
        </p:nvSpPr>
        <p:spPr/>
        <p:txBody>
          <a:bodyPr/>
          <a:lstStyle/>
          <a:p>
            <a:fld id="{5461BB41-8F93-1243-B4BF-DE04D556D39D}" type="slidenum">
              <a:rPr lang="cs-CZ" smtClean="0"/>
              <a:t>89</a:t>
            </a:fld>
            <a:endParaRPr lang="cs-CZ"/>
          </a:p>
        </p:txBody>
      </p:sp>
    </p:spTree>
    <p:extLst>
      <p:ext uri="{BB962C8B-B14F-4D97-AF65-F5344CB8AC3E}">
        <p14:creationId xmlns:p14="http://schemas.microsoft.com/office/powerpoint/2010/main" val="88637620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98078FFB-C96A-4734-B97E-573043436688}"/>
              </a:ext>
            </a:extLst>
          </p:cNvPr>
          <p:cNvSpPr>
            <a:spLocks noGrp="1"/>
          </p:cNvSpPr>
          <p:nvPr>
            <p:ph type="title"/>
          </p:nvPr>
        </p:nvSpPr>
        <p:spPr>
          <a:xfrm>
            <a:off x="838200" y="1092819"/>
            <a:ext cx="9397482" cy="1070517"/>
          </a:xfrm>
        </p:spPr>
        <p:txBody>
          <a:bodyPr>
            <a:normAutofit/>
          </a:bodyPr>
          <a:lstStyle/>
          <a:p>
            <a:r>
              <a:rPr lang="cs-CZ" sz="2800" b="1" dirty="0">
                <a:solidFill>
                  <a:srgbClr val="002060"/>
                </a:solidFill>
              </a:rPr>
              <a:t>Odloučené pracoviště</a:t>
            </a:r>
            <a:br>
              <a:rPr lang="cs-CZ" sz="2800" b="1" dirty="0">
                <a:solidFill>
                  <a:srgbClr val="002060"/>
                </a:solidFill>
              </a:rPr>
            </a:br>
            <a:r>
              <a:rPr lang="cs-CZ" sz="2800" b="1" dirty="0">
                <a:solidFill>
                  <a:srgbClr val="002060"/>
                </a:solidFill>
              </a:rPr>
              <a:t>V Bytovkách 803 </a:t>
            </a:r>
          </a:p>
        </p:txBody>
      </p:sp>
      <p:pic>
        <p:nvPicPr>
          <p:cNvPr id="4" name="Obrázek 3">
            <a:extLst>
              <a:ext uri="{FF2B5EF4-FFF2-40B4-BE49-F238E27FC236}">
                <a16:creationId xmlns:a16="http://schemas.microsoft.com/office/drawing/2014/main" id="{4979DA08-963F-4F38-B33A-B2E85DA1643C}"/>
              </a:ext>
            </a:extLst>
          </p:cNvPr>
          <p:cNvPicPr>
            <a:picLocks noChangeAspect="1"/>
          </p:cNvPicPr>
          <p:nvPr/>
        </p:nvPicPr>
        <p:blipFill>
          <a:blip r:embed="rId2"/>
          <a:stretch>
            <a:fillRect/>
          </a:stretch>
        </p:blipFill>
        <p:spPr>
          <a:xfrm>
            <a:off x="946220" y="2563503"/>
            <a:ext cx="5149780" cy="3662543"/>
          </a:xfrm>
          <a:prstGeom prst="rect">
            <a:avLst/>
          </a:prstGeom>
        </p:spPr>
      </p:pic>
      <p:pic>
        <p:nvPicPr>
          <p:cNvPr id="6" name="Obrázek 5">
            <a:extLst>
              <a:ext uri="{FF2B5EF4-FFF2-40B4-BE49-F238E27FC236}">
                <a16:creationId xmlns:a16="http://schemas.microsoft.com/office/drawing/2014/main" id="{E44DD635-ACE8-4A2A-97A8-4DB34F62191F}"/>
              </a:ext>
            </a:extLst>
          </p:cNvPr>
          <p:cNvPicPr>
            <a:picLocks noChangeAspect="1"/>
          </p:cNvPicPr>
          <p:nvPr/>
        </p:nvPicPr>
        <p:blipFill>
          <a:blip r:embed="rId3"/>
          <a:stretch>
            <a:fillRect/>
          </a:stretch>
        </p:blipFill>
        <p:spPr>
          <a:xfrm>
            <a:off x="6447885" y="1628736"/>
            <a:ext cx="3451645" cy="4669816"/>
          </a:xfrm>
          <a:prstGeom prst="rect">
            <a:avLst/>
          </a:prstGeom>
        </p:spPr>
      </p:pic>
      <p:pic>
        <p:nvPicPr>
          <p:cNvPr id="5" name="Picture 5" descr="Snímek obrazovky 2017-03-10 v 13.18.25.png">
            <a:extLst>
              <a:ext uri="{FF2B5EF4-FFF2-40B4-BE49-F238E27FC236}">
                <a16:creationId xmlns:a16="http://schemas.microsoft.com/office/drawing/2014/main" id="{94E0B3D0-CAC2-6640-896B-51DFB49770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a:extLst>
              <a:ext uri="{FF2B5EF4-FFF2-40B4-BE49-F238E27FC236}">
                <a16:creationId xmlns:a16="http://schemas.microsoft.com/office/drawing/2014/main" id="{F70A60BE-86EC-8CB3-8675-694E60D6FAAE}"/>
              </a:ext>
            </a:extLst>
          </p:cNvPr>
          <p:cNvPicPr>
            <a:picLocks noChangeAspect="1"/>
          </p:cNvPicPr>
          <p:nvPr/>
        </p:nvPicPr>
        <p:blipFill>
          <a:blip r:embed="rId5"/>
          <a:stretch>
            <a:fillRect/>
          </a:stretch>
        </p:blipFill>
        <p:spPr>
          <a:xfrm>
            <a:off x="10736098" y="1258601"/>
            <a:ext cx="1141446" cy="1173827"/>
          </a:xfrm>
          <a:prstGeom prst="rect">
            <a:avLst/>
          </a:prstGeom>
        </p:spPr>
      </p:pic>
      <p:sp>
        <p:nvSpPr>
          <p:cNvPr id="12" name="Zástupný symbol pro číslo snímku 11">
            <a:extLst>
              <a:ext uri="{FF2B5EF4-FFF2-40B4-BE49-F238E27FC236}">
                <a16:creationId xmlns:a16="http://schemas.microsoft.com/office/drawing/2014/main" id="{CFBF147D-5A62-1566-04B5-3F2B9566B026}"/>
              </a:ext>
            </a:extLst>
          </p:cNvPr>
          <p:cNvSpPr>
            <a:spLocks noGrp="1"/>
          </p:cNvSpPr>
          <p:nvPr>
            <p:ph type="sldNum" sz="quarter" idx="12"/>
          </p:nvPr>
        </p:nvSpPr>
        <p:spPr/>
        <p:txBody>
          <a:bodyPr/>
          <a:lstStyle/>
          <a:p>
            <a:fld id="{5461BB41-8F93-1243-B4BF-DE04D556D39D}" type="slidenum">
              <a:rPr lang="cs-CZ" smtClean="0"/>
              <a:t>90</a:t>
            </a:fld>
            <a:endParaRPr lang="cs-CZ"/>
          </a:p>
        </p:txBody>
      </p:sp>
    </p:spTree>
    <p:extLst>
      <p:ext uri="{BB962C8B-B14F-4D97-AF65-F5344CB8AC3E}">
        <p14:creationId xmlns:p14="http://schemas.microsoft.com/office/powerpoint/2010/main" val="400128026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2F8DFAE5-D611-4C93-88B4-15D609D2A197}"/>
              </a:ext>
            </a:extLst>
          </p:cNvPr>
          <p:cNvSpPr>
            <a:spLocks noGrp="1"/>
          </p:cNvSpPr>
          <p:nvPr>
            <p:ph type="title"/>
          </p:nvPr>
        </p:nvSpPr>
        <p:spPr>
          <a:xfrm>
            <a:off x="838200" y="847493"/>
            <a:ext cx="10515600" cy="1118914"/>
          </a:xfrm>
        </p:spPr>
        <p:txBody>
          <a:bodyPr>
            <a:normAutofit/>
          </a:bodyPr>
          <a:lstStyle/>
          <a:p>
            <a:pPr algn="ctr"/>
            <a:r>
              <a:rPr lang="cs-CZ" sz="2800" b="1" dirty="0">
                <a:solidFill>
                  <a:srgbClr val="002060"/>
                </a:solidFill>
              </a:rPr>
              <a:t>Nové odborné učebny</a:t>
            </a:r>
          </a:p>
        </p:txBody>
      </p:sp>
      <p:sp>
        <p:nvSpPr>
          <p:cNvPr id="3" name="Zástupný symbol pro obsah 2">
            <a:extLst>
              <a:ext uri="{FF2B5EF4-FFF2-40B4-BE49-F238E27FC236}">
                <a16:creationId xmlns:a16="http://schemas.microsoft.com/office/drawing/2014/main" id="{6BCA7549-08B2-407F-BCA6-61A8F970D877}"/>
              </a:ext>
            </a:extLst>
          </p:cNvPr>
          <p:cNvSpPr>
            <a:spLocks noGrp="1"/>
          </p:cNvSpPr>
          <p:nvPr>
            <p:ph idx="1"/>
          </p:nvPr>
        </p:nvSpPr>
        <p:spPr>
          <a:xfrm>
            <a:off x="838200" y="1940311"/>
            <a:ext cx="10515600" cy="4236651"/>
          </a:xfrm>
        </p:spPr>
        <p:txBody>
          <a:bodyPr>
            <a:normAutofit/>
          </a:bodyPr>
          <a:lstStyle/>
          <a:p>
            <a:r>
              <a:rPr lang="cs-CZ" sz="2400" dirty="0"/>
              <a:t>Polytechnická dílna, jazyková učebna, přírodovědná učebna</a:t>
            </a:r>
          </a:p>
        </p:txBody>
      </p:sp>
      <p:pic>
        <p:nvPicPr>
          <p:cNvPr id="5" name="Obrázek 4">
            <a:extLst>
              <a:ext uri="{FF2B5EF4-FFF2-40B4-BE49-F238E27FC236}">
                <a16:creationId xmlns:a16="http://schemas.microsoft.com/office/drawing/2014/main" id="{50EB8D94-31C9-426D-83C0-02D9774EF007}"/>
              </a:ext>
            </a:extLst>
          </p:cNvPr>
          <p:cNvPicPr>
            <a:picLocks noChangeAspect="1"/>
          </p:cNvPicPr>
          <p:nvPr/>
        </p:nvPicPr>
        <p:blipFill>
          <a:blip r:embed="rId2"/>
          <a:stretch>
            <a:fillRect/>
          </a:stretch>
        </p:blipFill>
        <p:spPr>
          <a:xfrm>
            <a:off x="737171" y="2652404"/>
            <a:ext cx="4928404" cy="3696303"/>
          </a:xfrm>
          <a:prstGeom prst="rect">
            <a:avLst/>
          </a:prstGeom>
        </p:spPr>
      </p:pic>
      <p:pic>
        <p:nvPicPr>
          <p:cNvPr id="7" name="Obrázek 6">
            <a:extLst>
              <a:ext uri="{FF2B5EF4-FFF2-40B4-BE49-F238E27FC236}">
                <a16:creationId xmlns:a16="http://schemas.microsoft.com/office/drawing/2014/main" id="{59748297-BDEE-4C7E-AA52-3804B21B1670}"/>
              </a:ext>
            </a:extLst>
          </p:cNvPr>
          <p:cNvPicPr>
            <a:picLocks noChangeAspect="1"/>
          </p:cNvPicPr>
          <p:nvPr/>
        </p:nvPicPr>
        <p:blipFill>
          <a:blip r:embed="rId3"/>
          <a:stretch>
            <a:fillRect/>
          </a:stretch>
        </p:blipFill>
        <p:spPr>
          <a:xfrm>
            <a:off x="6096000" y="2638832"/>
            <a:ext cx="4781397" cy="3586047"/>
          </a:xfrm>
          <a:prstGeom prst="rect">
            <a:avLst/>
          </a:prstGeom>
        </p:spPr>
      </p:pic>
      <p:pic>
        <p:nvPicPr>
          <p:cNvPr id="6" name="Picture 5" descr="Snímek obrazovky 2017-03-10 v 13.18.25.png">
            <a:extLst>
              <a:ext uri="{FF2B5EF4-FFF2-40B4-BE49-F238E27FC236}">
                <a16:creationId xmlns:a16="http://schemas.microsoft.com/office/drawing/2014/main" id="{54270942-224D-3F7D-F67C-A3F6799A2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a:extLst>
              <a:ext uri="{FF2B5EF4-FFF2-40B4-BE49-F238E27FC236}">
                <a16:creationId xmlns:a16="http://schemas.microsoft.com/office/drawing/2014/main" id="{1082FA70-E345-5E5B-FCF7-A7120021EB53}"/>
              </a:ext>
            </a:extLst>
          </p:cNvPr>
          <p:cNvPicPr>
            <a:picLocks noChangeAspect="1"/>
          </p:cNvPicPr>
          <p:nvPr/>
        </p:nvPicPr>
        <p:blipFill>
          <a:blip r:embed="rId5"/>
          <a:stretch>
            <a:fillRect/>
          </a:stretch>
        </p:blipFill>
        <p:spPr>
          <a:xfrm>
            <a:off x="10736098" y="1258601"/>
            <a:ext cx="1141446" cy="1173827"/>
          </a:xfrm>
          <a:prstGeom prst="rect">
            <a:avLst/>
          </a:prstGeom>
        </p:spPr>
      </p:pic>
      <p:sp>
        <p:nvSpPr>
          <p:cNvPr id="13" name="Zástupný symbol pro číslo snímku 12">
            <a:extLst>
              <a:ext uri="{FF2B5EF4-FFF2-40B4-BE49-F238E27FC236}">
                <a16:creationId xmlns:a16="http://schemas.microsoft.com/office/drawing/2014/main" id="{F7A8D2A1-5E0C-C47B-7390-E917A849A41E}"/>
              </a:ext>
            </a:extLst>
          </p:cNvPr>
          <p:cNvSpPr>
            <a:spLocks noGrp="1"/>
          </p:cNvSpPr>
          <p:nvPr>
            <p:ph type="sldNum" sz="quarter" idx="12"/>
          </p:nvPr>
        </p:nvSpPr>
        <p:spPr/>
        <p:txBody>
          <a:bodyPr/>
          <a:lstStyle/>
          <a:p>
            <a:fld id="{5461BB41-8F93-1243-B4BF-DE04D556D39D}" type="slidenum">
              <a:rPr lang="cs-CZ" smtClean="0"/>
              <a:t>91</a:t>
            </a:fld>
            <a:endParaRPr lang="cs-CZ"/>
          </a:p>
        </p:txBody>
      </p:sp>
    </p:spTree>
    <p:extLst>
      <p:ext uri="{BB962C8B-B14F-4D97-AF65-F5344CB8AC3E}">
        <p14:creationId xmlns:p14="http://schemas.microsoft.com/office/powerpoint/2010/main" val="60984432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EC8523D9-6504-4BD0-8B9E-7018A106F212}"/>
              </a:ext>
            </a:extLst>
          </p:cNvPr>
          <p:cNvSpPr>
            <a:spLocks noGrp="1"/>
          </p:cNvSpPr>
          <p:nvPr>
            <p:ph type="title"/>
          </p:nvPr>
        </p:nvSpPr>
        <p:spPr>
          <a:xfrm>
            <a:off x="838200" y="952006"/>
            <a:ext cx="10515600" cy="873619"/>
          </a:xfrm>
        </p:spPr>
        <p:txBody>
          <a:bodyPr>
            <a:normAutofit/>
          </a:bodyPr>
          <a:lstStyle/>
          <a:p>
            <a:pPr algn="ctr"/>
            <a:r>
              <a:rPr lang="cs-CZ" sz="2800" b="1" dirty="0">
                <a:solidFill>
                  <a:srgbClr val="002060"/>
                </a:solidFill>
              </a:rPr>
              <a:t>Ve venkovním areálu školy</a:t>
            </a:r>
          </a:p>
        </p:txBody>
      </p:sp>
      <p:sp>
        <p:nvSpPr>
          <p:cNvPr id="3" name="Zástupný symbol pro obsah 2">
            <a:extLst>
              <a:ext uri="{FF2B5EF4-FFF2-40B4-BE49-F238E27FC236}">
                <a16:creationId xmlns:a16="http://schemas.microsoft.com/office/drawing/2014/main" id="{BBA9776E-89B9-4E39-A732-637586B0CA4E}"/>
              </a:ext>
            </a:extLst>
          </p:cNvPr>
          <p:cNvSpPr>
            <a:spLocks noGrp="1"/>
          </p:cNvSpPr>
          <p:nvPr>
            <p:ph sz="half" idx="1"/>
          </p:nvPr>
        </p:nvSpPr>
        <p:spPr/>
        <p:txBody>
          <a:bodyPr>
            <a:normAutofit/>
          </a:bodyPr>
          <a:lstStyle/>
          <a:p>
            <a:r>
              <a:rPr lang="cs-CZ" sz="2400" dirty="0"/>
              <a:t>Místo pro posezení</a:t>
            </a:r>
          </a:p>
        </p:txBody>
      </p:sp>
      <p:sp>
        <p:nvSpPr>
          <p:cNvPr id="4" name="Zástupný symbol pro obsah 3">
            <a:extLst>
              <a:ext uri="{FF2B5EF4-FFF2-40B4-BE49-F238E27FC236}">
                <a16:creationId xmlns:a16="http://schemas.microsoft.com/office/drawing/2014/main" id="{D70D9584-FE16-4D50-A7F1-3C8C8E1D1CA0}"/>
              </a:ext>
            </a:extLst>
          </p:cNvPr>
          <p:cNvSpPr>
            <a:spLocks noGrp="1"/>
          </p:cNvSpPr>
          <p:nvPr>
            <p:ph sz="half" idx="2"/>
          </p:nvPr>
        </p:nvSpPr>
        <p:spPr/>
        <p:txBody>
          <a:bodyPr>
            <a:normAutofit/>
          </a:bodyPr>
          <a:lstStyle/>
          <a:p>
            <a:r>
              <a:rPr lang="cs-CZ" sz="2400" dirty="0"/>
              <a:t>Herní prvky pro mladší žáky</a:t>
            </a:r>
          </a:p>
        </p:txBody>
      </p:sp>
      <p:pic>
        <p:nvPicPr>
          <p:cNvPr id="6" name="Obrázek 5">
            <a:extLst>
              <a:ext uri="{FF2B5EF4-FFF2-40B4-BE49-F238E27FC236}">
                <a16:creationId xmlns:a16="http://schemas.microsoft.com/office/drawing/2014/main" id="{48BE1CE5-4B84-452A-9D24-0D8DC85AC77D}"/>
              </a:ext>
            </a:extLst>
          </p:cNvPr>
          <p:cNvPicPr>
            <a:picLocks noChangeAspect="1"/>
          </p:cNvPicPr>
          <p:nvPr/>
        </p:nvPicPr>
        <p:blipFill>
          <a:blip r:embed="rId2"/>
          <a:stretch>
            <a:fillRect/>
          </a:stretch>
        </p:blipFill>
        <p:spPr>
          <a:xfrm>
            <a:off x="6770995" y="2807039"/>
            <a:ext cx="3984009" cy="2817263"/>
          </a:xfrm>
          <a:prstGeom prst="rect">
            <a:avLst/>
          </a:prstGeom>
        </p:spPr>
      </p:pic>
      <p:pic>
        <p:nvPicPr>
          <p:cNvPr id="8" name="Obrázek 7">
            <a:extLst>
              <a:ext uri="{FF2B5EF4-FFF2-40B4-BE49-F238E27FC236}">
                <a16:creationId xmlns:a16="http://schemas.microsoft.com/office/drawing/2014/main" id="{D6388679-AC57-494F-9137-9DAA17E864A4}"/>
              </a:ext>
            </a:extLst>
          </p:cNvPr>
          <p:cNvPicPr>
            <a:picLocks noChangeAspect="1"/>
          </p:cNvPicPr>
          <p:nvPr/>
        </p:nvPicPr>
        <p:blipFill>
          <a:blip r:embed="rId3"/>
          <a:stretch>
            <a:fillRect/>
          </a:stretch>
        </p:blipFill>
        <p:spPr>
          <a:xfrm>
            <a:off x="685799" y="2598303"/>
            <a:ext cx="4697963" cy="3186677"/>
          </a:xfrm>
          <a:prstGeom prst="rect">
            <a:avLst/>
          </a:prstGeom>
        </p:spPr>
      </p:pic>
      <p:pic>
        <p:nvPicPr>
          <p:cNvPr id="5" name="Picture 5" descr="Snímek obrazovky 2017-03-10 v 13.18.25.png">
            <a:extLst>
              <a:ext uri="{FF2B5EF4-FFF2-40B4-BE49-F238E27FC236}">
                <a16:creationId xmlns:a16="http://schemas.microsoft.com/office/drawing/2014/main" id="{4C637AD6-202A-960C-59FC-F5CC1E1980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7" name="Obrázek 6">
            <a:extLst>
              <a:ext uri="{FF2B5EF4-FFF2-40B4-BE49-F238E27FC236}">
                <a16:creationId xmlns:a16="http://schemas.microsoft.com/office/drawing/2014/main" id="{E3A0BD75-9580-9CB0-41F8-3A29A20F2E84}"/>
              </a:ext>
            </a:extLst>
          </p:cNvPr>
          <p:cNvPicPr>
            <a:picLocks noChangeAspect="1"/>
          </p:cNvPicPr>
          <p:nvPr/>
        </p:nvPicPr>
        <p:blipFill>
          <a:blip r:embed="rId5"/>
          <a:stretch>
            <a:fillRect/>
          </a:stretch>
        </p:blipFill>
        <p:spPr>
          <a:xfrm>
            <a:off x="10736098" y="1258601"/>
            <a:ext cx="1141446" cy="1173827"/>
          </a:xfrm>
          <a:prstGeom prst="rect">
            <a:avLst/>
          </a:prstGeom>
        </p:spPr>
      </p:pic>
      <p:sp>
        <p:nvSpPr>
          <p:cNvPr id="14" name="Zástupný symbol pro číslo snímku 13">
            <a:extLst>
              <a:ext uri="{FF2B5EF4-FFF2-40B4-BE49-F238E27FC236}">
                <a16:creationId xmlns:a16="http://schemas.microsoft.com/office/drawing/2014/main" id="{BD8B140E-A2C6-C5D0-B53E-CB7641F313FD}"/>
              </a:ext>
            </a:extLst>
          </p:cNvPr>
          <p:cNvSpPr>
            <a:spLocks noGrp="1"/>
          </p:cNvSpPr>
          <p:nvPr>
            <p:ph type="sldNum" sz="quarter" idx="12"/>
          </p:nvPr>
        </p:nvSpPr>
        <p:spPr/>
        <p:txBody>
          <a:bodyPr/>
          <a:lstStyle/>
          <a:p>
            <a:fld id="{5461BB41-8F93-1243-B4BF-DE04D556D39D}" type="slidenum">
              <a:rPr lang="cs-CZ" smtClean="0"/>
              <a:t>92</a:t>
            </a:fld>
            <a:endParaRPr lang="cs-CZ"/>
          </a:p>
        </p:txBody>
      </p:sp>
    </p:spTree>
    <p:extLst>
      <p:ext uri="{BB962C8B-B14F-4D97-AF65-F5344CB8AC3E}">
        <p14:creationId xmlns:p14="http://schemas.microsoft.com/office/powerpoint/2010/main" val="9756936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55401A29-C28F-44BD-8F33-165A1CF8F5D4}"/>
              </a:ext>
            </a:extLst>
          </p:cNvPr>
          <p:cNvSpPr>
            <a:spLocks noGrp="1"/>
          </p:cNvSpPr>
          <p:nvPr>
            <p:ph type="title"/>
          </p:nvPr>
        </p:nvSpPr>
        <p:spPr>
          <a:xfrm>
            <a:off x="838200" y="365125"/>
            <a:ext cx="10515600" cy="1485977"/>
          </a:xfrm>
        </p:spPr>
        <p:txBody>
          <a:bodyPr>
            <a:normAutofit/>
          </a:bodyPr>
          <a:lstStyle/>
          <a:p>
            <a:br>
              <a:rPr lang="cs-CZ" sz="3200" b="1" dirty="0">
                <a:solidFill>
                  <a:srgbClr val="002060"/>
                </a:solidFill>
              </a:rPr>
            </a:br>
            <a:br>
              <a:rPr lang="cs-CZ" sz="3200" b="1" dirty="0">
                <a:solidFill>
                  <a:srgbClr val="002060"/>
                </a:solidFill>
              </a:rPr>
            </a:br>
            <a:r>
              <a:rPr lang="cs-CZ" sz="3200" b="1" dirty="0">
                <a:solidFill>
                  <a:srgbClr val="002060"/>
                </a:solidFill>
              </a:rPr>
              <a:t>Víceúčelová hřiště – venkovní sportovní areál</a:t>
            </a:r>
          </a:p>
        </p:txBody>
      </p:sp>
      <p:pic>
        <p:nvPicPr>
          <p:cNvPr id="6" name="Zástupný symbol pro obsah 5">
            <a:extLst>
              <a:ext uri="{FF2B5EF4-FFF2-40B4-BE49-F238E27FC236}">
                <a16:creationId xmlns:a16="http://schemas.microsoft.com/office/drawing/2014/main" id="{C23E5CC9-0F0B-4FAF-B6FD-F27D945557ED}"/>
              </a:ext>
            </a:extLst>
          </p:cNvPr>
          <p:cNvPicPr>
            <a:picLocks noGrp="1" noChangeAspect="1"/>
          </p:cNvPicPr>
          <p:nvPr>
            <p:ph sz="half" idx="1"/>
          </p:nvPr>
        </p:nvPicPr>
        <p:blipFill>
          <a:blip r:embed="rId2"/>
          <a:stretch>
            <a:fillRect/>
          </a:stretch>
        </p:blipFill>
        <p:spPr>
          <a:xfrm>
            <a:off x="838200" y="2465811"/>
            <a:ext cx="3501788" cy="2626341"/>
          </a:xfrm>
        </p:spPr>
      </p:pic>
      <p:pic>
        <p:nvPicPr>
          <p:cNvPr id="7" name="Obrázek 6">
            <a:extLst>
              <a:ext uri="{FF2B5EF4-FFF2-40B4-BE49-F238E27FC236}">
                <a16:creationId xmlns:a16="http://schemas.microsoft.com/office/drawing/2014/main" id="{8F64CAB8-1F9A-436A-BBE3-F65AA17D8AD8}"/>
              </a:ext>
            </a:extLst>
          </p:cNvPr>
          <p:cNvPicPr>
            <a:picLocks noChangeAspect="1"/>
          </p:cNvPicPr>
          <p:nvPr/>
        </p:nvPicPr>
        <p:blipFill>
          <a:blip r:embed="rId3"/>
          <a:stretch>
            <a:fillRect/>
          </a:stretch>
        </p:blipFill>
        <p:spPr>
          <a:xfrm>
            <a:off x="5557689" y="2141537"/>
            <a:ext cx="5688066" cy="4351338"/>
          </a:xfrm>
          <a:prstGeom prst="rect">
            <a:avLst/>
          </a:prstGeom>
        </p:spPr>
      </p:pic>
      <p:pic>
        <p:nvPicPr>
          <p:cNvPr id="3" name="Picture 5" descr="Snímek obrazovky 2017-03-10 v 13.18.25.png">
            <a:extLst>
              <a:ext uri="{FF2B5EF4-FFF2-40B4-BE49-F238E27FC236}">
                <a16:creationId xmlns:a16="http://schemas.microsoft.com/office/drawing/2014/main" id="{EB3A9CFA-D1CD-C27E-0452-F1E355B03C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a:extLst>
              <a:ext uri="{FF2B5EF4-FFF2-40B4-BE49-F238E27FC236}">
                <a16:creationId xmlns:a16="http://schemas.microsoft.com/office/drawing/2014/main" id="{39F7A38E-02F5-BD2A-D93C-61527B9942C6}"/>
              </a:ext>
            </a:extLst>
          </p:cNvPr>
          <p:cNvPicPr>
            <a:picLocks noChangeAspect="1"/>
          </p:cNvPicPr>
          <p:nvPr/>
        </p:nvPicPr>
        <p:blipFill>
          <a:blip r:embed="rId5"/>
          <a:stretch>
            <a:fillRect/>
          </a:stretch>
        </p:blipFill>
        <p:spPr>
          <a:xfrm>
            <a:off x="10898154" y="984629"/>
            <a:ext cx="1141446" cy="1173827"/>
          </a:xfrm>
          <a:prstGeom prst="rect">
            <a:avLst/>
          </a:prstGeom>
        </p:spPr>
      </p:pic>
      <p:sp>
        <p:nvSpPr>
          <p:cNvPr id="12" name="Zástupný symbol pro číslo snímku 11">
            <a:extLst>
              <a:ext uri="{FF2B5EF4-FFF2-40B4-BE49-F238E27FC236}">
                <a16:creationId xmlns:a16="http://schemas.microsoft.com/office/drawing/2014/main" id="{DFA048A2-1D43-DD07-924E-0018E6933274}"/>
              </a:ext>
            </a:extLst>
          </p:cNvPr>
          <p:cNvSpPr>
            <a:spLocks noGrp="1"/>
          </p:cNvSpPr>
          <p:nvPr>
            <p:ph type="sldNum" sz="quarter" idx="12"/>
          </p:nvPr>
        </p:nvSpPr>
        <p:spPr/>
        <p:txBody>
          <a:bodyPr/>
          <a:lstStyle/>
          <a:p>
            <a:fld id="{5461BB41-8F93-1243-B4BF-DE04D556D39D}" type="slidenum">
              <a:rPr lang="cs-CZ" smtClean="0"/>
              <a:t>93</a:t>
            </a:fld>
            <a:endParaRPr lang="cs-CZ"/>
          </a:p>
        </p:txBody>
      </p:sp>
    </p:spTree>
    <p:extLst>
      <p:ext uri="{BB962C8B-B14F-4D97-AF65-F5344CB8AC3E}">
        <p14:creationId xmlns:p14="http://schemas.microsoft.com/office/powerpoint/2010/main" val="378540136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36296A9-7849-488A-AD45-9534B9D05162}"/>
              </a:ext>
            </a:extLst>
          </p:cNvPr>
          <p:cNvSpPr>
            <a:spLocks noGrp="1"/>
          </p:cNvSpPr>
          <p:nvPr>
            <p:ph type="title"/>
          </p:nvPr>
        </p:nvSpPr>
        <p:spPr>
          <a:xfrm>
            <a:off x="446049" y="365125"/>
            <a:ext cx="10907751" cy="1325563"/>
          </a:xfrm>
        </p:spPr>
        <p:txBody>
          <a:bodyPr>
            <a:normAutofit fontScale="90000"/>
          </a:bodyPr>
          <a:lstStyle/>
          <a:p>
            <a:br>
              <a:rPr lang="cs-CZ" sz="3200" b="1" dirty="0">
                <a:solidFill>
                  <a:srgbClr val="002060"/>
                </a:solidFill>
              </a:rPr>
            </a:br>
            <a:br>
              <a:rPr lang="cs-CZ" sz="3200" b="1" dirty="0">
                <a:solidFill>
                  <a:srgbClr val="002060"/>
                </a:solidFill>
              </a:rPr>
            </a:br>
            <a:r>
              <a:rPr lang="cs-CZ" sz="3200" b="1" dirty="0">
                <a:solidFill>
                  <a:srgbClr val="002060"/>
                </a:solidFill>
              </a:rPr>
              <a:t>Místo starých modulů  nové moduly</a:t>
            </a:r>
          </a:p>
        </p:txBody>
      </p:sp>
      <p:pic>
        <p:nvPicPr>
          <p:cNvPr id="6" name="Zástupný symbol pro obsah 5">
            <a:extLst>
              <a:ext uri="{FF2B5EF4-FFF2-40B4-BE49-F238E27FC236}">
                <a16:creationId xmlns:a16="http://schemas.microsoft.com/office/drawing/2014/main" id="{8B968D70-0E95-4F88-895F-94F20D705D18}"/>
              </a:ext>
            </a:extLst>
          </p:cNvPr>
          <p:cNvPicPr>
            <a:picLocks noGrp="1" noChangeAspect="1"/>
          </p:cNvPicPr>
          <p:nvPr>
            <p:ph sz="half" idx="1"/>
          </p:nvPr>
        </p:nvPicPr>
        <p:blipFill>
          <a:blip r:embed="rId2"/>
          <a:stretch>
            <a:fillRect/>
          </a:stretch>
        </p:blipFill>
        <p:spPr>
          <a:xfrm>
            <a:off x="1204332" y="1687054"/>
            <a:ext cx="2685318" cy="2013989"/>
          </a:xfrm>
        </p:spPr>
      </p:pic>
      <p:pic>
        <p:nvPicPr>
          <p:cNvPr id="8" name="Zástupný symbol pro obsah 7">
            <a:extLst>
              <a:ext uri="{FF2B5EF4-FFF2-40B4-BE49-F238E27FC236}">
                <a16:creationId xmlns:a16="http://schemas.microsoft.com/office/drawing/2014/main" id="{87EFE3B5-9534-44B3-A961-0676CD803AEB}"/>
              </a:ext>
            </a:extLst>
          </p:cNvPr>
          <p:cNvPicPr>
            <a:picLocks noGrp="1" noChangeAspect="1"/>
          </p:cNvPicPr>
          <p:nvPr>
            <p:ph sz="half" idx="2"/>
          </p:nvPr>
        </p:nvPicPr>
        <p:blipFill>
          <a:blip r:embed="rId3"/>
          <a:stretch>
            <a:fillRect/>
          </a:stretch>
        </p:blipFill>
        <p:spPr>
          <a:xfrm>
            <a:off x="6096000" y="1667024"/>
            <a:ext cx="3075296" cy="1761975"/>
          </a:xfrm>
        </p:spPr>
      </p:pic>
      <p:pic>
        <p:nvPicPr>
          <p:cNvPr id="10" name="Obrázek 9">
            <a:extLst>
              <a:ext uri="{FF2B5EF4-FFF2-40B4-BE49-F238E27FC236}">
                <a16:creationId xmlns:a16="http://schemas.microsoft.com/office/drawing/2014/main" id="{012580EA-6F18-4F37-9365-1372AFC7DB02}"/>
              </a:ext>
            </a:extLst>
          </p:cNvPr>
          <p:cNvPicPr>
            <a:picLocks noChangeAspect="1"/>
          </p:cNvPicPr>
          <p:nvPr/>
        </p:nvPicPr>
        <p:blipFill>
          <a:blip r:embed="rId4"/>
          <a:stretch>
            <a:fillRect/>
          </a:stretch>
        </p:blipFill>
        <p:spPr>
          <a:xfrm rot="5400000">
            <a:off x="7446848" y="3731198"/>
            <a:ext cx="2658816" cy="2864537"/>
          </a:xfrm>
          <a:prstGeom prst="rect">
            <a:avLst/>
          </a:prstGeom>
        </p:spPr>
      </p:pic>
      <p:pic>
        <p:nvPicPr>
          <p:cNvPr id="12" name="Obrázek 11">
            <a:extLst>
              <a:ext uri="{FF2B5EF4-FFF2-40B4-BE49-F238E27FC236}">
                <a16:creationId xmlns:a16="http://schemas.microsoft.com/office/drawing/2014/main" id="{CBAC3C01-D176-4A04-9AA3-946DFB0EFA98}"/>
              </a:ext>
            </a:extLst>
          </p:cNvPr>
          <p:cNvPicPr>
            <a:picLocks noChangeAspect="1"/>
          </p:cNvPicPr>
          <p:nvPr/>
        </p:nvPicPr>
        <p:blipFill>
          <a:blip r:embed="rId5"/>
          <a:stretch>
            <a:fillRect/>
          </a:stretch>
        </p:blipFill>
        <p:spPr>
          <a:xfrm>
            <a:off x="627113" y="4057567"/>
            <a:ext cx="3248511" cy="2593166"/>
          </a:xfrm>
          <a:prstGeom prst="rect">
            <a:avLst/>
          </a:prstGeom>
        </p:spPr>
      </p:pic>
      <p:pic>
        <p:nvPicPr>
          <p:cNvPr id="14" name="Obrázek 13">
            <a:extLst>
              <a:ext uri="{FF2B5EF4-FFF2-40B4-BE49-F238E27FC236}">
                <a16:creationId xmlns:a16="http://schemas.microsoft.com/office/drawing/2014/main" id="{C289A550-7B27-454E-8F77-81892FAD7E89}"/>
              </a:ext>
            </a:extLst>
          </p:cNvPr>
          <p:cNvPicPr>
            <a:picLocks noChangeAspect="1"/>
          </p:cNvPicPr>
          <p:nvPr/>
        </p:nvPicPr>
        <p:blipFill>
          <a:blip r:embed="rId6"/>
          <a:stretch>
            <a:fillRect/>
          </a:stretch>
        </p:blipFill>
        <p:spPr>
          <a:xfrm rot="5400000">
            <a:off x="4154659" y="4109337"/>
            <a:ext cx="2724043" cy="2043032"/>
          </a:xfrm>
          <a:prstGeom prst="rect">
            <a:avLst/>
          </a:prstGeom>
        </p:spPr>
      </p:pic>
      <p:pic>
        <p:nvPicPr>
          <p:cNvPr id="3" name="Picture 5" descr="Snímek obrazovky 2017-03-10 v 13.18.25.png">
            <a:extLst>
              <a:ext uri="{FF2B5EF4-FFF2-40B4-BE49-F238E27FC236}">
                <a16:creationId xmlns:a16="http://schemas.microsoft.com/office/drawing/2014/main" id="{A40267B2-6A8A-D1CC-DBCC-F9F514DAA2B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a:extLst>
              <a:ext uri="{FF2B5EF4-FFF2-40B4-BE49-F238E27FC236}">
                <a16:creationId xmlns:a16="http://schemas.microsoft.com/office/drawing/2014/main" id="{593238DE-EEAA-CE2B-7C2D-2C358A9B7CAC}"/>
              </a:ext>
            </a:extLst>
          </p:cNvPr>
          <p:cNvPicPr>
            <a:picLocks noChangeAspect="1"/>
          </p:cNvPicPr>
          <p:nvPr/>
        </p:nvPicPr>
        <p:blipFill>
          <a:blip r:embed="rId8"/>
          <a:stretch>
            <a:fillRect/>
          </a:stretch>
        </p:blipFill>
        <p:spPr>
          <a:xfrm>
            <a:off x="10736098" y="1258601"/>
            <a:ext cx="1141446" cy="1173827"/>
          </a:xfrm>
          <a:prstGeom prst="rect">
            <a:avLst/>
          </a:prstGeom>
        </p:spPr>
      </p:pic>
      <p:sp>
        <p:nvSpPr>
          <p:cNvPr id="15" name="Zástupný symbol pro číslo snímku 14">
            <a:extLst>
              <a:ext uri="{FF2B5EF4-FFF2-40B4-BE49-F238E27FC236}">
                <a16:creationId xmlns:a16="http://schemas.microsoft.com/office/drawing/2014/main" id="{BE505182-C780-67CA-BCE0-03F339875C8D}"/>
              </a:ext>
            </a:extLst>
          </p:cNvPr>
          <p:cNvSpPr>
            <a:spLocks noGrp="1"/>
          </p:cNvSpPr>
          <p:nvPr>
            <p:ph type="sldNum" sz="quarter" idx="12"/>
          </p:nvPr>
        </p:nvSpPr>
        <p:spPr/>
        <p:txBody>
          <a:bodyPr/>
          <a:lstStyle/>
          <a:p>
            <a:fld id="{5461BB41-8F93-1243-B4BF-DE04D556D39D}" type="slidenum">
              <a:rPr lang="cs-CZ" smtClean="0"/>
              <a:t>94</a:t>
            </a:fld>
            <a:endParaRPr lang="cs-CZ"/>
          </a:p>
        </p:txBody>
      </p:sp>
    </p:spTree>
    <p:extLst>
      <p:ext uri="{BB962C8B-B14F-4D97-AF65-F5344CB8AC3E}">
        <p14:creationId xmlns:p14="http://schemas.microsoft.com/office/powerpoint/2010/main" val="10288042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C55523EB-5EB8-4D10-A9E8-9A9F8FFE0D00}"/>
              </a:ext>
            </a:extLst>
          </p:cNvPr>
          <p:cNvSpPr>
            <a:spLocks noGrp="1"/>
          </p:cNvSpPr>
          <p:nvPr>
            <p:ph type="title"/>
          </p:nvPr>
        </p:nvSpPr>
        <p:spPr>
          <a:xfrm>
            <a:off x="415118" y="959005"/>
            <a:ext cx="8087438" cy="1538868"/>
          </a:xfrm>
        </p:spPr>
        <p:txBody>
          <a:bodyPr>
            <a:normAutofit/>
          </a:bodyPr>
          <a:lstStyle/>
          <a:p>
            <a:pPr algn="ctr"/>
            <a:r>
              <a:rPr lang="cs-CZ" sz="2800" b="1" dirty="0">
                <a:solidFill>
                  <a:srgbClr val="002060"/>
                </a:solidFill>
              </a:rPr>
              <a:t>Postupná výměna starého za nové</a:t>
            </a:r>
            <a:r>
              <a:rPr lang="cs-CZ" sz="2800" dirty="0">
                <a:solidFill>
                  <a:srgbClr val="002060"/>
                </a:solidFill>
              </a:rPr>
              <a:t>…..</a:t>
            </a:r>
          </a:p>
        </p:txBody>
      </p:sp>
      <p:pic>
        <p:nvPicPr>
          <p:cNvPr id="6" name="Zástupný symbol pro obsah 5">
            <a:extLst>
              <a:ext uri="{FF2B5EF4-FFF2-40B4-BE49-F238E27FC236}">
                <a16:creationId xmlns:a16="http://schemas.microsoft.com/office/drawing/2014/main" id="{6ED44686-F456-4C2D-B583-4D52AAEA25D0}"/>
              </a:ext>
            </a:extLst>
          </p:cNvPr>
          <p:cNvPicPr>
            <a:picLocks noGrp="1" noChangeAspect="1"/>
          </p:cNvPicPr>
          <p:nvPr>
            <p:ph sz="half" idx="1"/>
          </p:nvPr>
        </p:nvPicPr>
        <p:blipFill>
          <a:blip r:embed="rId2"/>
          <a:stretch>
            <a:fillRect/>
          </a:stretch>
        </p:blipFill>
        <p:spPr>
          <a:xfrm>
            <a:off x="415118" y="2760685"/>
            <a:ext cx="5463087" cy="4097315"/>
          </a:xfrm>
        </p:spPr>
      </p:pic>
      <p:pic>
        <p:nvPicPr>
          <p:cNvPr id="8" name="Zástupný symbol pro obsah 7">
            <a:extLst>
              <a:ext uri="{FF2B5EF4-FFF2-40B4-BE49-F238E27FC236}">
                <a16:creationId xmlns:a16="http://schemas.microsoft.com/office/drawing/2014/main" id="{582818F2-634A-40A7-BEA3-343AF6FDC60A}"/>
              </a:ext>
            </a:extLst>
          </p:cNvPr>
          <p:cNvPicPr>
            <a:picLocks noGrp="1" noChangeAspect="1"/>
          </p:cNvPicPr>
          <p:nvPr>
            <p:ph sz="half" idx="2"/>
          </p:nvPr>
        </p:nvPicPr>
        <p:blipFill>
          <a:blip r:embed="rId3"/>
          <a:stretch>
            <a:fillRect/>
          </a:stretch>
        </p:blipFill>
        <p:spPr>
          <a:xfrm rot="5400000">
            <a:off x="9147264" y="2569450"/>
            <a:ext cx="2946929" cy="3020706"/>
          </a:xfrm>
        </p:spPr>
      </p:pic>
      <p:pic>
        <p:nvPicPr>
          <p:cNvPr id="10" name="Obrázek 9">
            <a:extLst>
              <a:ext uri="{FF2B5EF4-FFF2-40B4-BE49-F238E27FC236}">
                <a16:creationId xmlns:a16="http://schemas.microsoft.com/office/drawing/2014/main" id="{2F93D206-DEE4-4E48-A982-0F4CFC5CBEEA}"/>
              </a:ext>
            </a:extLst>
          </p:cNvPr>
          <p:cNvPicPr>
            <a:picLocks noChangeAspect="1"/>
          </p:cNvPicPr>
          <p:nvPr/>
        </p:nvPicPr>
        <p:blipFill>
          <a:blip r:embed="rId4"/>
          <a:stretch>
            <a:fillRect/>
          </a:stretch>
        </p:blipFill>
        <p:spPr>
          <a:xfrm rot="5400000">
            <a:off x="6128349" y="3353981"/>
            <a:ext cx="2731883" cy="3020704"/>
          </a:xfrm>
          <a:prstGeom prst="rect">
            <a:avLst/>
          </a:prstGeom>
        </p:spPr>
      </p:pic>
      <p:pic>
        <p:nvPicPr>
          <p:cNvPr id="3" name="Picture 5" descr="Snímek obrazovky 2017-03-10 v 13.18.25.png">
            <a:extLst>
              <a:ext uri="{FF2B5EF4-FFF2-40B4-BE49-F238E27FC236}">
                <a16:creationId xmlns:a16="http://schemas.microsoft.com/office/drawing/2014/main" id="{DA1269C9-9158-A966-92FF-77C2CE0BAF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Obrázek 3">
            <a:extLst>
              <a:ext uri="{FF2B5EF4-FFF2-40B4-BE49-F238E27FC236}">
                <a16:creationId xmlns:a16="http://schemas.microsoft.com/office/drawing/2014/main" id="{9AC43E04-B4B7-5E0B-6177-3B0DD6DB27E4}"/>
              </a:ext>
            </a:extLst>
          </p:cNvPr>
          <p:cNvPicPr>
            <a:picLocks noChangeAspect="1"/>
          </p:cNvPicPr>
          <p:nvPr/>
        </p:nvPicPr>
        <p:blipFill>
          <a:blip r:embed="rId6"/>
          <a:stretch>
            <a:fillRect/>
          </a:stretch>
        </p:blipFill>
        <p:spPr>
          <a:xfrm>
            <a:off x="10668000" y="959005"/>
            <a:ext cx="1141446" cy="1173827"/>
          </a:xfrm>
          <a:prstGeom prst="rect">
            <a:avLst/>
          </a:prstGeom>
        </p:spPr>
      </p:pic>
      <p:sp>
        <p:nvSpPr>
          <p:cNvPr id="13" name="Zástupný symbol pro číslo snímku 12">
            <a:extLst>
              <a:ext uri="{FF2B5EF4-FFF2-40B4-BE49-F238E27FC236}">
                <a16:creationId xmlns:a16="http://schemas.microsoft.com/office/drawing/2014/main" id="{7A357FC2-A7F0-EA7C-071B-485B03EBDCBE}"/>
              </a:ext>
            </a:extLst>
          </p:cNvPr>
          <p:cNvSpPr>
            <a:spLocks noGrp="1"/>
          </p:cNvSpPr>
          <p:nvPr>
            <p:ph type="sldNum" sz="quarter" idx="12"/>
          </p:nvPr>
        </p:nvSpPr>
        <p:spPr/>
        <p:txBody>
          <a:bodyPr/>
          <a:lstStyle/>
          <a:p>
            <a:fld id="{5461BB41-8F93-1243-B4BF-DE04D556D39D}" type="slidenum">
              <a:rPr lang="cs-CZ" smtClean="0"/>
              <a:t>95</a:t>
            </a:fld>
            <a:endParaRPr lang="cs-CZ"/>
          </a:p>
        </p:txBody>
      </p:sp>
    </p:spTree>
    <p:extLst>
      <p:ext uri="{BB962C8B-B14F-4D97-AF65-F5344CB8AC3E}">
        <p14:creationId xmlns:p14="http://schemas.microsoft.com/office/powerpoint/2010/main" val="92270509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524000" y="1598856"/>
            <a:ext cx="10515600" cy="4351338"/>
          </a:xfrm>
        </p:spPr>
        <p:txBody>
          <a:bodyPr>
            <a:normAutofit/>
          </a:bodyPr>
          <a:lstStyle/>
          <a:p>
            <a:pPr marL="0" indent="0" algn="ctr">
              <a:buNone/>
            </a:pPr>
            <a:endParaRPr lang="cs-CZ" sz="5400" b="1" dirty="0"/>
          </a:p>
          <a:p>
            <a:pPr marL="0" indent="0" algn="ctr">
              <a:buNone/>
            </a:pPr>
            <a:endParaRPr lang="cs-CZ" sz="5400" b="1" dirty="0"/>
          </a:p>
          <a:p>
            <a:pPr marL="0" indent="0" algn="ctr">
              <a:buNone/>
            </a:pPr>
            <a:r>
              <a:rPr lang="cs-CZ" sz="3600" b="1" dirty="0"/>
              <a:t>Děkuji za pozornost</a:t>
            </a:r>
          </a:p>
          <a:p>
            <a:pPr marL="0" indent="0" algn="ctr">
              <a:buNone/>
            </a:pPr>
            <a:r>
              <a:rPr lang="cs-CZ" sz="3600" b="1" dirty="0"/>
              <a:t>ředitelka školy: Mgr. Ivana Vodičková</a:t>
            </a:r>
            <a:endParaRPr lang="cs-CZ" sz="5400" b="1" dirty="0"/>
          </a:p>
          <a:p>
            <a:pPr marL="0" indent="0">
              <a:buNone/>
            </a:pPr>
            <a:endParaRPr lang="cs-CZ" sz="3600" b="1" dirty="0"/>
          </a:p>
        </p:txBody>
      </p:sp>
      <p:pic>
        <p:nvPicPr>
          <p:cNvPr id="4" name="Picture 5" descr="Snímek obrazovky 2017-03-10 v 13.18.25.png">
            <a:extLst>
              <a:ext uri="{FF2B5EF4-FFF2-40B4-BE49-F238E27FC236}">
                <a16:creationId xmlns:a16="http://schemas.microsoft.com/office/drawing/2014/main" id="{5A29F28B-386D-0F39-9E7D-100604B525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2" name="Obrázek 1">
            <a:extLst>
              <a:ext uri="{FF2B5EF4-FFF2-40B4-BE49-F238E27FC236}">
                <a16:creationId xmlns:a16="http://schemas.microsoft.com/office/drawing/2014/main" id="{9E397B22-4895-9708-EABC-1EE265673EF7}"/>
              </a:ext>
            </a:extLst>
          </p:cNvPr>
          <p:cNvPicPr>
            <a:picLocks noChangeAspect="1"/>
          </p:cNvPicPr>
          <p:nvPr/>
        </p:nvPicPr>
        <p:blipFill>
          <a:blip r:embed="rId3"/>
          <a:stretch>
            <a:fillRect/>
          </a:stretch>
        </p:blipFill>
        <p:spPr>
          <a:xfrm>
            <a:off x="10668000" y="959005"/>
            <a:ext cx="1141446" cy="1173827"/>
          </a:xfrm>
          <a:prstGeom prst="rect">
            <a:avLst/>
          </a:prstGeom>
        </p:spPr>
      </p:pic>
      <p:sp>
        <p:nvSpPr>
          <p:cNvPr id="10" name="Zástupný symbol pro číslo snímku 9">
            <a:extLst>
              <a:ext uri="{FF2B5EF4-FFF2-40B4-BE49-F238E27FC236}">
                <a16:creationId xmlns:a16="http://schemas.microsoft.com/office/drawing/2014/main" id="{C899F5A4-E9AA-2100-92B0-34967468F336}"/>
              </a:ext>
            </a:extLst>
          </p:cNvPr>
          <p:cNvSpPr>
            <a:spLocks noGrp="1"/>
          </p:cNvSpPr>
          <p:nvPr>
            <p:ph type="sldNum" sz="quarter" idx="12"/>
          </p:nvPr>
        </p:nvSpPr>
        <p:spPr/>
        <p:txBody>
          <a:bodyPr/>
          <a:lstStyle/>
          <a:p>
            <a:fld id="{5461BB41-8F93-1243-B4BF-DE04D556D39D}" type="slidenum">
              <a:rPr lang="cs-CZ" smtClean="0"/>
              <a:t>96</a:t>
            </a:fld>
            <a:endParaRPr lang="cs-CZ"/>
          </a:p>
        </p:txBody>
      </p:sp>
    </p:spTree>
    <p:extLst>
      <p:ext uri="{BB962C8B-B14F-4D97-AF65-F5344CB8AC3E}">
        <p14:creationId xmlns:p14="http://schemas.microsoft.com/office/powerpoint/2010/main" val="291303594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2588E60-7803-FB65-DF6A-C730B509A984}"/>
              </a:ext>
            </a:extLst>
          </p:cNvPr>
          <p:cNvSpPr>
            <a:spLocks noGrp="1"/>
          </p:cNvSpPr>
          <p:nvPr>
            <p:ph type="title"/>
          </p:nvPr>
        </p:nvSpPr>
        <p:spPr>
          <a:xfrm>
            <a:off x="831850" y="1295235"/>
            <a:ext cx="10515600" cy="1653237"/>
          </a:xfrm>
        </p:spPr>
        <p:txBody>
          <a:bodyPr>
            <a:normAutofit/>
          </a:bodyPr>
          <a:lstStyle/>
          <a:p>
            <a:pPr algn="ctr"/>
            <a:r>
              <a:rPr lang="cs-CZ" sz="3600" b="1" dirty="0"/>
              <a:t>ZŠ nám. Bří. Jandusů</a:t>
            </a:r>
          </a:p>
        </p:txBody>
      </p:sp>
      <p:pic>
        <p:nvPicPr>
          <p:cNvPr id="4" name="Picture 5" descr="Snímek obrazovky 2017-03-10 v 13.18.25.png">
            <a:extLst>
              <a:ext uri="{FF2B5EF4-FFF2-40B4-BE49-F238E27FC236}">
                <a16:creationId xmlns:a16="http://schemas.microsoft.com/office/drawing/2014/main" id="{1A4CFAEA-A020-C874-0081-7024624E95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Obrázek 4" descr="Obsah obrázku skica, Perokresba, klipart, ilustrace&#10;&#10;Popis byl vytvořen automaticky">
            <a:extLst>
              <a:ext uri="{FF2B5EF4-FFF2-40B4-BE49-F238E27FC236}">
                <a16:creationId xmlns:a16="http://schemas.microsoft.com/office/drawing/2014/main" id="{4CB47223-03D6-01E2-E2CD-471A6894DC74}"/>
              </a:ext>
            </a:extLst>
          </p:cNvPr>
          <p:cNvPicPr>
            <a:picLocks noChangeAspect="1"/>
          </p:cNvPicPr>
          <p:nvPr/>
        </p:nvPicPr>
        <p:blipFill>
          <a:blip r:embed="rId3"/>
          <a:stretch>
            <a:fillRect/>
          </a:stretch>
        </p:blipFill>
        <p:spPr>
          <a:xfrm>
            <a:off x="5146027" y="3429000"/>
            <a:ext cx="1899946" cy="2230371"/>
          </a:xfrm>
          <a:prstGeom prst="rect">
            <a:avLst/>
          </a:prstGeom>
        </p:spPr>
      </p:pic>
      <p:sp>
        <p:nvSpPr>
          <p:cNvPr id="10" name="Zástupný symbol pro číslo snímku 9">
            <a:extLst>
              <a:ext uri="{FF2B5EF4-FFF2-40B4-BE49-F238E27FC236}">
                <a16:creationId xmlns:a16="http://schemas.microsoft.com/office/drawing/2014/main" id="{7DB2D9D2-4A57-E056-9DC4-F091EC133644}"/>
              </a:ext>
            </a:extLst>
          </p:cNvPr>
          <p:cNvSpPr>
            <a:spLocks noGrp="1"/>
          </p:cNvSpPr>
          <p:nvPr>
            <p:ph type="sldNum" sz="quarter" idx="12"/>
          </p:nvPr>
        </p:nvSpPr>
        <p:spPr/>
        <p:txBody>
          <a:bodyPr/>
          <a:lstStyle/>
          <a:p>
            <a:fld id="{5461BB41-8F93-1243-B4BF-DE04D556D39D}" type="slidenum">
              <a:rPr lang="cs-CZ" smtClean="0"/>
              <a:t>97</a:t>
            </a:fld>
            <a:endParaRPr lang="cs-CZ"/>
          </a:p>
        </p:txBody>
      </p:sp>
    </p:spTree>
    <p:extLst>
      <p:ext uri="{BB962C8B-B14F-4D97-AF65-F5344CB8AC3E}">
        <p14:creationId xmlns:p14="http://schemas.microsoft.com/office/powerpoint/2010/main" val="65953033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D5E395E2-11B1-4B86-C76C-CC9800B6D847}"/>
              </a:ext>
            </a:extLst>
          </p:cNvPr>
          <p:cNvSpPr>
            <a:spLocks noGrp="1"/>
          </p:cNvSpPr>
          <p:nvPr>
            <p:ph type="ctrTitle"/>
          </p:nvPr>
        </p:nvSpPr>
        <p:spPr>
          <a:xfrm>
            <a:off x="1524000" y="1122363"/>
            <a:ext cx="9144000" cy="1309110"/>
          </a:xfrm>
        </p:spPr>
        <p:txBody>
          <a:bodyPr>
            <a:normAutofit/>
          </a:bodyPr>
          <a:lstStyle/>
          <a:p>
            <a:r>
              <a:rPr lang="cs-CZ" sz="4400" b="1" dirty="0">
                <a:ea typeface="Calibri" panose="020F0502020204030204" pitchFamily="34" charset="0"/>
                <a:cs typeface="Calibri" panose="020F0502020204030204" pitchFamily="34" charset="0"/>
              </a:rPr>
              <a:t>ZŠ nám. Bří Jandusů</a:t>
            </a:r>
          </a:p>
        </p:txBody>
      </p:sp>
      <p:sp>
        <p:nvSpPr>
          <p:cNvPr id="3" name="Podnadpis 2">
            <a:extLst>
              <a:ext uri="{FF2B5EF4-FFF2-40B4-BE49-F238E27FC236}">
                <a16:creationId xmlns:a16="http://schemas.microsoft.com/office/drawing/2014/main" id="{6FDAF758-674B-7E2C-C921-2C11F21ABDC9}"/>
              </a:ext>
            </a:extLst>
          </p:cNvPr>
          <p:cNvSpPr>
            <a:spLocks noGrp="1"/>
          </p:cNvSpPr>
          <p:nvPr>
            <p:ph type="subTitle" idx="1"/>
          </p:nvPr>
        </p:nvSpPr>
        <p:spPr>
          <a:xfrm>
            <a:off x="810491" y="2930236"/>
            <a:ext cx="10619509" cy="3182696"/>
          </a:xfrm>
        </p:spPr>
        <p:txBody>
          <a:bodyPr>
            <a:normAutofit fontScale="92500" lnSpcReduction="20000"/>
          </a:bodyPr>
          <a:lstStyle/>
          <a:p>
            <a:pPr>
              <a:spcAft>
                <a:spcPts val="1200"/>
              </a:spcAft>
            </a:pPr>
            <a:r>
              <a:rPr lang="cs-CZ" b="1" dirty="0">
                <a:solidFill>
                  <a:srgbClr val="0070C0"/>
                </a:solidFill>
                <a:ea typeface="Calibri" panose="020F0502020204030204" pitchFamily="34" charset="0"/>
                <a:cs typeface="Calibri" panose="020F0502020204030204" pitchFamily="34" charset="0"/>
              </a:rPr>
              <a:t>Již od roku 1884…</a:t>
            </a:r>
            <a:endParaRPr lang="cs-CZ" dirty="0">
              <a:ea typeface="Calibri" panose="020F0502020204030204" pitchFamily="34" charset="0"/>
              <a:cs typeface="Calibri" panose="020F0502020204030204" pitchFamily="34" charset="0"/>
            </a:endParaRPr>
          </a:p>
          <a:p>
            <a:pPr algn="l">
              <a:lnSpc>
                <a:spcPct val="100000"/>
              </a:lnSpc>
            </a:pPr>
            <a:r>
              <a:rPr lang="cs-CZ" i="1" dirty="0">
                <a:ea typeface="Calibri" panose="020F0502020204030204" pitchFamily="34" charset="0"/>
                <a:cs typeface="Calibri" panose="020F0502020204030204" pitchFamily="34" charset="0"/>
              </a:rPr>
              <a:t>2 budovy, 1 tělocvična, 1 venkovní hřiště, školní družina</a:t>
            </a:r>
          </a:p>
          <a:p>
            <a:pPr algn="l">
              <a:lnSpc>
                <a:spcPct val="100000"/>
              </a:lnSpc>
              <a:spcBef>
                <a:spcPts val="2400"/>
              </a:spcBef>
            </a:pPr>
            <a:r>
              <a:rPr lang="cs-CZ" dirty="0">
                <a:ea typeface="Calibri" panose="020F0502020204030204" pitchFamily="34" charset="0"/>
                <a:cs typeface="Calibri" panose="020F0502020204030204" pitchFamily="34" charset="0"/>
              </a:rPr>
              <a:t>Ředitel školy: Mgr. Jiří Měchura</a:t>
            </a:r>
          </a:p>
          <a:p>
            <a:pPr algn="l">
              <a:lnSpc>
                <a:spcPct val="100000"/>
              </a:lnSpc>
            </a:pPr>
            <a:r>
              <a:rPr lang="cs-CZ" dirty="0">
                <a:ea typeface="Calibri" panose="020F0502020204030204" pitchFamily="34" charset="0"/>
                <a:cs typeface="Calibri" panose="020F0502020204030204" pitchFamily="34" charset="0"/>
              </a:rPr>
              <a:t>Statutární zástupkyně: Mgr. Jitka Rothová</a:t>
            </a:r>
          </a:p>
          <a:p>
            <a:pPr algn="l">
              <a:lnSpc>
                <a:spcPct val="100000"/>
              </a:lnSpc>
            </a:pPr>
            <a:r>
              <a:rPr lang="cs-CZ" dirty="0">
                <a:ea typeface="Calibri" panose="020F0502020204030204" pitchFamily="34" charset="0"/>
                <a:cs typeface="Calibri" panose="020F0502020204030204" pitchFamily="34" charset="0"/>
              </a:rPr>
              <a:t>Zástupkyně pro přístavbu: Mgr. Miroslava Hronková</a:t>
            </a:r>
          </a:p>
          <a:p>
            <a:pPr algn="l">
              <a:lnSpc>
                <a:spcPct val="100000"/>
              </a:lnSpc>
            </a:pPr>
            <a:r>
              <a:rPr lang="cs-CZ" dirty="0">
                <a:ea typeface="Calibri" panose="020F0502020204030204" pitchFamily="34" charset="0"/>
                <a:cs typeface="Calibri" panose="020F0502020204030204" pitchFamily="34" charset="0"/>
              </a:rPr>
              <a:t>Vedoucí školní družiny: Kamila Tomešová</a:t>
            </a:r>
          </a:p>
          <a:p>
            <a:pPr algn="l">
              <a:lnSpc>
                <a:spcPct val="100000"/>
              </a:lnSpc>
            </a:pPr>
            <a:r>
              <a:rPr lang="cs-CZ" dirty="0" err="1">
                <a:ea typeface="Calibri" panose="020F0502020204030204" pitchFamily="34" charset="0"/>
                <a:cs typeface="Calibri" panose="020F0502020204030204" pitchFamily="34" charset="0"/>
              </a:rPr>
              <a:t>www.zsjandusu.net</a:t>
            </a:r>
            <a:endParaRPr lang="cs-CZ" dirty="0">
              <a:ea typeface="Calibri" panose="020F0502020204030204" pitchFamily="34" charset="0"/>
              <a:cs typeface="Calibri" panose="020F0502020204030204" pitchFamily="34" charset="0"/>
            </a:endParaRPr>
          </a:p>
        </p:txBody>
      </p:sp>
      <p:pic>
        <p:nvPicPr>
          <p:cNvPr id="5" name="Picture 5" descr="Snímek obrazovky 2017-03-10 v 13.18.25.png">
            <a:extLst>
              <a:ext uri="{FF2B5EF4-FFF2-40B4-BE49-F238E27FC236}">
                <a16:creationId xmlns:a16="http://schemas.microsoft.com/office/drawing/2014/main" id="{97D6BCC8-4E6B-D5D3-F0CD-18BE470064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6" name="Obrázek 5" descr="Obsah obrázku skica, Perokresba, klipart, ilustrace&#10;&#10;Popis byl vytvořen automaticky">
            <a:extLst>
              <a:ext uri="{FF2B5EF4-FFF2-40B4-BE49-F238E27FC236}">
                <a16:creationId xmlns:a16="http://schemas.microsoft.com/office/drawing/2014/main" id="{5355C36B-9B37-693E-2746-67E619257B31}"/>
              </a:ext>
            </a:extLst>
          </p:cNvPr>
          <p:cNvPicPr>
            <a:picLocks noChangeAspect="1"/>
          </p:cNvPicPr>
          <p:nvPr/>
        </p:nvPicPr>
        <p:blipFill>
          <a:blip r:embed="rId3"/>
          <a:stretch>
            <a:fillRect/>
          </a:stretch>
        </p:blipFill>
        <p:spPr>
          <a:xfrm>
            <a:off x="9405803" y="1199145"/>
            <a:ext cx="1262197" cy="1481709"/>
          </a:xfrm>
          <a:prstGeom prst="rect">
            <a:avLst/>
          </a:prstGeom>
        </p:spPr>
      </p:pic>
      <p:sp>
        <p:nvSpPr>
          <p:cNvPr id="8" name="Zástupný symbol pro číslo snímku 7">
            <a:extLst>
              <a:ext uri="{FF2B5EF4-FFF2-40B4-BE49-F238E27FC236}">
                <a16:creationId xmlns:a16="http://schemas.microsoft.com/office/drawing/2014/main" id="{4AA9934B-81B9-93FB-A350-0C979E3BBA64}"/>
              </a:ext>
            </a:extLst>
          </p:cNvPr>
          <p:cNvSpPr>
            <a:spLocks noGrp="1"/>
          </p:cNvSpPr>
          <p:nvPr>
            <p:ph type="sldNum" sz="quarter" idx="12"/>
          </p:nvPr>
        </p:nvSpPr>
        <p:spPr/>
        <p:txBody>
          <a:bodyPr/>
          <a:lstStyle/>
          <a:p>
            <a:fld id="{5461BB41-8F93-1243-B4BF-DE04D556D39D}" type="slidenum">
              <a:rPr lang="cs-CZ" smtClean="0"/>
              <a:t>98</a:t>
            </a:fld>
            <a:endParaRPr lang="cs-CZ"/>
          </a:p>
        </p:txBody>
      </p:sp>
    </p:spTree>
    <p:extLst>
      <p:ext uri="{BB962C8B-B14F-4D97-AF65-F5344CB8AC3E}">
        <p14:creationId xmlns:p14="http://schemas.microsoft.com/office/powerpoint/2010/main" val="164914449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8919" y="1025912"/>
            <a:ext cx="8325683" cy="1052110"/>
          </a:xfrm>
        </p:spPr>
        <p:txBody>
          <a:bodyPr>
            <a:normAutofit fontScale="90000"/>
          </a:bodyPr>
          <a:lstStyle/>
          <a:p>
            <a:br>
              <a:rPr lang="en-US" sz="2566" b="1" dirty="0">
                <a:latin typeface="Calibri" panose="020F0502020204030204" pitchFamily="34" charset="0"/>
                <a:ea typeface="Calibri" panose="020F0502020204030204" pitchFamily="34" charset="0"/>
                <a:cs typeface="Calibri" panose="020F0502020204030204" pitchFamily="34" charset="0"/>
              </a:rPr>
            </a:br>
            <a:r>
              <a:rPr lang="en-US" sz="3079" b="1" dirty="0">
                <a:solidFill>
                  <a:srgbClr val="002060"/>
                </a:solidFill>
                <a:ea typeface="Calibri" panose="020F0502020204030204" pitchFamily="34" charset="0"/>
                <a:cs typeface="Calibri" panose="020F0502020204030204" pitchFamily="34" charset="0"/>
              </a:rPr>
              <a:t>ZŠ </a:t>
            </a:r>
            <a:r>
              <a:rPr lang="en-US" sz="3079" b="1" dirty="0" err="1">
                <a:solidFill>
                  <a:srgbClr val="002060"/>
                </a:solidFill>
                <a:ea typeface="Calibri" panose="020F0502020204030204" pitchFamily="34" charset="0"/>
                <a:cs typeface="Calibri" panose="020F0502020204030204" pitchFamily="34" charset="0"/>
              </a:rPr>
              <a:t>Jandusů</a:t>
            </a:r>
            <a:br>
              <a:rPr lang="en-US" sz="3079" b="1" dirty="0">
                <a:latin typeface="Calibri" panose="020F0502020204030204" pitchFamily="34" charset="0"/>
                <a:ea typeface="Calibri" panose="020F0502020204030204" pitchFamily="34" charset="0"/>
                <a:cs typeface="Calibri" panose="020F0502020204030204" pitchFamily="34" charset="0"/>
              </a:rPr>
            </a:br>
            <a:endParaRPr lang="en-US" sz="3079"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448919" y="1999684"/>
            <a:ext cx="8683745" cy="4466536"/>
          </a:xfrm>
        </p:spPr>
        <p:txBody>
          <a:bodyPr>
            <a:normAutofit lnSpcReduction="10000"/>
          </a:bodyPr>
          <a:lstStyle/>
          <a:p>
            <a:pPr marL="0" indent="0">
              <a:buNone/>
            </a:pPr>
            <a:r>
              <a:rPr lang="cs-CZ" sz="2309" b="1" dirty="0">
                <a:ea typeface="Calibri" panose="020F0502020204030204" pitchFamily="34" charset="0"/>
                <a:cs typeface="Calibri" panose="020F0502020204030204" pitchFamily="34" charset="0"/>
              </a:rPr>
              <a:t>Vstup do školy nebolí…</a:t>
            </a:r>
            <a:endParaRPr lang="cs-CZ" sz="2309" dirty="0">
              <a:ea typeface="Calibri" panose="020F0502020204030204" pitchFamily="34" charset="0"/>
              <a:cs typeface="Calibri" panose="020F0502020204030204" pitchFamily="34" charset="0"/>
            </a:endParaRPr>
          </a:p>
          <a:p>
            <a:pPr marL="0" indent="0">
              <a:buNone/>
            </a:pPr>
            <a:r>
              <a:rPr lang="cs-CZ" sz="2309" dirty="0">
                <a:ea typeface="Calibri" panose="020F0502020204030204" pitchFamily="34" charset="0"/>
                <a:cs typeface="Calibri" panose="020F0502020204030204" pitchFamily="34" charset="0"/>
              </a:rPr>
              <a:t>	</a:t>
            </a:r>
          </a:p>
          <a:p>
            <a:pPr lvl="1">
              <a:buFont typeface="Arial"/>
              <a:buChar char="•"/>
            </a:pPr>
            <a:r>
              <a:rPr lang="cs-CZ" sz="1860" dirty="0">
                <a:ea typeface="Calibri" panose="020F0502020204030204" pitchFamily="34" charset="0"/>
                <a:cs typeface="Calibri" panose="020F0502020204030204" pitchFamily="34" charset="0"/>
              </a:rPr>
              <a:t>samostatná budova v klidném prostředí</a:t>
            </a:r>
          </a:p>
          <a:p>
            <a:pPr lvl="1">
              <a:buFont typeface="Arial"/>
              <a:buChar char="•"/>
            </a:pPr>
            <a:r>
              <a:rPr lang="cs-CZ" sz="1860" dirty="0">
                <a:ea typeface="Calibri" panose="020F0502020204030204" pitchFamily="34" charset="0"/>
                <a:cs typeface="Calibri" panose="020F0502020204030204" pitchFamily="34" charset="0"/>
              </a:rPr>
              <a:t>prostorné třídy s hernami </a:t>
            </a:r>
          </a:p>
          <a:p>
            <a:pPr lvl="1">
              <a:buFont typeface="Arial"/>
              <a:buChar char="•"/>
            </a:pPr>
            <a:r>
              <a:rPr lang="cs-CZ" sz="1860" dirty="0">
                <a:ea typeface="Calibri" panose="020F0502020204030204" pitchFamily="34" charset="0"/>
                <a:cs typeface="Calibri" panose="020F0502020204030204" pitchFamily="34" charset="0"/>
              </a:rPr>
              <a:t>sportovní areál pod okny s novými herními prvky</a:t>
            </a:r>
          </a:p>
          <a:p>
            <a:pPr lvl="1">
              <a:buFont typeface="Arial"/>
              <a:buChar char="•"/>
            </a:pPr>
            <a:r>
              <a:rPr lang="cs-CZ" sz="1860" dirty="0">
                <a:ea typeface="Calibri" panose="020F0502020204030204" pitchFamily="34" charset="0"/>
                <a:cs typeface="Calibri" panose="020F0502020204030204" pitchFamily="34" charset="0"/>
              </a:rPr>
              <a:t>výuka v přírodě (Obora)</a:t>
            </a:r>
          </a:p>
          <a:p>
            <a:pPr lvl="1">
              <a:buFont typeface="Arial"/>
              <a:buChar char="•"/>
            </a:pPr>
            <a:r>
              <a:rPr lang="cs-CZ" sz="1860" dirty="0">
                <a:ea typeface="Calibri" panose="020F0502020204030204" pitchFamily="34" charset="0"/>
                <a:cs typeface="Calibri" panose="020F0502020204030204" pitchFamily="34" charset="0"/>
              </a:rPr>
              <a:t>interaktivní tabule nebo LCD dotykové obrazovky v každé učebně</a:t>
            </a:r>
          </a:p>
          <a:p>
            <a:pPr lvl="1">
              <a:buFont typeface="Arial"/>
              <a:buChar char="•"/>
            </a:pPr>
            <a:r>
              <a:rPr lang="cs-CZ" sz="1860" dirty="0">
                <a:ea typeface="Calibri" panose="020F0502020204030204" pitchFamily="34" charset="0"/>
                <a:cs typeface="Calibri" panose="020F0502020204030204" pitchFamily="34" charset="0"/>
              </a:rPr>
              <a:t>mobilní digitální učebna</a:t>
            </a:r>
          </a:p>
          <a:p>
            <a:pPr lvl="1">
              <a:buFont typeface="Arial"/>
              <a:buChar char="•"/>
            </a:pPr>
            <a:r>
              <a:rPr lang="cs-CZ" sz="1860" dirty="0">
                <a:ea typeface="Calibri" panose="020F0502020204030204" pitchFamily="34" charset="0"/>
                <a:cs typeface="Calibri" panose="020F0502020204030204" pitchFamily="34" charset="0"/>
              </a:rPr>
              <a:t>Aj od 1. ročníku</a:t>
            </a:r>
          </a:p>
          <a:p>
            <a:pPr lvl="1">
              <a:buFont typeface="Arial"/>
              <a:buChar char="•"/>
            </a:pPr>
            <a:r>
              <a:rPr lang="cs-CZ" sz="1860" dirty="0">
                <a:ea typeface="Calibri" panose="020F0502020204030204" pitchFamily="34" charset="0"/>
                <a:cs typeface="Calibri" panose="020F0502020204030204" pitchFamily="34" charset="0"/>
              </a:rPr>
              <a:t>čtení analyticko-syntetickou metodou (</a:t>
            </a:r>
            <a:r>
              <a:rPr lang="cs-CZ" sz="1860" dirty="0" err="1">
                <a:ea typeface="Calibri" panose="020F0502020204030204" pitchFamily="34" charset="0"/>
                <a:cs typeface="Calibri" panose="020F0502020204030204" pitchFamily="34" charset="0"/>
              </a:rPr>
              <a:t>slabikovací</a:t>
            </a:r>
            <a:r>
              <a:rPr lang="cs-CZ" sz="1860" dirty="0">
                <a:ea typeface="Calibri" panose="020F0502020204030204" pitchFamily="34" charset="0"/>
                <a:cs typeface="Calibri" panose="020F0502020204030204" pitchFamily="34" charset="0"/>
              </a:rPr>
              <a:t>)</a:t>
            </a:r>
          </a:p>
          <a:p>
            <a:pPr lvl="1">
              <a:buFont typeface="Arial"/>
              <a:buChar char="•"/>
            </a:pPr>
            <a:r>
              <a:rPr lang="cs-CZ" sz="1860" dirty="0">
                <a:ea typeface="Calibri" panose="020F0502020204030204" pitchFamily="34" charset="0"/>
                <a:cs typeface="Calibri" panose="020F0502020204030204" pitchFamily="34" charset="0"/>
              </a:rPr>
              <a:t>písmo psací</a:t>
            </a:r>
          </a:p>
          <a:p>
            <a:pPr lvl="1">
              <a:buFont typeface="Arial"/>
              <a:buChar char="•"/>
            </a:pPr>
            <a:r>
              <a:rPr lang="cs-CZ" sz="1860" dirty="0">
                <a:ea typeface="Calibri" panose="020F0502020204030204" pitchFamily="34" charset="0"/>
                <a:cs typeface="Calibri" panose="020F0502020204030204" pitchFamily="34" charset="0"/>
              </a:rPr>
              <a:t>matematika klasicky s prvky Hejného</a:t>
            </a:r>
          </a:p>
          <a:p>
            <a:pPr lvl="1">
              <a:buFont typeface="Arial"/>
              <a:buChar char="•"/>
            </a:pPr>
            <a:r>
              <a:rPr lang="cs-CZ" sz="1860" dirty="0">
                <a:ea typeface="Calibri" panose="020F0502020204030204" pitchFamily="34" charset="0"/>
                <a:cs typeface="Calibri" panose="020F0502020204030204" pitchFamily="34" charset="0"/>
              </a:rPr>
              <a:t>hodnocení známkami doplněné slovním hodnocením</a:t>
            </a:r>
          </a:p>
          <a:p>
            <a:pPr lvl="1">
              <a:buFont typeface="Arial"/>
              <a:buChar char="•"/>
            </a:pPr>
            <a:r>
              <a:rPr lang="cs-CZ" sz="1860" dirty="0">
                <a:ea typeface="Calibri" panose="020F0502020204030204" pitchFamily="34" charset="0"/>
                <a:cs typeface="Calibri" panose="020F0502020204030204" pitchFamily="34" charset="0"/>
              </a:rPr>
              <a:t>posíleny hodiny </a:t>
            </a:r>
            <a:r>
              <a:rPr lang="cs-CZ" sz="1860" dirty="0" err="1">
                <a:ea typeface="Calibri" panose="020F0502020204030204" pitchFamily="34" charset="0"/>
                <a:cs typeface="Calibri" panose="020F0502020204030204" pitchFamily="34" charset="0"/>
              </a:rPr>
              <a:t>Čj</a:t>
            </a:r>
            <a:r>
              <a:rPr lang="cs-CZ" sz="1860" dirty="0">
                <a:ea typeface="Calibri" panose="020F0502020204030204" pitchFamily="34" charset="0"/>
                <a:cs typeface="Calibri" panose="020F0502020204030204" pitchFamily="34" charset="0"/>
              </a:rPr>
              <a:t> a M</a:t>
            </a:r>
          </a:p>
          <a:p>
            <a:pPr lvl="1">
              <a:buFont typeface="Arial"/>
              <a:buChar char="•"/>
            </a:pPr>
            <a:endParaRPr lang="cs-CZ" sz="1860" dirty="0">
              <a:latin typeface="Calibri" panose="020F0502020204030204" pitchFamily="34" charset="0"/>
              <a:ea typeface="Calibri" panose="020F0502020204030204" pitchFamily="34" charset="0"/>
              <a:cs typeface="Calibri" panose="020F0502020204030204" pitchFamily="34" charset="0"/>
            </a:endParaRP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1026" name="Picture 2">
            <a:extLst>
              <a:ext uri="{FF2B5EF4-FFF2-40B4-BE49-F238E27FC236}">
                <a16:creationId xmlns:a16="http://schemas.microsoft.com/office/drawing/2014/main" id="{56B228AA-D6DF-B03E-77A1-32327610FA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3350" y="823709"/>
            <a:ext cx="3514650" cy="1975476"/>
          </a:xfrm>
          <a:prstGeom prst="rect">
            <a:avLst/>
          </a:prstGeom>
          <a:noFill/>
          <a:extLst>
            <a:ext uri="{909E8E84-426E-40DD-AFC4-6F175D3DCCD1}">
              <a14:hiddenFill xmlns:a14="http://schemas.microsoft.com/office/drawing/2010/main">
                <a:solidFill>
                  <a:srgbClr val="FFFFFF"/>
                </a:solidFill>
              </a14:hiddenFill>
            </a:ext>
          </a:extLst>
        </p:spPr>
      </p:pic>
      <p:sp>
        <p:nvSpPr>
          <p:cNvPr id="10" name="Zástupný symbol pro číslo snímku 9">
            <a:extLst>
              <a:ext uri="{FF2B5EF4-FFF2-40B4-BE49-F238E27FC236}">
                <a16:creationId xmlns:a16="http://schemas.microsoft.com/office/drawing/2014/main" id="{68675275-3B13-F624-520A-AA8E2C3F08AC}"/>
              </a:ext>
            </a:extLst>
          </p:cNvPr>
          <p:cNvSpPr>
            <a:spLocks noGrp="1"/>
          </p:cNvSpPr>
          <p:nvPr>
            <p:ph type="sldNum" sz="quarter" idx="12"/>
          </p:nvPr>
        </p:nvSpPr>
        <p:spPr/>
        <p:txBody>
          <a:bodyPr/>
          <a:lstStyle/>
          <a:p>
            <a:fld id="{5461BB41-8F93-1243-B4BF-DE04D556D39D}" type="slidenum">
              <a:rPr lang="cs-CZ" smtClean="0"/>
              <a:t>99</a:t>
            </a:fld>
            <a:endParaRPr lang="cs-CZ"/>
          </a:p>
        </p:txBody>
      </p:sp>
    </p:spTree>
    <p:extLst>
      <p:ext uri="{BB962C8B-B14F-4D97-AF65-F5344CB8AC3E}">
        <p14:creationId xmlns:p14="http://schemas.microsoft.com/office/powerpoint/2010/main" val="36289671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7336" y="1175857"/>
            <a:ext cx="7886700" cy="746250"/>
          </a:xfrm>
        </p:spPr>
        <p:txBody>
          <a:bodyPr>
            <a:normAutofit fontScale="90000"/>
          </a:bodyPr>
          <a:lstStyle/>
          <a:p>
            <a:pPr algn="ctr"/>
            <a:br>
              <a:rPr lang="en-US" sz="2566" b="1" dirty="0">
                <a:latin typeface="Calibri" panose="020F0502020204030204" pitchFamily="34" charset="0"/>
                <a:ea typeface="Calibri" panose="020F0502020204030204" pitchFamily="34" charset="0"/>
                <a:cs typeface="Calibri" panose="020F0502020204030204" pitchFamily="34" charset="0"/>
              </a:rPr>
            </a:br>
            <a:r>
              <a:rPr lang="en-US" sz="3079" b="1" dirty="0" err="1">
                <a:solidFill>
                  <a:srgbClr val="002060"/>
                </a:solidFill>
                <a:ea typeface="Calibri" panose="020F0502020204030204" pitchFamily="34" charset="0"/>
                <a:cs typeface="Calibri" panose="020F0502020204030204" pitchFamily="34" charset="0"/>
              </a:rPr>
              <a:t>Vize</a:t>
            </a:r>
            <a:r>
              <a:rPr lang="cs-CZ" sz="3079" b="1" dirty="0">
                <a:solidFill>
                  <a:srgbClr val="002060"/>
                </a:solidFill>
                <a:ea typeface="Calibri" panose="020F0502020204030204" pitchFamily="34" charset="0"/>
                <a:cs typeface="Calibri" panose="020F0502020204030204" pitchFamily="34" charset="0"/>
              </a:rPr>
              <a:t> </a:t>
            </a:r>
            <a:r>
              <a:rPr lang="en-US" sz="3079" b="1" dirty="0">
                <a:solidFill>
                  <a:srgbClr val="002060"/>
                </a:solidFill>
                <a:ea typeface="Calibri" panose="020F0502020204030204" pitchFamily="34" charset="0"/>
                <a:cs typeface="Calibri" panose="020F0502020204030204" pitchFamily="34" charset="0"/>
              </a:rPr>
              <a:t>ZŠ </a:t>
            </a:r>
            <a:r>
              <a:rPr lang="en-US" sz="3079" b="1" dirty="0" err="1">
                <a:solidFill>
                  <a:srgbClr val="002060"/>
                </a:solidFill>
                <a:ea typeface="Calibri" panose="020F0502020204030204" pitchFamily="34" charset="0"/>
                <a:cs typeface="Calibri" panose="020F0502020204030204" pitchFamily="34" charset="0"/>
              </a:rPr>
              <a:t>Jandusů</a:t>
            </a:r>
            <a:br>
              <a:rPr lang="en-US" sz="3079" b="1" dirty="0">
                <a:latin typeface="Calibri" panose="020F0502020204030204" pitchFamily="34" charset="0"/>
                <a:ea typeface="Calibri" panose="020F0502020204030204" pitchFamily="34" charset="0"/>
                <a:cs typeface="Calibri" panose="020F0502020204030204" pitchFamily="34" charset="0"/>
              </a:rPr>
            </a:br>
            <a:endParaRPr lang="en-US" sz="3079"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29246" y="1856792"/>
            <a:ext cx="11371342" cy="5001208"/>
          </a:xfrm>
        </p:spPr>
        <p:txBody>
          <a:bodyPr>
            <a:normAutofit fontScale="77500" lnSpcReduction="20000"/>
          </a:bodyPr>
          <a:lstStyle/>
          <a:p>
            <a:pPr marL="0" indent="0">
              <a:buNone/>
            </a:pPr>
            <a:r>
              <a:rPr lang="cs-CZ" sz="2400" i="1" dirty="0">
                <a:ea typeface="Calibri" panose="020F0502020204030204" pitchFamily="34" charset="0"/>
                <a:cs typeface="Calibri" panose="020F0502020204030204" pitchFamily="34" charset="0"/>
              </a:rPr>
              <a:t>Motto: „Tím nejkrásnějším, co kdy můžeme zažít, je tajemno. Je to ten nejzákladnější pocit, který je vždy na začátku jakéhokoliv opravdového umění i vědy. Kdo ho nezná, kdo už se nedokáže divit, kdo už nedokáže žasnout, je takříkajíc mrtvý a oči má vyhaslé.“ </a:t>
            </a:r>
          </a:p>
          <a:p>
            <a:pPr marL="0" indent="0" algn="r">
              <a:buNone/>
            </a:pPr>
            <a:r>
              <a:rPr lang="cs-CZ" sz="2400" i="1" dirty="0">
                <a:ea typeface="Calibri" panose="020F0502020204030204" pitchFamily="34" charset="0"/>
                <a:cs typeface="Calibri" panose="020F0502020204030204" pitchFamily="34" charset="0"/>
              </a:rPr>
              <a:t>Albert Einstein</a:t>
            </a:r>
          </a:p>
          <a:p>
            <a:pPr>
              <a:lnSpc>
                <a:spcPct val="120000"/>
              </a:lnSpc>
              <a:spcBef>
                <a:spcPts val="600"/>
              </a:spcBef>
            </a:pPr>
            <a:r>
              <a:rPr lang="cs-CZ" sz="2100" b="1" dirty="0">
                <a:effectLst/>
                <a:ea typeface="Calibri" panose="020F0502020204030204" pitchFamily="34" charset="0"/>
                <a:cs typeface="Calibri" panose="020F0502020204030204" pitchFamily="34" charset="0"/>
              </a:rPr>
              <a:t>I. st.: </a:t>
            </a:r>
            <a:r>
              <a:rPr lang="cs-CZ" sz="2100" dirty="0">
                <a:effectLst/>
                <a:ea typeface="Calibri" panose="020F0502020204030204" pitchFamily="34" charset="0"/>
                <a:cs typeface="Calibri" panose="020F0502020204030204" pitchFamily="34" charset="0"/>
              </a:rPr>
              <a:t>Získání základních sociálních a společenských dovedností a harmonický rozvoj dítěte.</a:t>
            </a:r>
          </a:p>
          <a:p>
            <a:pPr>
              <a:lnSpc>
                <a:spcPct val="120000"/>
              </a:lnSpc>
              <a:spcBef>
                <a:spcPts val="600"/>
              </a:spcBef>
            </a:pPr>
            <a:r>
              <a:rPr lang="cs-CZ" sz="2100" b="1" dirty="0">
                <a:effectLst/>
                <a:ea typeface="Calibri" panose="020F0502020204030204" pitchFamily="34" charset="0"/>
                <a:cs typeface="Calibri" panose="020F0502020204030204" pitchFamily="34" charset="0"/>
              </a:rPr>
              <a:t>II. st.: </a:t>
            </a:r>
            <a:r>
              <a:rPr lang="cs-CZ" sz="2100" dirty="0">
                <a:effectLst/>
                <a:ea typeface="Calibri" panose="020F0502020204030204" pitchFamily="34" charset="0"/>
                <a:cs typeface="Calibri" panose="020F0502020204030204" pitchFamily="34" charset="0"/>
              </a:rPr>
              <a:t>Rozvoj samostatnosti žáka, prohloubení jeho sociálních a společenských dovedností, získání všeobecného rozhledu a základních poznatků o životním prostředí a zdravém způsobu života, motivovat žáka pro další učení.</a:t>
            </a:r>
          </a:p>
          <a:p>
            <a:pPr>
              <a:lnSpc>
                <a:spcPct val="120000"/>
              </a:lnSpc>
              <a:spcBef>
                <a:spcPts val="600"/>
              </a:spcBef>
            </a:pPr>
            <a:r>
              <a:rPr lang="cs-CZ" sz="2100" b="1" dirty="0">
                <a:ea typeface="Calibri" panose="020F0502020204030204" pitchFamily="34" charset="0"/>
                <a:cs typeface="Calibri" panose="020F0502020204030204" pitchFamily="34" charset="0"/>
              </a:rPr>
              <a:t>Personální:</a:t>
            </a:r>
            <a:r>
              <a:rPr lang="cs-CZ" sz="2100" dirty="0">
                <a:ea typeface="Calibri" panose="020F0502020204030204" pitchFamily="34" charset="0"/>
                <a:cs typeface="Calibri" panose="020F0502020204030204" pitchFamily="34" charset="0"/>
              </a:rPr>
              <a:t> </a:t>
            </a:r>
            <a:r>
              <a:rPr lang="cs-CZ" sz="2100" dirty="0">
                <a:effectLst/>
                <a:ea typeface="Calibri" panose="020F0502020204030204" pitchFamily="34" charset="0"/>
                <a:cs typeface="Calibri" panose="020F0502020204030204" pitchFamily="34" charset="0"/>
              </a:rPr>
              <a:t>Motivovat pedagogické pracovníky ke zvyšování odborné kvalifikace a vzdělávání, která budou rozšiřovat možnosti jejich uplatnění (digitální technologie, AI). Posílit povědomí osobní zodpovědnosti za vzdělávání, chování i bezpečnost žáků. </a:t>
            </a:r>
          </a:p>
          <a:p>
            <a:pPr>
              <a:lnSpc>
                <a:spcPct val="120000"/>
              </a:lnSpc>
              <a:spcBef>
                <a:spcPts val="600"/>
              </a:spcBef>
            </a:pPr>
            <a:r>
              <a:rPr lang="cs-CZ" sz="2100" b="1" dirty="0">
                <a:ea typeface="Calibri" panose="020F0502020204030204" pitchFamily="34" charset="0"/>
                <a:cs typeface="Calibri" panose="020F0502020204030204" pitchFamily="34" charset="0"/>
              </a:rPr>
              <a:t>Rodiče:</a:t>
            </a:r>
            <a:r>
              <a:rPr lang="cs-CZ" sz="2100" dirty="0">
                <a:ea typeface="Calibri" panose="020F0502020204030204" pitchFamily="34" charset="0"/>
                <a:cs typeface="Calibri" panose="020F0502020204030204" pitchFamily="34" charset="0"/>
              </a:rPr>
              <a:t> </a:t>
            </a:r>
            <a:r>
              <a:rPr lang="cs-CZ" sz="2100" dirty="0">
                <a:effectLst/>
                <a:ea typeface="Calibri" panose="020F0502020204030204" pitchFamily="34" charset="0"/>
                <a:cs typeface="Calibri" panose="020F0502020204030204" pitchFamily="34" charset="0"/>
              </a:rPr>
              <a:t>Co nejlepší informovanost o vzdělávání, chování a aktivitách dětí</a:t>
            </a:r>
            <a:r>
              <a:rPr lang="cs-CZ" sz="2100" dirty="0">
                <a:ea typeface="Calibri" panose="020F0502020204030204" pitchFamily="34" charset="0"/>
                <a:cs typeface="Calibri" panose="020F0502020204030204" pitchFamily="34" charset="0"/>
              </a:rPr>
              <a:t>. Elektronizace systému. </a:t>
            </a:r>
            <a:r>
              <a:rPr lang="cs-CZ" sz="2100" dirty="0">
                <a:effectLst/>
                <a:ea typeface="Calibri" panose="020F0502020204030204" pitchFamily="34" charset="0"/>
                <a:cs typeface="Calibri" panose="020F0502020204030204" pitchFamily="34" charset="0"/>
              </a:rPr>
              <a:t>Angažovat rodiče, úspěšnost vzdělávací práce závisí na míře podpory ze strany rodičů. </a:t>
            </a:r>
          </a:p>
          <a:p>
            <a:pPr>
              <a:lnSpc>
                <a:spcPct val="120000"/>
              </a:lnSpc>
              <a:spcBef>
                <a:spcPts val="600"/>
              </a:spcBef>
            </a:pPr>
            <a:r>
              <a:rPr lang="cs-CZ" sz="2100" b="1" dirty="0">
                <a:ea typeface="Calibri" panose="020F0502020204030204" pitchFamily="34" charset="0"/>
                <a:cs typeface="Calibri" panose="020F0502020204030204" pitchFamily="34" charset="0"/>
              </a:rPr>
              <a:t>Veřejnost:</a:t>
            </a:r>
            <a:r>
              <a:rPr lang="cs-CZ" sz="2100" dirty="0">
                <a:ea typeface="Calibri" panose="020F0502020204030204" pitchFamily="34" charset="0"/>
                <a:cs typeface="Calibri" panose="020F0502020204030204" pitchFamily="34" charset="0"/>
              </a:rPr>
              <a:t> </a:t>
            </a:r>
            <a:r>
              <a:rPr lang="cs-CZ" sz="2100" dirty="0">
                <a:effectLst/>
                <a:ea typeface="Calibri" panose="020F0502020204030204" pitchFamily="34" charset="0"/>
                <a:cs typeface="Calibri" panose="020F0502020204030204" pitchFamily="34" charset="0"/>
              </a:rPr>
              <a:t>Škola by měla být „klenotem“ obce a centrem dění. Vytvořit takovou školu, na kterou budou spoluobčané hrdí a absolventi se do ní budou rádi vracet.</a:t>
            </a:r>
          </a:p>
          <a:p>
            <a:pPr>
              <a:lnSpc>
                <a:spcPct val="120000"/>
              </a:lnSpc>
              <a:spcBef>
                <a:spcPts val="600"/>
              </a:spcBef>
            </a:pPr>
            <a:r>
              <a:rPr lang="cs-CZ" sz="2100" b="1" dirty="0">
                <a:ea typeface="Calibri" panose="020F0502020204030204" pitchFamily="34" charset="0"/>
                <a:cs typeface="Calibri" panose="020F0502020204030204" pitchFamily="34" charset="0"/>
              </a:rPr>
              <a:t>Mimoškolní činnost: </a:t>
            </a:r>
            <a:r>
              <a:rPr lang="cs-CZ" sz="2100" dirty="0">
                <a:effectLst/>
                <a:ea typeface="Calibri" panose="020F0502020204030204" pitchFamily="34" charset="0"/>
                <a:cs typeface="Calibri" panose="020F0502020204030204" pitchFamily="34" charset="0"/>
              </a:rPr>
              <a:t>Zapojit co největší počet dětí do mimoškolní činnosti školy, nabídnout jim co nejširší spektrum aktivit a motivovat je k pravidelné docházce několikrát týdně.</a:t>
            </a:r>
          </a:p>
          <a:p>
            <a:pPr>
              <a:lnSpc>
                <a:spcPct val="120000"/>
              </a:lnSpc>
              <a:spcBef>
                <a:spcPts val="600"/>
              </a:spcBef>
            </a:pPr>
            <a:r>
              <a:rPr lang="cs-CZ" sz="2100" b="1" dirty="0">
                <a:ea typeface="Calibri" panose="020F0502020204030204" pitchFamily="34" charset="0"/>
                <a:cs typeface="Calibri" panose="020F0502020204030204" pitchFamily="34" charset="0"/>
              </a:rPr>
              <a:t>Prostředí, digitalizace:</a:t>
            </a:r>
            <a:r>
              <a:rPr lang="cs-CZ" sz="2100" dirty="0">
                <a:ea typeface="Calibri" panose="020F0502020204030204" pitchFamily="34" charset="0"/>
                <a:cs typeface="Calibri" panose="020F0502020204030204" pitchFamily="34" charset="0"/>
              </a:rPr>
              <a:t> Zlepšovat podmínky pro moderní výuku s využitím digitálních technologií.</a:t>
            </a:r>
          </a:p>
          <a:p>
            <a:pPr marL="0" indent="0">
              <a:buNone/>
            </a:pPr>
            <a:r>
              <a:rPr lang="cs-CZ" sz="2309" dirty="0"/>
              <a:t>	</a:t>
            </a:r>
          </a:p>
          <a:p>
            <a:pPr lvl="1">
              <a:buFontTx/>
              <a:buChar char="-"/>
            </a:pPr>
            <a:endParaRPr lang="cs-CZ" sz="2309"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4750"/>
            <a:ext cx="9144000" cy="1254314"/>
          </a:xfrm>
          <a:prstGeom prst="rect">
            <a:avLst/>
          </a:prstGeom>
        </p:spPr>
      </p:pic>
      <p:sp>
        <p:nvSpPr>
          <p:cNvPr id="10" name="Zástupný symbol pro číslo snímku 9">
            <a:extLst>
              <a:ext uri="{FF2B5EF4-FFF2-40B4-BE49-F238E27FC236}">
                <a16:creationId xmlns:a16="http://schemas.microsoft.com/office/drawing/2014/main" id="{15FFBF5E-E954-060D-3718-EC1246F130A5}"/>
              </a:ext>
            </a:extLst>
          </p:cNvPr>
          <p:cNvSpPr>
            <a:spLocks noGrp="1"/>
          </p:cNvSpPr>
          <p:nvPr>
            <p:ph type="sldNum" sz="quarter" idx="12"/>
          </p:nvPr>
        </p:nvSpPr>
        <p:spPr/>
        <p:txBody>
          <a:bodyPr/>
          <a:lstStyle/>
          <a:p>
            <a:fld id="{5461BB41-8F93-1243-B4BF-DE04D556D39D}" type="slidenum">
              <a:rPr lang="cs-CZ" smtClean="0"/>
              <a:t>100</a:t>
            </a:fld>
            <a:endParaRPr lang="cs-CZ"/>
          </a:p>
        </p:txBody>
      </p:sp>
    </p:spTree>
    <p:extLst>
      <p:ext uri="{BB962C8B-B14F-4D97-AF65-F5344CB8AC3E}">
        <p14:creationId xmlns:p14="http://schemas.microsoft.com/office/powerpoint/2010/main" val="332468322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95938"/>
            <a:ext cx="7886700" cy="1254314"/>
          </a:xfrm>
        </p:spPr>
        <p:txBody>
          <a:bodyPr>
            <a:normAutofit fontScale="90000"/>
          </a:bodyPr>
          <a:lstStyle/>
          <a:p>
            <a:pPr algn="ctr"/>
            <a:br>
              <a:rPr lang="en-US" sz="2566" b="1" dirty="0">
                <a:latin typeface="Calibri" panose="020F0502020204030204" pitchFamily="34" charset="0"/>
                <a:ea typeface="Calibri" panose="020F0502020204030204" pitchFamily="34" charset="0"/>
                <a:cs typeface="Calibri" panose="020F0502020204030204" pitchFamily="34" charset="0"/>
              </a:rPr>
            </a:br>
            <a:r>
              <a:rPr lang="en-US" sz="3079" b="1" dirty="0">
                <a:solidFill>
                  <a:srgbClr val="002060"/>
                </a:solidFill>
                <a:ea typeface="Calibri" panose="020F0502020204030204" pitchFamily="34" charset="0"/>
                <a:cs typeface="Calibri" panose="020F0502020204030204" pitchFamily="34" charset="0"/>
              </a:rPr>
              <a:t>ZŠ </a:t>
            </a:r>
            <a:r>
              <a:rPr lang="en-US" sz="3079" b="1" dirty="0" err="1">
                <a:solidFill>
                  <a:srgbClr val="002060"/>
                </a:solidFill>
                <a:ea typeface="Calibri" panose="020F0502020204030204" pitchFamily="34" charset="0"/>
                <a:cs typeface="Calibri" panose="020F0502020204030204" pitchFamily="34" charset="0"/>
              </a:rPr>
              <a:t>Jandusů</a:t>
            </a:r>
            <a:br>
              <a:rPr lang="en-US" sz="3079" b="1" dirty="0">
                <a:latin typeface="Calibri" panose="020F0502020204030204" pitchFamily="34" charset="0"/>
                <a:ea typeface="Calibri" panose="020F0502020204030204" pitchFamily="34" charset="0"/>
                <a:cs typeface="Calibri" panose="020F0502020204030204" pitchFamily="34" charset="0"/>
              </a:rPr>
            </a:br>
            <a:endParaRPr lang="en-US" sz="3079"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719507" y="1710428"/>
            <a:ext cx="8683745" cy="4466536"/>
          </a:xfrm>
        </p:spPr>
        <p:txBody>
          <a:bodyPr>
            <a:normAutofit/>
          </a:bodyPr>
          <a:lstStyle/>
          <a:p>
            <a:pPr marL="0" indent="0">
              <a:buNone/>
            </a:pPr>
            <a:r>
              <a:rPr lang="cs-CZ" sz="2200" b="1" dirty="0">
                <a:ea typeface="Calibri" panose="020F0502020204030204" pitchFamily="34" charset="0"/>
                <a:cs typeface="Calibri" panose="020F0502020204030204" pitchFamily="34" charset="0"/>
              </a:rPr>
              <a:t>Kapacita</a:t>
            </a:r>
            <a:r>
              <a:rPr lang="cs-CZ" sz="2200" dirty="0">
                <a:ea typeface="Calibri" panose="020F0502020204030204" pitchFamily="34" charset="0"/>
                <a:cs typeface="Calibri" panose="020F0502020204030204" pitchFamily="34" charset="0"/>
              </a:rPr>
              <a:t>:	   </a:t>
            </a:r>
          </a:p>
          <a:p>
            <a:pPr lvl="1"/>
            <a:r>
              <a:rPr lang="cs-CZ" sz="2200" dirty="0">
                <a:ea typeface="Calibri" panose="020F0502020204030204" pitchFamily="34" charset="0"/>
                <a:cs typeface="Calibri" panose="020F0502020204030204" pitchFamily="34" charset="0"/>
              </a:rPr>
              <a:t>školy 810 žáků</a:t>
            </a:r>
          </a:p>
          <a:p>
            <a:pPr lvl="1"/>
            <a:r>
              <a:rPr lang="cs-CZ" sz="2200" dirty="0">
                <a:ea typeface="Calibri" panose="020F0502020204030204" pitchFamily="34" charset="0"/>
                <a:cs typeface="Calibri" panose="020F0502020204030204" pitchFamily="34" charset="0"/>
              </a:rPr>
              <a:t>školní družiny 340 žáků</a:t>
            </a:r>
          </a:p>
          <a:p>
            <a:pPr marL="0" indent="0">
              <a:buNone/>
            </a:pPr>
            <a:endParaRPr lang="cs-CZ" sz="2200" b="1" dirty="0">
              <a:ea typeface="Calibri" panose="020F0502020204030204" pitchFamily="34" charset="0"/>
              <a:cs typeface="Calibri" panose="020F0502020204030204" pitchFamily="34" charset="0"/>
            </a:endParaRPr>
          </a:p>
          <a:p>
            <a:pPr marL="0" indent="0">
              <a:buNone/>
            </a:pPr>
            <a:r>
              <a:rPr lang="cs-CZ" sz="2200" b="1" dirty="0">
                <a:ea typeface="Calibri" panose="020F0502020204030204" pitchFamily="34" charset="0"/>
                <a:cs typeface="Calibri" panose="020F0502020204030204" pitchFamily="34" charset="0"/>
              </a:rPr>
              <a:t>Cíle, plány a skutečnost z hlediska kvality výuky</a:t>
            </a:r>
          </a:p>
          <a:p>
            <a:pPr lvl="1">
              <a:buFont typeface="Arial"/>
              <a:buChar char="•"/>
            </a:pPr>
            <a:r>
              <a:rPr lang="cs-CZ" sz="2200" dirty="0">
                <a:ea typeface="Calibri" panose="020F0502020204030204" pitchFamily="34" charset="0"/>
                <a:cs typeface="Calibri" panose="020F0502020204030204" pitchFamily="34" charset="0"/>
              </a:rPr>
              <a:t>navýšený počet hodin M a </a:t>
            </a:r>
            <a:r>
              <a:rPr lang="cs-CZ" sz="2200" dirty="0" err="1">
                <a:ea typeface="Calibri" panose="020F0502020204030204" pitchFamily="34" charset="0"/>
                <a:cs typeface="Calibri" panose="020F0502020204030204" pitchFamily="34" charset="0"/>
              </a:rPr>
              <a:t>Čj</a:t>
            </a:r>
            <a:r>
              <a:rPr lang="cs-CZ" sz="2200" dirty="0">
                <a:ea typeface="Calibri" panose="020F0502020204030204" pitchFamily="34" charset="0"/>
                <a:cs typeface="Calibri" panose="020F0502020204030204" pitchFamily="34" charset="0"/>
              </a:rPr>
              <a:t> </a:t>
            </a:r>
          </a:p>
          <a:p>
            <a:pPr lvl="1">
              <a:buFont typeface="Arial"/>
              <a:buChar char="•"/>
            </a:pPr>
            <a:r>
              <a:rPr lang="cs-CZ" sz="2200" dirty="0">
                <a:ea typeface="Calibri" panose="020F0502020204030204" pitchFamily="34" charset="0"/>
                <a:cs typeface="Calibri" panose="020F0502020204030204" pitchFamily="34" charset="0"/>
              </a:rPr>
              <a:t>dělení velmi početných tříd do skupin</a:t>
            </a:r>
          </a:p>
          <a:p>
            <a:pPr lvl="1">
              <a:buFont typeface="Arial"/>
              <a:buChar char="•"/>
            </a:pPr>
            <a:r>
              <a:rPr lang="cs-CZ" sz="2200" dirty="0">
                <a:ea typeface="Calibri" panose="020F0502020204030204" pitchFamily="34" charset="0"/>
                <a:cs typeface="Calibri" panose="020F0502020204030204" pitchFamily="34" charset="0"/>
              </a:rPr>
              <a:t>mobilní počítačové učebny (90 Chromebooků)</a:t>
            </a:r>
          </a:p>
          <a:p>
            <a:pPr lvl="1">
              <a:buFont typeface="Arial"/>
              <a:buChar char="•"/>
            </a:pPr>
            <a:r>
              <a:rPr lang="cs-CZ" sz="2200" dirty="0">
                <a:ea typeface="Calibri" panose="020F0502020204030204" pitchFamily="34" charset="0"/>
                <a:cs typeface="Calibri" panose="020F0502020204030204" pitchFamily="34" charset="0"/>
              </a:rPr>
              <a:t>pokračování v digitalizaci školy</a:t>
            </a:r>
          </a:p>
          <a:p>
            <a:pPr lvl="1">
              <a:buFont typeface="Arial"/>
              <a:buChar char="•"/>
            </a:pPr>
            <a:r>
              <a:rPr lang="cs-CZ" sz="2200" dirty="0">
                <a:ea typeface="Calibri" panose="020F0502020204030204" pitchFamily="34" charset="0"/>
                <a:cs typeface="Calibri" panose="020F0502020204030204" pitchFamily="34" charset="0"/>
              </a:rPr>
              <a:t>vzdělávání pedagogů v oblasti AI</a:t>
            </a:r>
          </a:p>
          <a:p>
            <a:pPr marL="457174" lvl="1" indent="0">
              <a:buNone/>
            </a:pPr>
            <a:endParaRPr lang="cs-CZ" sz="2200" dirty="0">
              <a:ea typeface="Calibri" panose="020F0502020204030204" pitchFamily="34" charset="0"/>
              <a:cs typeface="Calibri" panose="020F0502020204030204" pitchFamily="34" charset="0"/>
            </a:endParaRP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descr="Snímek obrazovky 2017-05-26 v 11.22.30.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8835" y="846975"/>
            <a:ext cx="1849165" cy="1270792"/>
          </a:xfrm>
          <a:prstGeom prst="rect">
            <a:avLst/>
          </a:prstGeom>
        </p:spPr>
      </p:pic>
      <p:sp>
        <p:nvSpPr>
          <p:cNvPr id="11" name="Zástupný symbol pro číslo snímku 10">
            <a:extLst>
              <a:ext uri="{FF2B5EF4-FFF2-40B4-BE49-F238E27FC236}">
                <a16:creationId xmlns:a16="http://schemas.microsoft.com/office/drawing/2014/main" id="{2E3F376A-AF6F-D9F7-CC87-91B25CD5DE5C}"/>
              </a:ext>
            </a:extLst>
          </p:cNvPr>
          <p:cNvSpPr>
            <a:spLocks noGrp="1"/>
          </p:cNvSpPr>
          <p:nvPr>
            <p:ph type="sldNum" sz="quarter" idx="12"/>
          </p:nvPr>
        </p:nvSpPr>
        <p:spPr/>
        <p:txBody>
          <a:bodyPr/>
          <a:lstStyle/>
          <a:p>
            <a:fld id="{5461BB41-8F93-1243-B4BF-DE04D556D39D}" type="slidenum">
              <a:rPr lang="cs-CZ" smtClean="0"/>
              <a:t>101</a:t>
            </a:fld>
            <a:endParaRPr lang="cs-CZ"/>
          </a:p>
        </p:txBody>
      </p:sp>
    </p:spTree>
    <p:extLst>
      <p:ext uri="{BB962C8B-B14F-4D97-AF65-F5344CB8AC3E}">
        <p14:creationId xmlns:p14="http://schemas.microsoft.com/office/powerpoint/2010/main" val="166860679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080" y="978407"/>
            <a:ext cx="4161649" cy="1106425"/>
          </a:xfrm>
        </p:spPr>
        <p:txBody>
          <a:bodyPr>
            <a:normAutofit fontScale="90000"/>
          </a:bodyPr>
          <a:lstStyle/>
          <a:p>
            <a:br>
              <a:rPr lang="en-US" sz="2400" b="1" dirty="0">
                <a:latin typeface="Calibri" panose="020F0502020204030204" pitchFamily="34" charset="0"/>
                <a:ea typeface="Calibri" panose="020F0502020204030204" pitchFamily="34" charset="0"/>
                <a:cs typeface="Calibri" panose="020F0502020204030204" pitchFamily="34" charset="0"/>
              </a:rPr>
            </a:br>
            <a:r>
              <a:rPr lang="en-US" sz="2800" b="1" dirty="0">
                <a:solidFill>
                  <a:srgbClr val="002060"/>
                </a:solidFill>
                <a:ea typeface="Calibri" panose="020F0502020204030204" pitchFamily="34" charset="0"/>
                <a:cs typeface="Calibri" panose="020F0502020204030204" pitchFamily="34" charset="0"/>
              </a:rPr>
              <a:t>ZŠ </a:t>
            </a:r>
            <a:r>
              <a:rPr lang="en-US" sz="2800" b="1" dirty="0" err="1">
                <a:solidFill>
                  <a:srgbClr val="002060"/>
                </a:solidFill>
                <a:ea typeface="Calibri" panose="020F0502020204030204" pitchFamily="34" charset="0"/>
                <a:cs typeface="Calibri" panose="020F0502020204030204" pitchFamily="34" charset="0"/>
              </a:rPr>
              <a:t>Jandusů</a:t>
            </a:r>
            <a:br>
              <a:rPr lang="en-US" sz="2400" b="1" dirty="0">
                <a:latin typeface="Calibri" panose="020F0502020204030204" pitchFamily="34" charset="0"/>
                <a:ea typeface="Calibri" panose="020F0502020204030204" pitchFamily="34" charset="0"/>
                <a:cs typeface="Calibri" panose="020F0502020204030204" pitchFamily="34" charset="0"/>
              </a:rPr>
            </a:br>
            <a:endParaRPr lang="en-US" sz="24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641686" y="2384507"/>
            <a:ext cx="4421146" cy="3429000"/>
          </a:xfrm>
        </p:spPr>
        <p:txBody>
          <a:bodyPr>
            <a:normAutofit/>
          </a:bodyPr>
          <a:lstStyle/>
          <a:p>
            <a:pPr marL="0" indent="0">
              <a:buNone/>
            </a:pPr>
            <a:r>
              <a:rPr lang="cs-CZ" sz="1800" b="1" dirty="0">
                <a:ea typeface="Calibri" panose="020F0502020204030204" pitchFamily="34" charset="0"/>
                <a:cs typeface="Calibri" panose="020F0502020204030204" pitchFamily="34" charset="0"/>
              </a:rPr>
              <a:t>% úspěšnost přijetí na víceletá gymnázia</a:t>
            </a:r>
            <a:endParaRPr lang="cs-CZ" sz="1800" dirty="0">
              <a:ea typeface="Calibri" panose="020F0502020204030204" pitchFamily="34" charset="0"/>
              <a:cs typeface="Calibri" panose="020F0502020204030204" pitchFamily="34" charset="0"/>
            </a:endParaRPr>
          </a:p>
          <a:p>
            <a:pPr marL="0" indent="0">
              <a:spcBef>
                <a:spcPts val="2400"/>
              </a:spcBef>
              <a:buNone/>
            </a:pPr>
            <a:r>
              <a:rPr lang="cs-CZ" sz="1400" dirty="0">
                <a:ea typeface="Calibri" panose="020F0502020204030204" pitchFamily="34" charset="0"/>
                <a:cs typeface="Calibri" panose="020F0502020204030204" pitchFamily="34" charset="0"/>
              </a:rPr>
              <a:t>„…jsme rádi za každého žáka, který zůstane v hlavním vzdělávacím proudu u nás ve škole…“</a:t>
            </a:r>
            <a:r>
              <a:rPr lang="cs-CZ" sz="1800" dirty="0">
                <a:ea typeface="Calibri" panose="020F0502020204030204" pitchFamily="34" charset="0"/>
                <a:cs typeface="Calibri" panose="020F0502020204030204" pitchFamily="34" charset="0"/>
              </a:rPr>
              <a:t>	</a:t>
            </a:r>
          </a:p>
          <a:p>
            <a:pPr lvl="1">
              <a:buFontTx/>
              <a:buChar char="-"/>
            </a:pPr>
            <a:endParaRPr lang="cs-CZ" sz="1800" dirty="0">
              <a:latin typeface="Calibri" panose="020F0502020204030204" pitchFamily="34" charset="0"/>
              <a:ea typeface="Calibri" panose="020F0502020204030204" pitchFamily="34" charset="0"/>
              <a:cs typeface="Calibri" panose="020F0502020204030204" pitchFamily="34" charset="0"/>
            </a:endParaRPr>
          </a:p>
          <a:p>
            <a:pPr lvl="1">
              <a:buFontTx/>
              <a:buChar char="-"/>
            </a:pPr>
            <a:endParaRPr lang="cs-CZ"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18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Snímek obrazovky 2017-05-26 v 11.22.3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080" y="3826228"/>
            <a:ext cx="2873668" cy="1974855"/>
          </a:xfrm>
          <a:prstGeom prst="rect">
            <a:avLst/>
          </a:prstGeom>
        </p:spPr>
      </p:pic>
      <p:pic>
        <p:nvPicPr>
          <p:cNvPr id="6" name="Picture 5" descr="Snímek obrazovky 2017-03-10 v 13.18.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9071" y="339000"/>
            <a:ext cx="4385167" cy="712588"/>
          </a:xfrm>
          <a:prstGeom prst="rect">
            <a:avLst/>
          </a:prstGeom>
        </p:spPr>
      </p:pic>
      <p:graphicFrame>
        <p:nvGraphicFramePr>
          <p:cNvPr id="5" name="Tabulka 4">
            <a:extLst>
              <a:ext uri="{FF2B5EF4-FFF2-40B4-BE49-F238E27FC236}">
                <a16:creationId xmlns:a16="http://schemas.microsoft.com/office/drawing/2014/main" id="{23F4EDCF-8A16-8D34-8D13-AF6BD5129BD9}"/>
              </a:ext>
            </a:extLst>
          </p:cNvPr>
          <p:cNvGraphicFramePr>
            <a:graphicFrameLocks noGrp="1"/>
          </p:cNvGraphicFramePr>
          <p:nvPr/>
        </p:nvGraphicFramePr>
        <p:xfrm>
          <a:off x="5567250" y="1051588"/>
          <a:ext cx="5983064" cy="5081325"/>
        </p:xfrm>
        <a:graphic>
          <a:graphicData uri="http://schemas.openxmlformats.org/drawingml/2006/table">
            <a:tbl>
              <a:tblPr/>
              <a:tblGrid>
                <a:gridCol w="1021259">
                  <a:extLst>
                    <a:ext uri="{9D8B030D-6E8A-4147-A177-3AD203B41FA5}">
                      <a16:colId xmlns:a16="http://schemas.microsoft.com/office/drawing/2014/main" val="4282478757"/>
                    </a:ext>
                  </a:extLst>
                </a:gridCol>
                <a:gridCol w="992361">
                  <a:extLst>
                    <a:ext uri="{9D8B030D-6E8A-4147-A177-3AD203B41FA5}">
                      <a16:colId xmlns:a16="http://schemas.microsoft.com/office/drawing/2014/main" val="3185143713"/>
                    </a:ext>
                  </a:extLst>
                </a:gridCol>
                <a:gridCol w="992361">
                  <a:extLst>
                    <a:ext uri="{9D8B030D-6E8A-4147-A177-3AD203B41FA5}">
                      <a16:colId xmlns:a16="http://schemas.microsoft.com/office/drawing/2014/main" val="327409234"/>
                    </a:ext>
                  </a:extLst>
                </a:gridCol>
                <a:gridCol w="992361">
                  <a:extLst>
                    <a:ext uri="{9D8B030D-6E8A-4147-A177-3AD203B41FA5}">
                      <a16:colId xmlns:a16="http://schemas.microsoft.com/office/drawing/2014/main" val="2061966550"/>
                    </a:ext>
                  </a:extLst>
                </a:gridCol>
                <a:gridCol w="992361">
                  <a:extLst>
                    <a:ext uri="{9D8B030D-6E8A-4147-A177-3AD203B41FA5}">
                      <a16:colId xmlns:a16="http://schemas.microsoft.com/office/drawing/2014/main" val="448048033"/>
                    </a:ext>
                  </a:extLst>
                </a:gridCol>
                <a:gridCol w="992361">
                  <a:extLst>
                    <a:ext uri="{9D8B030D-6E8A-4147-A177-3AD203B41FA5}">
                      <a16:colId xmlns:a16="http://schemas.microsoft.com/office/drawing/2014/main" val="209323342"/>
                    </a:ext>
                  </a:extLst>
                </a:gridCol>
              </a:tblGrid>
              <a:tr h="359969">
                <a:tc gridSpan="6">
                  <a:txBody>
                    <a:bodyPr/>
                    <a:lstStyle/>
                    <a:p>
                      <a:pPr algn="just" fontAlgn="ctr">
                        <a:spcBef>
                          <a:spcPts val="0"/>
                        </a:spcBef>
                        <a:spcAft>
                          <a:spcPts val="0"/>
                        </a:spcAft>
                      </a:pPr>
                      <a:r>
                        <a:rPr lang="cs-CZ" sz="18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Přijímací řízení na</a:t>
                      </a:r>
                      <a:r>
                        <a:rPr lang="cs-CZ" sz="18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s-CZ" sz="18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osmiletá gymnázia (z 5. tříd)</a:t>
                      </a:r>
                      <a:endParaRPr lang="cs-CZ" sz="1800" b="0"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6514" marR="66514" marT="33257" marB="33257">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BDBDB"/>
                    </a:solid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extLst>
                  <a:ext uri="{0D108BD9-81ED-4DB2-BD59-A6C34878D82A}">
                    <a16:rowId xmlns:a16="http://schemas.microsoft.com/office/drawing/2014/main" val="2860689296"/>
                  </a:ext>
                </a:extLst>
              </a:tr>
              <a:tr h="362989">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Školní rok</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Žáků v 5. ročníku</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Hlásilo se</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Byli přijati</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Úspěšnost</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Odešlo</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extLst>
                  <a:ext uri="{0D108BD9-81ED-4DB2-BD59-A6C34878D82A}">
                    <a16:rowId xmlns:a16="http://schemas.microsoft.com/office/drawing/2014/main" val="2920068083"/>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2017/2018</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3883572"/>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2018/2019</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89</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12</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25%</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46964184"/>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2019/2020</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87</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14</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29%</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5%</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97963201"/>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2020/2021</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116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57%</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11%</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6129138"/>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2021/2022</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87</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19</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32%</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26305024"/>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2022/2023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22</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a:t>
                      </a:r>
                      <a:endParaRPr lang="cs-CZ" sz="1200" b="0"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3514518"/>
                  </a:ext>
                </a:extLst>
              </a:tr>
              <a:tr h="434521">
                <a:tc>
                  <a:txBody>
                    <a:bodyPr/>
                    <a:lstStyle/>
                    <a:p>
                      <a:pPr algn="l" fontAlgn="b">
                        <a:spcBef>
                          <a:spcPts val="0"/>
                        </a:spcBef>
                        <a:spcAft>
                          <a:spcPts val="0"/>
                        </a:spcAft>
                      </a:pPr>
                      <a:endParaRPr lang="cs-CZ" sz="1300" b="0" i="0" u="none" strike="noStrike">
                        <a:effectLst/>
                        <a:latin typeface="Arial" panose="020B0604020202020204" pitchFamily="34" charset="0"/>
                      </a:endParaRPr>
                    </a:p>
                  </a:txBody>
                  <a:tcPr marL="6929" marR="6929" marT="692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cs-CZ" sz="1300" b="0" i="0" u="none" strike="noStrike" dirty="0">
                        <a:effectLst/>
                        <a:latin typeface="Arial" panose="020B0604020202020204" pitchFamily="34" charset="0"/>
                      </a:endParaRPr>
                    </a:p>
                  </a:txBody>
                  <a:tcPr marL="6929" marR="6929" marT="692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cs-CZ" sz="1300" b="0" i="0" u="none" strike="noStrike" dirty="0">
                        <a:effectLst/>
                        <a:latin typeface="Arial" panose="020B0604020202020204" pitchFamily="34" charset="0"/>
                      </a:endParaRPr>
                    </a:p>
                  </a:txBody>
                  <a:tcPr marL="6929" marR="6929" marT="692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cs-CZ" sz="1300" b="0" i="0" u="none" strike="noStrike">
                        <a:effectLst/>
                        <a:latin typeface="Arial" panose="020B0604020202020204" pitchFamily="34" charset="0"/>
                      </a:endParaRPr>
                    </a:p>
                  </a:txBody>
                  <a:tcPr marL="6929" marR="6929" marT="692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cs-CZ" sz="1300" b="0" i="0" u="none" strike="noStrike">
                        <a:effectLst/>
                        <a:latin typeface="Arial" panose="020B0604020202020204" pitchFamily="34" charset="0"/>
                      </a:endParaRPr>
                    </a:p>
                  </a:txBody>
                  <a:tcPr marL="6929" marR="6929" marT="692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cs-CZ" sz="1300" b="0" i="0" u="none" strike="noStrike" dirty="0">
                        <a:effectLst/>
                        <a:latin typeface="Arial" panose="020B0604020202020204" pitchFamily="34" charset="0"/>
                      </a:endParaRPr>
                    </a:p>
                  </a:txBody>
                  <a:tcPr marL="6929" marR="6929" marT="692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9800340"/>
                  </a:ext>
                </a:extLst>
              </a:tr>
              <a:tr h="359969">
                <a:tc gridSpan="6">
                  <a:txBody>
                    <a:bodyPr/>
                    <a:lstStyle/>
                    <a:p>
                      <a:pPr algn="just" fontAlgn="ctr">
                        <a:spcBef>
                          <a:spcPts val="0"/>
                        </a:spcBef>
                        <a:spcAft>
                          <a:spcPts val="0"/>
                        </a:spcAft>
                      </a:pPr>
                      <a:r>
                        <a:rPr lang="cs-CZ" sz="18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Přijímací řízení na</a:t>
                      </a:r>
                      <a:r>
                        <a:rPr lang="cs-CZ" sz="18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s-CZ" sz="18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šestiletá gymnázia (ze 7. tříd)</a:t>
                      </a:r>
                      <a:endParaRPr lang="cs-CZ" sz="1800" b="0"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6514" marR="66514" marT="33257" marB="33257">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BDBDB"/>
                    </a:solid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extLst>
                  <a:ext uri="{0D108BD9-81ED-4DB2-BD59-A6C34878D82A}">
                    <a16:rowId xmlns:a16="http://schemas.microsoft.com/office/drawing/2014/main" val="2073275801"/>
                  </a:ext>
                </a:extLst>
              </a:tr>
              <a:tr h="362989">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Školní rok</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Žáků v 7. ročníku</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Hlásilo se</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Byli přijati</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Úspěšnost</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Odešlo</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extLst>
                  <a:ext uri="{0D108BD9-81ED-4DB2-BD59-A6C34878D82A}">
                    <a16:rowId xmlns:a16="http://schemas.microsoft.com/office/drawing/2014/main" val="3155816066"/>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2017/2018</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72</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40%</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8673796"/>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2018/2019</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84</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46%</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875476"/>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2019/2020</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77</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14</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43%</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94331766"/>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2020/2021</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87</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30%</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28091639"/>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2021/2022</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5</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50%</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597589"/>
                  </a:ext>
                </a:extLst>
              </a:tr>
              <a:tr h="265124">
                <a:tc>
                  <a:txBody>
                    <a:bodyPr/>
                    <a:lstStyle/>
                    <a:p>
                      <a:pPr algn="just"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2022/2023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106</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15</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1"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a:t>
                      </a:r>
                      <a:endParaRPr lang="cs-CZ" sz="12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spcBef>
                          <a:spcPts val="0"/>
                        </a:spcBef>
                        <a:spcAft>
                          <a:spcPts val="0"/>
                        </a:spcAft>
                      </a:pPr>
                      <a:r>
                        <a:rPr lang="cs-CZ" sz="12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endParaRPr lang="cs-CZ" sz="1200" b="0"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6929" marR="6929" marT="692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1531585"/>
                  </a:ext>
                </a:extLst>
              </a:tr>
            </a:tbl>
          </a:graphicData>
        </a:graphic>
      </p:graphicFrame>
      <p:sp>
        <p:nvSpPr>
          <p:cNvPr id="12" name="Zástupný symbol pro číslo snímku 11">
            <a:extLst>
              <a:ext uri="{FF2B5EF4-FFF2-40B4-BE49-F238E27FC236}">
                <a16:creationId xmlns:a16="http://schemas.microsoft.com/office/drawing/2014/main" id="{4EE679B2-3D3E-DBB3-B79A-B3D1C7D6E8C8}"/>
              </a:ext>
            </a:extLst>
          </p:cNvPr>
          <p:cNvSpPr>
            <a:spLocks noGrp="1"/>
          </p:cNvSpPr>
          <p:nvPr>
            <p:ph type="sldNum" sz="quarter" idx="12"/>
          </p:nvPr>
        </p:nvSpPr>
        <p:spPr/>
        <p:txBody>
          <a:bodyPr/>
          <a:lstStyle/>
          <a:p>
            <a:fld id="{5461BB41-8F93-1243-B4BF-DE04D556D39D}" type="slidenum">
              <a:rPr lang="cs-CZ" smtClean="0"/>
              <a:t>102</a:t>
            </a:fld>
            <a:endParaRPr lang="cs-CZ"/>
          </a:p>
        </p:txBody>
      </p:sp>
    </p:spTree>
    <p:extLst>
      <p:ext uri="{BB962C8B-B14F-4D97-AF65-F5344CB8AC3E}">
        <p14:creationId xmlns:p14="http://schemas.microsoft.com/office/powerpoint/2010/main" val="377849299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493" y="997527"/>
            <a:ext cx="9191857" cy="1022406"/>
          </a:xfrm>
        </p:spPr>
        <p:txBody>
          <a:bodyPr>
            <a:normAutofit fontScale="90000"/>
          </a:bodyPr>
          <a:lstStyle/>
          <a:p>
            <a:br>
              <a:rPr lang="en-US" sz="2566" b="1" dirty="0">
                <a:latin typeface="Calibri" panose="020F0502020204030204" pitchFamily="34" charset="0"/>
                <a:ea typeface="Calibri" panose="020F0502020204030204" pitchFamily="34" charset="0"/>
                <a:cs typeface="Calibri" panose="020F0502020204030204" pitchFamily="34" charset="0"/>
              </a:rPr>
            </a:br>
            <a:r>
              <a:rPr lang="en-US" sz="3100" b="1" dirty="0" err="1">
                <a:solidFill>
                  <a:srgbClr val="002060"/>
                </a:solidFill>
                <a:ea typeface="Calibri" panose="020F0502020204030204" pitchFamily="34" charset="0"/>
                <a:cs typeface="Calibri" panose="020F0502020204030204" pitchFamily="34" charset="0"/>
              </a:rPr>
              <a:t>Informace</a:t>
            </a:r>
            <a:r>
              <a:rPr lang="en-US" sz="3100" b="1" dirty="0">
                <a:solidFill>
                  <a:srgbClr val="002060"/>
                </a:solidFill>
                <a:ea typeface="Calibri" panose="020F0502020204030204" pitchFamily="34" charset="0"/>
                <a:cs typeface="Calibri" panose="020F0502020204030204" pitchFamily="34" charset="0"/>
              </a:rPr>
              <a:t> k </a:t>
            </a:r>
            <a:r>
              <a:rPr lang="en-US" sz="3100" b="1" dirty="0" err="1">
                <a:solidFill>
                  <a:srgbClr val="002060"/>
                </a:solidFill>
                <a:ea typeface="Calibri" panose="020F0502020204030204" pitchFamily="34" charset="0"/>
                <a:cs typeface="Calibri" panose="020F0502020204030204" pitchFamily="34" charset="0"/>
              </a:rPr>
              <a:t>zápisům</a:t>
            </a:r>
            <a:r>
              <a:rPr lang="en-US" sz="3100" b="1" dirty="0">
                <a:solidFill>
                  <a:srgbClr val="002060"/>
                </a:solidFill>
                <a:ea typeface="Calibri" panose="020F0502020204030204" pitchFamily="34" charset="0"/>
                <a:cs typeface="Calibri" panose="020F0502020204030204" pitchFamily="34" charset="0"/>
              </a:rPr>
              <a:t> do 1. </a:t>
            </a:r>
            <a:r>
              <a:rPr lang="en-US" sz="3100" b="1" dirty="0" err="1">
                <a:solidFill>
                  <a:srgbClr val="002060"/>
                </a:solidFill>
                <a:ea typeface="Calibri" panose="020F0502020204030204" pitchFamily="34" charset="0"/>
                <a:cs typeface="Calibri" panose="020F0502020204030204" pitchFamily="34" charset="0"/>
              </a:rPr>
              <a:t>tříd</a:t>
            </a:r>
            <a:r>
              <a:rPr lang="en-US" sz="3100" b="1" dirty="0">
                <a:solidFill>
                  <a:srgbClr val="002060"/>
                </a:solidFill>
                <a:ea typeface="Calibri" panose="020F0502020204030204" pitchFamily="34" charset="0"/>
                <a:cs typeface="Calibri" panose="020F0502020204030204" pitchFamily="34" charset="0"/>
              </a:rPr>
              <a:t> ZŠ </a:t>
            </a:r>
            <a:r>
              <a:rPr lang="en-US" sz="3100" b="1" dirty="0" err="1">
                <a:solidFill>
                  <a:srgbClr val="002060"/>
                </a:solidFill>
                <a:ea typeface="Calibri" panose="020F0502020204030204" pitchFamily="34" charset="0"/>
                <a:cs typeface="Calibri" panose="020F0502020204030204" pitchFamily="34" charset="0"/>
              </a:rPr>
              <a:t>Jandusů</a:t>
            </a:r>
            <a:br>
              <a:rPr lang="en-US" sz="3079" b="1" dirty="0">
                <a:latin typeface="Calibri" panose="020F0502020204030204" pitchFamily="34" charset="0"/>
                <a:ea typeface="Calibri" panose="020F0502020204030204" pitchFamily="34" charset="0"/>
                <a:cs typeface="Calibri" panose="020F0502020204030204" pitchFamily="34" charset="0"/>
              </a:rPr>
            </a:br>
            <a:endParaRPr lang="en-US" sz="3079"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47493" y="2150252"/>
            <a:ext cx="9555759" cy="4026712"/>
          </a:xfrm>
        </p:spPr>
        <p:txBody>
          <a:bodyPr>
            <a:normAutofit/>
          </a:bodyPr>
          <a:lstStyle/>
          <a:p>
            <a:pPr marL="0" indent="0">
              <a:buNone/>
            </a:pPr>
            <a:r>
              <a:rPr lang="cs-CZ" sz="2309" dirty="0"/>
              <a:t>	</a:t>
            </a:r>
          </a:p>
          <a:p>
            <a:pPr lvl="1">
              <a:buFont typeface="Arial"/>
              <a:buChar char="•"/>
            </a:pPr>
            <a:r>
              <a:rPr lang="cs-CZ" sz="2000" b="1" dirty="0">
                <a:ea typeface="Calibri" panose="020F0502020204030204" pitchFamily="34" charset="0"/>
                <a:cs typeface="Calibri" panose="020F0502020204030204" pitchFamily="34" charset="0"/>
              </a:rPr>
              <a:t>zápis 23.4. – 24.4.2024 od 14:00 – 18:00 hod. v nové přístavbě školy</a:t>
            </a:r>
          </a:p>
          <a:p>
            <a:pPr lvl="1">
              <a:buFont typeface="Arial"/>
              <a:buChar char="•"/>
            </a:pPr>
            <a:r>
              <a:rPr lang="cs-CZ" sz="2000" dirty="0">
                <a:ea typeface="Calibri" panose="020F0502020204030204" pitchFamily="34" charset="0"/>
                <a:cs typeface="Calibri" panose="020F0502020204030204" pitchFamily="34" charset="0"/>
              </a:rPr>
              <a:t>rezervace na zápis 1.4. – 22.4.2024 (online)</a:t>
            </a:r>
          </a:p>
          <a:p>
            <a:pPr lvl="1">
              <a:buFont typeface="Arial"/>
              <a:buChar char="•"/>
            </a:pPr>
            <a:r>
              <a:rPr lang="cs-CZ" sz="2000" dirty="0">
                <a:ea typeface="Calibri" panose="020F0502020204030204" pitchFamily="34" charset="0"/>
                <a:cs typeface="Calibri" panose="020F0502020204030204" pitchFamily="34" charset="0"/>
              </a:rPr>
              <a:t>otvíráme 3 první třídy (max. 90 žáků)</a:t>
            </a:r>
          </a:p>
          <a:p>
            <a:pPr lvl="1">
              <a:buFont typeface="Arial"/>
              <a:buChar char="•"/>
            </a:pPr>
            <a:r>
              <a:rPr lang="cs-CZ" sz="2000" dirty="0">
                <a:ea typeface="Calibri" panose="020F0502020204030204" pitchFamily="34" charset="0"/>
                <a:cs typeface="Calibri" panose="020F0502020204030204" pitchFamily="34" charset="0"/>
              </a:rPr>
              <a:t>zápis je zážitek, společenská událost – děti speciálně nepřipravujte</a:t>
            </a:r>
          </a:p>
          <a:p>
            <a:pPr lvl="1">
              <a:buFont typeface="Arial"/>
              <a:buChar char="•"/>
            </a:pPr>
            <a:r>
              <a:rPr lang="cs-CZ" sz="2000" dirty="0">
                <a:effectLst/>
                <a:ea typeface="Times New Roman" panose="02020603050405020304" pitchFamily="18" charset="0"/>
                <a:cs typeface="Times New Roman" panose="02020603050405020304" pitchFamily="18" charset="0"/>
              </a:rPr>
              <a:t>přednost mají děti ze spádové oblasti školy</a:t>
            </a: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descr="Snímek obrazovky 2017-05-26 v 11.22.30.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8835" y="895938"/>
            <a:ext cx="1849165" cy="1270792"/>
          </a:xfrm>
          <a:prstGeom prst="rect">
            <a:avLst/>
          </a:prstGeom>
        </p:spPr>
      </p:pic>
      <p:sp>
        <p:nvSpPr>
          <p:cNvPr id="11" name="Zástupný symbol pro číslo snímku 10">
            <a:extLst>
              <a:ext uri="{FF2B5EF4-FFF2-40B4-BE49-F238E27FC236}">
                <a16:creationId xmlns:a16="http://schemas.microsoft.com/office/drawing/2014/main" id="{B456D105-B66A-6635-DFD7-2E69C20C6BB8}"/>
              </a:ext>
            </a:extLst>
          </p:cNvPr>
          <p:cNvSpPr>
            <a:spLocks noGrp="1"/>
          </p:cNvSpPr>
          <p:nvPr>
            <p:ph type="sldNum" sz="quarter" idx="12"/>
          </p:nvPr>
        </p:nvSpPr>
        <p:spPr/>
        <p:txBody>
          <a:bodyPr/>
          <a:lstStyle/>
          <a:p>
            <a:fld id="{5461BB41-8F93-1243-B4BF-DE04D556D39D}" type="slidenum">
              <a:rPr lang="cs-CZ" smtClean="0"/>
              <a:t>103</a:t>
            </a:fld>
            <a:endParaRPr lang="cs-CZ"/>
          </a:p>
        </p:txBody>
      </p:sp>
    </p:spTree>
    <p:extLst>
      <p:ext uri="{BB962C8B-B14F-4D97-AF65-F5344CB8AC3E}">
        <p14:creationId xmlns:p14="http://schemas.microsoft.com/office/powerpoint/2010/main" val="46960894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28572-811B-3078-2C55-5191179D1A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48681A-8AFA-C22B-4F22-C1792FDA93C5}"/>
              </a:ext>
            </a:extLst>
          </p:cNvPr>
          <p:cNvSpPr>
            <a:spLocks noGrp="1"/>
          </p:cNvSpPr>
          <p:nvPr>
            <p:ph type="title"/>
          </p:nvPr>
        </p:nvSpPr>
        <p:spPr>
          <a:xfrm>
            <a:off x="847493" y="1039091"/>
            <a:ext cx="9191857" cy="980842"/>
          </a:xfrm>
        </p:spPr>
        <p:txBody>
          <a:bodyPr>
            <a:normAutofit fontScale="90000"/>
          </a:bodyPr>
          <a:lstStyle/>
          <a:p>
            <a:br>
              <a:rPr lang="en-US" sz="2566" b="1" dirty="0">
                <a:latin typeface="Calibri" panose="020F0502020204030204" pitchFamily="34" charset="0"/>
                <a:ea typeface="Calibri" panose="020F0502020204030204" pitchFamily="34" charset="0"/>
                <a:cs typeface="Calibri" panose="020F0502020204030204" pitchFamily="34" charset="0"/>
              </a:rPr>
            </a:br>
            <a:r>
              <a:rPr lang="cs-CZ" sz="3100" b="1" dirty="0">
                <a:solidFill>
                  <a:srgbClr val="002060"/>
                </a:solidFill>
                <a:ea typeface="Calibri" panose="020F0502020204030204" pitchFamily="34" charset="0"/>
                <a:cs typeface="Calibri" panose="020F0502020204030204" pitchFamily="34" charset="0"/>
              </a:rPr>
              <a:t>Investiční priority ZŠ Jandusů</a:t>
            </a:r>
            <a:br>
              <a:rPr lang="en-US" sz="3079" b="1" dirty="0">
                <a:latin typeface="Calibri" panose="020F0502020204030204" pitchFamily="34" charset="0"/>
                <a:ea typeface="Calibri" panose="020F0502020204030204" pitchFamily="34" charset="0"/>
                <a:cs typeface="Calibri" panose="020F0502020204030204" pitchFamily="34" charset="0"/>
              </a:rPr>
            </a:br>
            <a:endParaRPr lang="en-US" sz="3079"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2E428C7-83EB-3C1F-E307-6E4E341FBF36}"/>
              </a:ext>
            </a:extLst>
          </p:cNvPr>
          <p:cNvSpPr>
            <a:spLocks noGrp="1"/>
          </p:cNvSpPr>
          <p:nvPr>
            <p:ph idx="1"/>
          </p:nvPr>
        </p:nvSpPr>
        <p:spPr>
          <a:xfrm>
            <a:off x="847493" y="1872988"/>
            <a:ext cx="9555759" cy="4466536"/>
          </a:xfrm>
        </p:spPr>
        <p:txBody>
          <a:bodyPr>
            <a:normAutofit/>
          </a:bodyPr>
          <a:lstStyle/>
          <a:p>
            <a:pPr marL="0" indent="0">
              <a:buNone/>
            </a:pPr>
            <a:r>
              <a:rPr lang="cs-CZ" sz="2309" dirty="0"/>
              <a:t>	</a:t>
            </a:r>
          </a:p>
          <a:p>
            <a:pPr lvl="1"/>
            <a:r>
              <a:rPr lang="cs-CZ" sz="2000" dirty="0">
                <a:ea typeface="Calibri" panose="020F0502020204030204" pitchFamily="34" charset="0"/>
                <a:cs typeface="Calibri" panose="020F0502020204030204" pitchFamily="34" charset="0"/>
              </a:rPr>
              <a:t>výměna 2 plynových kotlů v hlavní budově školy za modernější</a:t>
            </a:r>
          </a:p>
          <a:p>
            <a:pPr lvl="1"/>
            <a:r>
              <a:rPr lang="cs-CZ" sz="2000" dirty="0">
                <a:ea typeface="Calibri" panose="020F0502020204030204" pitchFamily="34" charset="0"/>
                <a:cs typeface="Calibri" panose="020F0502020204030204" pitchFamily="34" charset="0"/>
              </a:rPr>
              <a:t>čipový systém na hlavní vstupy do školy (zatím ne pro žáky)</a:t>
            </a:r>
          </a:p>
          <a:p>
            <a:pPr lvl="1"/>
            <a:r>
              <a:rPr lang="cs-CZ" sz="2000" dirty="0">
                <a:ea typeface="Calibri" panose="020F0502020204030204" pitchFamily="34" charset="0"/>
                <a:cs typeface="Calibri" panose="020F0502020204030204" pitchFamily="34" charset="0"/>
              </a:rPr>
              <a:t>výměna (nátěr) oken a zateplení přístavby k hlavní budově</a:t>
            </a:r>
          </a:p>
          <a:p>
            <a:pPr lvl="1"/>
            <a:r>
              <a:rPr lang="cs-CZ" sz="2000" dirty="0">
                <a:ea typeface="Calibri" panose="020F0502020204030204" pitchFamily="34" charset="0"/>
                <a:cs typeface="Calibri" panose="020F0502020204030204" pitchFamily="34" charset="0"/>
              </a:rPr>
              <a:t>opravy omítek hlavní budovy školy</a:t>
            </a:r>
          </a:p>
          <a:p>
            <a:pPr lvl="1"/>
            <a:r>
              <a:rPr lang="cs-CZ" sz="2000" dirty="0">
                <a:ea typeface="Calibri" panose="020F0502020204030204" pitchFamily="34" charset="0"/>
                <a:cs typeface="Calibri" panose="020F0502020204030204" pitchFamily="34" charset="0"/>
              </a:rPr>
              <a:t>modernizace rozhlasu ve škole s propojením obou budov</a:t>
            </a:r>
          </a:p>
          <a:p>
            <a:pPr lvl="1"/>
            <a:r>
              <a:rPr lang="cs-CZ" sz="2000" dirty="0">
                <a:ea typeface="Calibri" panose="020F0502020204030204" pitchFamily="34" charset="0"/>
                <a:cs typeface="Calibri" panose="020F0502020204030204" pitchFamily="34" charset="0"/>
              </a:rPr>
              <a:t>zlepšení komfortu v učebnách, řešení akustiky, světelných podmínek</a:t>
            </a:r>
          </a:p>
          <a:p>
            <a:pPr lvl="1"/>
            <a:r>
              <a:rPr lang="cs-CZ" sz="2000" dirty="0">
                <a:ea typeface="Calibri" panose="020F0502020204030204" pitchFamily="34" charset="0"/>
                <a:cs typeface="Calibri" panose="020F0502020204030204" pitchFamily="34" charset="0"/>
              </a:rPr>
              <a:t>pokračující modernizace zařízení školy, digitalizace</a:t>
            </a:r>
          </a:p>
          <a:p>
            <a:pPr lvl="1"/>
            <a:r>
              <a:rPr lang="cs-CZ" sz="2000" dirty="0">
                <a:ea typeface="Calibri" panose="020F0502020204030204" pitchFamily="34" charset="0"/>
                <a:cs typeface="Calibri" panose="020F0502020204030204" pitchFamily="34" charset="0"/>
              </a:rPr>
              <a:t>výměna protipožárních dveří v hlavní budově školy</a:t>
            </a:r>
          </a:p>
          <a:p>
            <a:pPr lvl="1"/>
            <a:r>
              <a:rPr lang="cs-CZ" sz="2000" dirty="0">
                <a:ea typeface="Calibri" panose="020F0502020204030204" pitchFamily="34" charset="0"/>
                <a:cs typeface="Calibri" panose="020F0502020204030204" pitchFamily="34" charset="0"/>
              </a:rPr>
              <a:t>úprava prostor před školou, aby vznikl větší prostor pro setkávání žáků</a:t>
            </a:r>
          </a:p>
          <a:p>
            <a:pPr lvl="1"/>
            <a:r>
              <a:rPr lang="cs-CZ" sz="2000" dirty="0">
                <a:ea typeface="Calibri" panose="020F0502020204030204" pitchFamily="34" charset="0"/>
                <a:cs typeface="Calibri" panose="020F0502020204030204" pitchFamily="34" charset="0"/>
              </a:rPr>
              <a:t>příprava projektu na vybudování druhé tělocvičny</a:t>
            </a:r>
          </a:p>
          <a:p>
            <a:pPr lvl="1">
              <a:buFontTx/>
              <a:buChar char="-"/>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cs-CZ" sz="2309" dirty="0"/>
          </a:p>
        </p:txBody>
      </p:sp>
      <p:pic>
        <p:nvPicPr>
          <p:cNvPr id="6" name="Picture 5" descr="Snímek obrazovky 2017-03-10 v 13.18.25.png">
            <a:extLst>
              <a:ext uri="{FF2B5EF4-FFF2-40B4-BE49-F238E27FC236}">
                <a16:creationId xmlns:a16="http://schemas.microsoft.com/office/drawing/2014/main" id="{F4E1529C-1861-AF4C-7487-6490B9E405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4" name="Picture 3" descr="Snímek obrazovky 2017-05-26 v 11.22.30.png">
            <a:extLst>
              <a:ext uri="{FF2B5EF4-FFF2-40B4-BE49-F238E27FC236}">
                <a16:creationId xmlns:a16="http://schemas.microsoft.com/office/drawing/2014/main" id="{0CD1B76F-3341-32B2-E8F4-BC0E8BDCB5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8835" y="895938"/>
            <a:ext cx="1849165" cy="1270792"/>
          </a:xfrm>
          <a:prstGeom prst="rect">
            <a:avLst/>
          </a:prstGeom>
        </p:spPr>
      </p:pic>
      <p:sp>
        <p:nvSpPr>
          <p:cNvPr id="11" name="Zástupný symbol pro číslo snímku 10">
            <a:extLst>
              <a:ext uri="{FF2B5EF4-FFF2-40B4-BE49-F238E27FC236}">
                <a16:creationId xmlns:a16="http://schemas.microsoft.com/office/drawing/2014/main" id="{6EBB0C10-A26A-5ED4-4F21-F2B0EC260E67}"/>
              </a:ext>
            </a:extLst>
          </p:cNvPr>
          <p:cNvSpPr>
            <a:spLocks noGrp="1"/>
          </p:cNvSpPr>
          <p:nvPr>
            <p:ph type="sldNum" sz="quarter" idx="12"/>
          </p:nvPr>
        </p:nvSpPr>
        <p:spPr/>
        <p:txBody>
          <a:bodyPr/>
          <a:lstStyle/>
          <a:p>
            <a:fld id="{5461BB41-8F93-1243-B4BF-DE04D556D39D}" type="slidenum">
              <a:rPr lang="cs-CZ" smtClean="0"/>
              <a:t>104</a:t>
            </a:fld>
            <a:endParaRPr lang="cs-CZ"/>
          </a:p>
        </p:txBody>
      </p:sp>
    </p:spTree>
    <p:extLst>
      <p:ext uri="{BB962C8B-B14F-4D97-AF65-F5344CB8AC3E}">
        <p14:creationId xmlns:p14="http://schemas.microsoft.com/office/powerpoint/2010/main" val="211440344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8E7B6-5D54-31C3-F573-55E293FAE9E1}"/>
            </a:ext>
          </a:extLst>
        </p:cNvPr>
        <p:cNvGrpSpPr/>
        <p:nvPr/>
      </p:nvGrpSpPr>
      <p:grpSpPr>
        <a:xfrm>
          <a:off x="0" y="0"/>
          <a:ext cx="0" cy="0"/>
          <a:chOff x="0" y="0"/>
          <a:chExt cx="0" cy="0"/>
        </a:xfrm>
      </p:grpSpPr>
      <p:pic>
        <p:nvPicPr>
          <p:cNvPr id="3" name="Obrázek 2" descr="Obsah obrázku Akrobacie, lano, interiér, houpačka&#10;&#10;Popis byl vytvořen automaticky">
            <a:extLst>
              <a:ext uri="{FF2B5EF4-FFF2-40B4-BE49-F238E27FC236}">
                <a16:creationId xmlns:a16="http://schemas.microsoft.com/office/drawing/2014/main" id="{0BE7561F-1CF5-4525-C4A6-15294798F132}"/>
              </a:ext>
            </a:extLst>
          </p:cNvPr>
          <p:cNvPicPr>
            <a:picLocks noChangeAspect="1"/>
          </p:cNvPicPr>
          <p:nvPr/>
        </p:nvPicPr>
        <p:blipFill>
          <a:blip r:embed="rId2"/>
          <a:stretch>
            <a:fillRect/>
          </a:stretch>
        </p:blipFill>
        <p:spPr>
          <a:xfrm rot="5400000">
            <a:off x="3408828" y="1551314"/>
            <a:ext cx="4073449" cy="2256695"/>
          </a:xfrm>
          <a:prstGeom prst="rect">
            <a:avLst/>
          </a:prstGeom>
        </p:spPr>
      </p:pic>
      <p:pic>
        <p:nvPicPr>
          <p:cNvPr id="5" name="Obrázek 4" descr="Obsah obrázku Lidská tvář, oblečení, osoba, interiér&#10;&#10;Popis byl vytvořen automaticky">
            <a:extLst>
              <a:ext uri="{FF2B5EF4-FFF2-40B4-BE49-F238E27FC236}">
                <a16:creationId xmlns:a16="http://schemas.microsoft.com/office/drawing/2014/main" id="{0B69F94A-5520-ABA4-BF2F-A646F6EABFC5}"/>
              </a:ext>
            </a:extLst>
          </p:cNvPr>
          <p:cNvPicPr>
            <a:picLocks noChangeAspect="1"/>
          </p:cNvPicPr>
          <p:nvPr/>
        </p:nvPicPr>
        <p:blipFill>
          <a:blip r:embed="rId3"/>
          <a:stretch>
            <a:fillRect/>
          </a:stretch>
        </p:blipFill>
        <p:spPr>
          <a:xfrm rot="16200000">
            <a:off x="6283518" y="1089498"/>
            <a:ext cx="2608545" cy="1715421"/>
          </a:xfrm>
          <a:prstGeom prst="rect">
            <a:avLst/>
          </a:prstGeom>
        </p:spPr>
      </p:pic>
      <p:pic>
        <p:nvPicPr>
          <p:cNvPr id="12" name="Obrázek 11" descr="Obsah obrázku osoba, sport, oblečení, dívka&#10;&#10;Popis byl vytvořen automaticky">
            <a:extLst>
              <a:ext uri="{FF2B5EF4-FFF2-40B4-BE49-F238E27FC236}">
                <a16:creationId xmlns:a16="http://schemas.microsoft.com/office/drawing/2014/main" id="{EC0B5997-723F-5EEA-07D4-8FC6CC48B198}"/>
              </a:ext>
            </a:extLst>
          </p:cNvPr>
          <p:cNvPicPr>
            <a:picLocks noChangeAspect="1"/>
          </p:cNvPicPr>
          <p:nvPr/>
        </p:nvPicPr>
        <p:blipFill>
          <a:blip r:embed="rId4"/>
          <a:stretch>
            <a:fillRect/>
          </a:stretch>
        </p:blipFill>
        <p:spPr>
          <a:xfrm>
            <a:off x="6697661" y="3424428"/>
            <a:ext cx="1747840" cy="1291958"/>
          </a:xfrm>
          <a:prstGeom prst="rect">
            <a:avLst/>
          </a:prstGeom>
        </p:spPr>
      </p:pic>
      <p:pic>
        <p:nvPicPr>
          <p:cNvPr id="6" name="Picture 5" descr="Snímek obrazovky 2017-03-10 v 13.18.25.png">
            <a:extLst>
              <a:ext uri="{FF2B5EF4-FFF2-40B4-BE49-F238E27FC236}">
                <a16:creationId xmlns:a16="http://schemas.microsoft.com/office/drawing/2014/main" id="{7B3DF0F2-E7B2-47E6-9E8D-663EA631AC66}"/>
              </a:ext>
            </a:extLst>
          </p:cNvPr>
          <p:cNvPicPr>
            <a:picLocks noChangeAspect="1"/>
          </p:cNvPicPr>
          <p:nvPr/>
        </p:nvPicPr>
        <p:blipFill rotWithShape="1">
          <a:blip r:embed="rId5">
            <a:extLst>
              <a:ext uri="{28A0092B-C50C-407E-A947-70E740481C1C}">
                <a14:useLocalDpi xmlns:a14="http://schemas.microsoft.com/office/drawing/2010/main" val="0"/>
              </a:ext>
            </a:extLst>
          </a:blip>
          <a:srcRect l="34374" r="34383" b="1"/>
          <a:stretch/>
        </p:blipFill>
        <p:spPr>
          <a:xfrm>
            <a:off x="4319463" y="4989512"/>
            <a:ext cx="3656013" cy="1868488"/>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9" name="Obrázek 8" descr="Obsah obrázku oblečení, osoba, boty, interiér&#10;&#10;Popis byl vytvořen automaticky">
            <a:extLst>
              <a:ext uri="{FF2B5EF4-FFF2-40B4-BE49-F238E27FC236}">
                <a16:creationId xmlns:a16="http://schemas.microsoft.com/office/drawing/2014/main" id="{4CEA44F3-60F2-DAF6-9468-4C9727E863F2}"/>
              </a:ext>
            </a:extLst>
          </p:cNvPr>
          <p:cNvPicPr>
            <a:picLocks noChangeAspect="1"/>
          </p:cNvPicPr>
          <p:nvPr/>
        </p:nvPicPr>
        <p:blipFill>
          <a:blip r:embed="rId6"/>
          <a:stretch>
            <a:fillRect/>
          </a:stretch>
        </p:blipFill>
        <p:spPr>
          <a:xfrm>
            <a:off x="8513763" y="642938"/>
            <a:ext cx="3030538" cy="5567363"/>
          </a:xfrm>
          <a:prstGeom prst="rect">
            <a:avLst/>
          </a:prstGeom>
        </p:spPr>
      </p:pic>
      <p:sp>
        <p:nvSpPr>
          <p:cNvPr id="19" name="Nadpis 18">
            <a:extLst>
              <a:ext uri="{FF2B5EF4-FFF2-40B4-BE49-F238E27FC236}">
                <a16:creationId xmlns:a16="http://schemas.microsoft.com/office/drawing/2014/main" id="{4100A88B-0375-4AC7-1A74-35F01262A54E}"/>
              </a:ext>
            </a:extLst>
          </p:cNvPr>
          <p:cNvSpPr>
            <a:spLocks noGrp="1"/>
          </p:cNvSpPr>
          <p:nvPr>
            <p:ph type="title" idx="4294967295"/>
          </p:nvPr>
        </p:nvSpPr>
        <p:spPr>
          <a:xfrm>
            <a:off x="1028700" y="1967266"/>
            <a:ext cx="2628900" cy="2547257"/>
          </a:xfrm>
          <a:noFill/>
        </p:spPr>
        <p:txBody>
          <a:bodyPr vert="horz" lIns="91440" tIns="45720" rIns="91440" bIns="45720" rtlCol="0" anchor="ctr">
            <a:normAutofit/>
          </a:bodyPr>
          <a:lstStyle/>
          <a:p>
            <a:pPr algn="ctr"/>
            <a:r>
              <a:rPr lang="cs-CZ" sz="3600" kern="1200" dirty="0">
                <a:solidFill>
                  <a:srgbClr val="FFFFFF"/>
                </a:solidFill>
                <a:latin typeface="+mj-lt"/>
                <a:ea typeface="+mj-ea"/>
                <a:cs typeface="+mj-cs"/>
              </a:rPr>
              <a:t>Školní akce</a:t>
            </a:r>
            <a:endParaRPr lang="en-US" sz="3600" kern="1200" dirty="0">
              <a:solidFill>
                <a:srgbClr val="FFFFFF"/>
              </a:solidFill>
              <a:latin typeface="+mj-lt"/>
              <a:ea typeface="+mj-ea"/>
              <a:cs typeface="+mj-cs"/>
            </a:endParaRPr>
          </a:p>
        </p:txBody>
      </p:sp>
      <p:sp>
        <p:nvSpPr>
          <p:cNvPr id="11" name="Zástupný symbol pro číslo snímku 10">
            <a:extLst>
              <a:ext uri="{FF2B5EF4-FFF2-40B4-BE49-F238E27FC236}">
                <a16:creationId xmlns:a16="http://schemas.microsoft.com/office/drawing/2014/main" id="{A1D2719B-1750-1C9D-DB1F-5A70AEEC8C53}"/>
              </a:ext>
            </a:extLst>
          </p:cNvPr>
          <p:cNvSpPr>
            <a:spLocks noGrp="1"/>
          </p:cNvSpPr>
          <p:nvPr>
            <p:ph type="sldNum" sz="quarter" idx="12"/>
          </p:nvPr>
        </p:nvSpPr>
        <p:spPr/>
        <p:txBody>
          <a:bodyPr/>
          <a:lstStyle/>
          <a:p>
            <a:fld id="{5461BB41-8F93-1243-B4BF-DE04D556D39D}" type="slidenum">
              <a:rPr lang="cs-CZ" smtClean="0"/>
              <a:t>105</a:t>
            </a:fld>
            <a:endParaRPr lang="cs-CZ"/>
          </a:p>
        </p:txBody>
      </p:sp>
    </p:spTree>
    <p:extLst>
      <p:ext uri="{BB962C8B-B14F-4D97-AF65-F5344CB8AC3E}">
        <p14:creationId xmlns:p14="http://schemas.microsoft.com/office/powerpoint/2010/main" val="211288561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Obrázek 14" descr="Obsah obrázku venku, strom, Urbánní design, Letecké snímkování&#10;&#10;Popis byl vytvořen automaticky">
            <a:extLst>
              <a:ext uri="{FF2B5EF4-FFF2-40B4-BE49-F238E27FC236}">
                <a16:creationId xmlns:a16="http://schemas.microsoft.com/office/drawing/2014/main" id="{BC91E86E-13B1-3832-6818-61604ECF6C07}"/>
              </a:ext>
            </a:extLst>
          </p:cNvPr>
          <p:cNvPicPr>
            <a:picLocks noChangeAspect="1"/>
          </p:cNvPicPr>
          <p:nvPr/>
        </p:nvPicPr>
        <p:blipFill rotWithShape="1">
          <a:blip r:embed="rId2"/>
          <a:srcRect l="12440" r="14471" b="-3"/>
          <a:stretch/>
        </p:blipFill>
        <p:spPr>
          <a:xfrm>
            <a:off x="4" y="-6236"/>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2050" name="Picture 2">
            <a:extLst>
              <a:ext uri="{FF2B5EF4-FFF2-40B4-BE49-F238E27FC236}">
                <a16:creationId xmlns:a16="http://schemas.microsoft.com/office/drawing/2014/main" id="{E45717A8-CA97-A38C-96B2-6318EC186B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 b="9173"/>
          <a:stretch/>
        </p:blipFill>
        <p:spPr bwMode="auto">
          <a:xfrm>
            <a:off x="4675539"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Snímek obrazovky 2017-03-10 v 13.18.25.png"/>
          <p:cNvPicPr>
            <a:picLocks noChangeAspect="1"/>
          </p:cNvPicPr>
          <p:nvPr/>
        </p:nvPicPr>
        <p:blipFill rotWithShape="1">
          <a:blip r:embed="rId4">
            <a:extLst>
              <a:ext uri="{28A0092B-C50C-407E-A947-70E740481C1C}">
                <a14:useLocalDpi xmlns:a14="http://schemas.microsoft.com/office/drawing/2010/main" val="0"/>
              </a:ext>
            </a:extLst>
          </a:blip>
          <a:srcRect l="34374" r="34383" b="1"/>
          <a:stretch/>
        </p:blipFill>
        <p:spPr>
          <a:xfrm>
            <a:off x="7381876" y="1"/>
            <a:ext cx="4810125" cy="250183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8" name="Obrázek 7" descr="Obsah obrázku strom, venku, dům, Letecké snímkování&#10;&#10;Popis byl vytvořen automaticky">
            <a:extLst>
              <a:ext uri="{FF2B5EF4-FFF2-40B4-BE49-F238E27FC236}">
                <a16:creationId xmlns:a16="http://schemas.microsoft.com/office/drawing/2014/main" id="{E133BB70-16D0-A020-86B7-BF28366BB462}"/>
              </a:ext>
            </a:extLst>
          </p:cNvPr>
          <p:cNvPicPr>
            <a:picLocks noChangeAspect="1"/>
          </p:cNvPicPr>
          <p:nvPr/>
        </p:nvPicPr>
        <p:blipFill rotWithShape="1">
          <a:blip r:embed="rId5"/>
          <a:srcRect l="23659" r="25836" b="-2"/>
          <a:stretch/>
        </p:blipFill>
        <p:spPr>
          <a:xfrm>
            <a:off x="20" y="2658276"/>
            <a:ext cx="3770704" cy="4199724"/>
          </a:xfrm>
          <a:custGeom>
            <a:avLst/>
            <a:gdLst/>
            <a:ahLst/>
            <a:cxnLst/>
            <a:rect l="l" t="t" r="r" b="b"/>
            <a:pathLst>
              <a:path w="3770724" h="4199724">
                <a:moveTo>
                  <a:pt x="0" y="0"/>
                </a:moveTo>
                <a:lnTo>
                  <a:pt x="3770724" y="0"/>
                </a:lnTo>
                <a:lnTo>
                  <a:pt x="1824067" y="4199724"/>
                </a:lnTo>
                <a:lnTo>
                  <a:pt x="0" y="4199724"/>
                </a:lnTo>
                <a:close/>
              </a:path>
            </a:pathLst>
          </a:custGeom>
        </p:spPr>
      </p:pic>
      <p:pic>
        <p:nvPicPr>
          <p:cNvPr id="2052" name="Picture 4">
            <a:extLst>
              <a:ext uri="{FF2B5EF4-FFF2-40B4-BE49-F238E27FC236}">
                <a16:creationId xmlns:a16="http://schemas.microsoft.com/office/drawing/2014/main" id="{9213F61B-C5B5-84AB-6B00-662AB524EE9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8727"/>
          <a:stretch/>
        </p:blipFill>
        <p:spPr bwMode="auto">
          <a:xfrm>
            <a:off x="2013796" y="2661900"/>
            <a:ext cx="5108726" cy="4197911"/>
          </a:xfrm>
          <a:custGeom>
            <a:avLst/>
            <a:gdLst/>
            <a:ahLst/>
            <a:cxnLst/>
            <a:rect l="l" t="t" r="r" b="b"/>
            <a:pathLst>
              <a:path w="5108726" h="4197911">
                <a:moveTo>
                  <a:pt x="1945141" y="0"/>
                </a:moveTo>
                <a:lnTo>
                  <a:pt x="5108726" y="0"/>
                </a:lnTo>
                <a:lnTo>
                  <a:pt x="3163585" y="4197911"/>
                </a:lnTo>
                <a:lnTo>
                  <a:pt x="3157362" y="4197911"/>
                </a:lnTo>
                <a:lnTo>
                  <a:pt x="1967571" y="4197911"/>
                </a:lnTo>
                <a:lnTo>
                  <a:pt x="317526" y="4197911"/>
                </a:lnTo>
                <a:lnTo>
                  <a:pt x="0" y="4197911"/>
                </a:lnTo>
                <a:close/>
              </a:path>
            </a:pathLst>
          </a:custGeom>
          <a:noFill/>
          <a:extLst>
            <a:ext uri="{909E8E84-426E-40DD-AFC4-6F175D3DCCD1}">
              <a14:hiddenFill xmlns:a14="http://schemas.microsoft.com/office/drawing/2010/main">
                <a:solidFill>
                  <a:srgbClr val="FFFFFF"/>
                </a:solidFill>
              </a14:hiddenFill>
            </a:ext>
          </a:extLst>
        </p:spPr>
      </p:pic>
      <p:sp>
        <p:nvSpPr>
          <p:cNvPr id="19" name="Nadpis 18">
            <a:extLst>
              <a:ext uri="{FF2B5EF4-FFF2-40B4-BE49-F238E27FC236}">
                <a16:creationId xmlns:a16="http://schemas.microsoft.com/office/drawing/2014/main" id="{AEBD7C6C-0C3B-2E16-2BA9-BB02A92977E8}"/>
              </a:ext>
            </a:extLst>
          </p:cNvPr>
          <p:cNvSpPr>
            <a:spLocks noGrp="1"/>
          </p:cNvSpPr>
          <p:nvPr>
            <p:ph type="title"/>
          </p:nvPr>
        </p:nvSpPr>
        <p:spPr>
          <a:xfrm>
            <a:off x="6895891" y="3613098"/>
            <a:ext cx="4997354" cy="2163872"/>
          </a:xfrm>
        </p:spPr>
        <p:txBody>
          <a:bodyPr vert="horz" lIns="91440" tIns="45720" rIns="91440" bIns="45720" rtlCol="0" anchor="t">
            <a:normAutofit/>
          </a:bodyPr>
          <a:lstStyle/>
          <a:p>
            <a:pPr algn="r"/>
            <a:r>
              <a:rPr lang="cs-CZ" sz="6000" kern="1200" dirty="0">
                <a:solidFill>
                  <a:srgbClr val="FFFFFF"/>
                </a:solidFill>
                <a:latin typeface="+mj-lt"/>
                <a:ea typeface="+mj-ea"/>
                <a:cs typeface="+mj-cs"/>
              </a:rPr>
              <a:t>Exteriér</a:t>
            </a:r>
            <a:br>
              <a:rPr lang="cs-CZ" sz="6000" kern="1200" dirty="0">
                <a:solidFill>
                  <a:srgbClr val="FFFFFF"/>
                </a:solidFill>
                <a:latin typeface="+mj-lt"/>
                <a:ea typeface="+mj-ea"/>
                <a:cs typeface="+mj-cs"/>
              </a:rPr>
            </a:br>
            <a:r>
              <a:rPr lang="cs-CZ" sz="6000" kern="1200" dirty="0">
                <a:solidFill>
                  <a:srgbClr val="FFFFFF"/>
                </a:solidFill>
                <a:latin typeface="+mj-lt"/>
                <a:ea typeface="+mj-ea"/>
                <a:cs typeface="+mj-cs"/>
              </a:rPr>
              <a:t>Sportovní areál</a:t>
            </a:r>
            <a:endParaRPr lang="en-US" sz="6000" kern="1200" dirty="0">
              <a:solidFill>
                <a:srgbClr val="FFFFFF"/>
              </a:solidFill>
              <a:latin typeface="+mj-lt"/>
              <a:ea typeface="+mj-ea"/>
              <a:cs typeface="+mj-cs"/>
            </a:endParaRPr>
          </a:p>
        </p:txBody>
      </p:sp>
      <p:pic>
        <p:nvPicPr>
          <p:cNvPr id="10" name="Obrázek 9" descr="Obsah obrázku strom, venku, trať, lehká atletika&#10;&#10;Popis byl vytvořen automaticky">
            <a:extLst>
              <a:ext uri="{FF2B5EF4-FFF2-40B4-BE49-F238E27FC236}">
                <a16:creationId xmlns:a16="http://schemas.microsoft.com/office/drawing/2014/main" id="{F917F54E-CF53-75B5-25F9-701EF56296A8}"/>
              </a:ext>
            </a:extLst>
          </p:cNvPr>
          <p:cNvPicPr>
            <a:picLocks noChangeAspect="1"/>
          </p:cNvPicPr>
          <p:nvPr/>
        </p:nvPicPr>
        <p:blipFill rotWithShape="1">
          <a:blip r:embed="rId7"/>
          <a:srcRect l="5818" r="17906" b="2"/>
          <a:stretch/>
        </p:blipFill>
        <p:spPr>
          <a:xfrm>
            <a:off x="2261968" y="1"/>
            <a:ext cx="3393943" cy="2502843"/>
          </a:xfrm>
          <a:custGeom>
            <a:avLst/>
            <a:gdLst/>
            <a:ahLst/>
            <a:cxnLst/>
            <a:rect l="l" t="t" r="r" b="b"/>
            <a:pathLst>
              <a:path w="3393943" h="2502843">
                <a:moveTo>
                  <a:pt x="1159715" y="0"/>
                </a:moveTo>
                <a:lnTo>
                  <a:pt x="3393943" y="0"/>
                </a:lnTo>
                <a:lnTo>
                  <a:pt x="2234228" y="2502843"/>
                </a:lnTo>
                <a:lnTo>
                  <a:pt x="0" y="2502843"/>
                </a:lnTo>
                <a:close/>
              </a:path>
            </a:pathLst>
          </a:custGeom>
        </p:spPr>
      </p:pic>
      <p:sp>
        <p:nvSpPr>
          <p:cNvPr id="9" name="Zástupný symbol pro číslo snímku 8">
            <a:extLst>
              <a:ext uri="{FF2B5EF4-FFF2-40B4-BE49-F238E27FC236}">
                <a16:creationId xmlns:a16="http://schemas.microsoft.com/office/drawing/2014/main" id="{4F3F52F6-DF98-DE2B-9396-503B089B093A}"/>
              </a:ext>
            </a:extLst>
          </p:cNvPr>
          <p:cNvSpPr>
            <a:spLocks noGrp="1"/>
          </p:cNvSpPr>
          <p:nvPr>
            <p:ph type="sldNum" sz="quarter" idx="12"/>
          </p:nvPr>
        </p:nvSpPr>
        <p:spPr/>
        <p:txBody>
          <a:bodyPr/>
          <a:lstStyle/>
          <a:p>
            <a:fld id="{5461BB41-8F93-1243-B4BF-DE04D556D39D}" type="slidenum">
              <a:rPr lang="cs-CZ" smtClean="0"/>
              <a:t>106</a:t>
            </a:fld>
            <a:endParaRPr lang="cs-CZ"/>
          </a:p>
        </p:txBody>
      </p:sp>
    </p:spTree>
    <p:extLst>
      <p:ext uri="{BB962C8B-B14F-4D97-AF65-F5344CB8AC3E}">
        <p14:creationId xmlns:p14="http://schemas.microsoft.com/office/powerpoint/2010/main" val="51347468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Obrázek 15" descr="Obsah obrázku interiér, zeď, místnost, interiérový design&#10;&#10;Popis byl vytvořen automaticky">
            <a:extLst>
              <a:ext uri="{FF2B5EF4-FFF2-40B4-BE49-F238E27FC236}">
                <a16:creationId xmlns:a16="http://schemas.microsoft.com/office/drawing/2014/main" id="{D4D0079C-F846-AB63-1512-19C8DB476039}"/>
              </a:ext>
            </a:extLst>
          </p:cNvPr>
          <p:cNvPicPr>
            <a:picLocks noChangeAspect="1"/>
          </p:cNvPicPr>
          <p:nvPr/>
        </p:nvPicPr>
        <p:blipFill rotWithShape="1">
          <a:blip r:embed="rId2"/>
          <a:srcRect l="19919" r="9074" b="-2"/>
          <a:stretch/>
        </p:blipFill>
        <p:spPr>
          <a:xfrm>
            <a:off x="7967351" y="-1"/>
            <a:ext cx="4224651" cy="3346705"/>
          </a:xfrm>
          <a:custGeom>
            <a:avLst/>
            <a:gdLst/>
            <a:ahLst/>
            <a:cxnLst/>
            <a:rect l="l" t="t" r="r" b="b"/>
            <a:pathLst>
              <a:path w="4224651" h="3346705">
                <a:moveTo>
                  <a:pt x="1549963" y="0"/>
                </a:moveTo>
                <a:lnTo>
                  <a:pt x="1555540" y="0"/>
                </a:lnTo>
                <a:lnTo>
                  <a:pt x="2621768" y="0"/>
                </a:lnTo>
                <a:lnTo>
                  <a:pt x="4224651" y="0"/>
                </a:lnTo>
                <a:lnTo>
                  <a:pt x="4224651" y="3346705"/>
                </a:lnTo>
                <a:lnTo>
                  <a:pt x="0" y="3346705"/>
                </a:lnTo>
                <a:close/>
              </a:path>
            </a:pathLst>
          </a:custGeom>
        </p:spPr>
      </p:pic>
      <p:pic>
        <p:nvPicPr>
          <p:cNvPr id="14" name="Obrázek 13" descr="Obsah obrázku interiér, podlaha, zeď, nábytek&#10;&#10;Popis byl vytvořen automaticky">
            <a:extLst>
              <a:ext uri="{FF2B5EF4-FFF2-40B4-BE49-F238E27FC236}">
                <a16:creationId xmlns:a16="http://schemas.microsoft.com/office/drawing/2014/main" id="{9A438881-C369-B769-B0A5-2826BA28D145}"/>
              </a:ext>
            </a:extLst>
          </p:cNvPr>
          <p:cNvPicPr>
            <a:picLocks noChangeAspect="1"/>
          </p:cNvPicPr>
          <p:nvPr/>
        </p:nvPicPr>
        <p:blipFill rotWithShape="1">
          <a:blip r:embed="rId3"/>
          <a:srcRect t="8932" r="-2" b="13783"/>
          <a:stretch/>
        </p:blipFill>
        <p:spPr>
          <a:xfrm>
            <a:off x="4493435" y="243"/>
            <a:ext cx="7698564" cy="3346705"/>
          </a:xfrm>
          <a:custGeom>
            <a:avLst/>
            <a:gdLst/>
            <a:ahLst/>
            <a:cxnLst/>
            <a:rect l="l" t="t" r="r" b="b"/>
            <a:pathLst>
              <a:path w="7698564" h="3346705">
                <a:moveTo>
                  <a:pt x="1549963" y="0"/>
                </a:moveTo>
                <a:lnTo>
                  <a:pt x="1555540" y="0"/>
                </a:lnTo>
                <a:lnTo>
                  <a:pt x="2621768" y="0"/>
                </a:lnTo>
                <a:lnTo>
                  <a:pt x="4832507" y="0"/>
                </a:lnTo>
                <a:lnTo>
                  <a:pt x="3282657" y="3346461"/>
                </a:lnTo>
                <a:lnTo>
                  <a:pt x="7698564" y="3346461"/>
                </a:lnTo>
                <a:lnTo>
                  <a:pt x="7698564" y="3346705"/>
                </a:lnTo>
                <a:lnTo>
                  <a:pt x="0" y="3346705"/>
                </a:lnTo>
                <a:close/>
              </a:path>
            </a:pathLst>
          </a:custGeom>
        </p:spPr>
      </p:pic>
      <p:pic>
        <p:nvPicPr>
          <p:cNvPr id="18" name="Obrázek 17" descr="Obsah obrázku interiér, zeď, výjev, nábytek&#10;&#10;Popis byl vytvořen automaticky">
            <a:extLst>
              <a:ext uri="{FF2B5EF4-FFF2-40B4-BE49-F238E27FC236}">
                <a16:creationId xmlns:a16="http://schemas.microsoft.com/office/drawing/2014/main" id="{C7B55783-78C2-5865-B0C5-1BE933C39EDD}"/>
              </a:ext>
            </a:extLst>
          </p:cNvPr>
          <p:cNvPicPr>
            <a:picLocks noChangeAspect="1"/>
          </p:cNvPicPr>
          <p:nvPr/>
        </p:nvPicPr>
        <p:blipFill rotWithShape="1">
          <a:blip r:embed="rId4"/>
          <a:srcRect r="1510" b="-1"/>
          <a:stretch/>
        </p:blipFill>
        <p:spPr>
          <a:xfrm>
            <a:off x="20" y="10"/>
            <a:ext cx="5859777" cy="3346695"/>
          </a:xfrm>
          <a:custGeom>
            <a:avLst/>
            <a:gdLst/>
            <a:ahLst/>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12" name="Obrázek 11" descr="Obsah obrázku nábytek, interiér, židle, text&#10;&#10;Popis byl vytvořen automaticky">
            <a:extLst>
              <a:ext uri="{FF2B5EF4-FFF2-40B4-BE49-F238E27FC236}">
                <a16:creationId xmlns:a16="http://schemas.microsoft.com/office/drawing/2014/main" id="{46CFBAF8-4AA5-3F44-3451-FFD5C3C8AB9E}"/>
              </a:ext>
            </a:extLst>
          </p:cNvPr>
          <p:cNvPicPr>
            <a:picLocks noChangeAspect="1"/>
          </p:cNvPicPr>
          <p:nvPr/>
        </p:nvPicPr>
        <p:blipFill rotWithShape="1">
          <a:blip r:embed="rId5"/>
          <a:srcRect r="1810" b="-2"/>
          <a:stretch/>
        </p:blipFill>
        <p:spPr>
          <a:xfrm>
            <a:off x="6350090" y="3511295"/>
            <a:ext cx="5841911" cy="3346705"/>
          </a:xfrm>
          <a:custGeom>
            <a:avLst/>
            <a:gdLst/>
            <a:ahLst/>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6" name="Picture 5" descr="Snímek obrazovky 2017-03-10 v 13.18.25.png"/>
          <p:cNvPicPr>
            <a:picLocks noChangeAspect="1"/>
          </p:cNvPicPr>
          <p:nvPr/>
        </p:nvPicPr>
        <p:blipFill rotWithShape="1">
          <a:blip r:embed="rId6">
            <a:extLst>
              <a:ext uri="{28A0092B-C50C-407E-A947-70E740481C1C}">
                <a14:useLocalDpi xmlns:a14="http://schemas.microsoft.com/office/drawing/2010/main" val="0"/>
              </a:ext>
            </a:extLst>
          </a:blip>
          <a:srcRect l="31306" r="31314"/>
          <a:stretch/>
        </p:blipFill>
        <p:spPr>
          <a:xfrm>
            <a:off x="421104" y="4600543"/>
            <a:ext cx="4584032" cy="1992762"/>
          </a:xfrm>
          <a:custGeom>
            <a:avLst/>
            <a:gdLst/>
            <a:ahLst/>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p:spPr>
      </p:pic>
      <p:sp>
        <p:nvSpPr>
          <p:cNvPr id="19" name="TextovéPole 18">
            <a:extLst>
              <a:ext uri="{FF2B5EF4-FFF2-40B4-BE49-F238E27FC236}">
                <a16:creationId xmlns:a16="http://schemas.microsoft.com/office/drawing/2014/main" id="{D49C1E55-A3A2-F561-FDB6-8C309C726E51}"/>
              </a:ext>
            </a:extLst>
          </p:cNvPr>
          <p:cNvSpPr txBox="1"/>
          <p:nvPr/>
        </p:nvSpPr>
        <p:spPr>
          <a:xfrm>
            <a:off x="421104" y="3681115"/>
            <a:ext cx="5059803" cy="584775"/>
          </a:xfrm>
          <a:prstGeom prst="rect">
            <a:avLst/>
          </a:prstGeom>
          <a:solidFill>
            <a:srgbClr val="631F2A"/>
          </a:solidFill>
        </p:spPr>
        <p:txBody>
          <a:bodyPr wrap="square" rtlCol="0">
            <a:spAutoFit/>
          </a:bodyPr>
          <a:lstStyle/>
          <a:p>
            <a:r>
              <a:rPr lang="cs-CZ" sz="3200" b="1" dirty="0">
                <a:solidFill>
                  <a:schemeClr val="bg1"/>
                </a:solidFill>
              </a:rPr>
              <a:t>Nová přístavba školy 2015</a:t>
            </a:r>
          </a:p>
        </p:txBody>
      </p:sp>
      <p:sp>
        <p:nvSpPr>
          <p:cNvPr id="8" name="Zástupný symbol pro číslo snímku 7">
            <a:extLst>
              <a:ext uri="{FF2B5EF4-FFF2-40B4-BE49-F238E27FC236}">
                <a16:creationId xmlns:a16="http://schemas.microsoft.com/office/drawing/2014/main" id="{0D580651-BB64-4649-8E6D-C36E9215C86D}"/>
              </a:ext>
            </a:extLst>
          </p:cNvPr>
          <p:cNvSpPr>
            <a:spLocks noGrp="1"/>
          </p:cNvSpPr>
          <p:nvPr>
            <p:ph type="sldNum" sz="quarter" idx="12"/>
          </p:nvPr>
        </p:nvSpPr>
        <p:spPr/>
        <p:txBody>
          <a:bodyPr/>
          <a:lstStyle/>
          <a:p>
            <a:fld id="{5461BB41-8F93-1243-B4BF-DE04D556D39D}" type="slidenum">
              <a:rPr lang="cs-CZ" smtClean="0"/>
              <a:t>107</a:t>
            </a:fld>
            <a:endParaRPr lang="cs-CZ"/>
          </a:p>
        </p:txBody>
      </p:sp>
    </p:spTree>
    <p:extLst>
      <p:ext uri="{BB962C8B-B14F-4D97-AF65-F5344CB8AC3E}">
        <p14:creationId xmlns:p14="http://schemas.microsoft.com/office/powerpoint/2010/main" val="407355476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524000" y="1598856"/>
            <a:ext cx="10515600" cy="4351338"/>
          </a:xfrm>
        </p:spPr>
        <p:txBody>
          <a:bodyPr>
            <a:normAutofit/>
          </a:bodyPr>
          <a:lstStyle/>
          <a:p>
            <a:pPr marL="0" indent="0" algn="ctr">
              <a:buNone/>
            </a:pPr>
            <a:endParaRPr lang="cs-CZ" sz="5400" b="1" dirty="0"/>
          </a:p>
          <a:p>
            <a:pPr marL="0" indent="0" algn="ctr">
              <a:buNone/>
            </a:pPr>
            <a:endParaRPr lang="cs-CZ" sz="5400" b="1" dirty="0"/>
          </a:p>
          <a:p>
            <a:pPr marL="0" indent="0" algn="ctr">
              <a:buNone/>
            </a:pPr>
            <a:r>
              <a:rPr lang="cs-CZ" sz="3600" b="1" dirty="0"/>
              <a:t>Děkuji za pozornost</a:t>
            </a:r>
          </a:p>
          <a:p>
            <a:pPr marL="0" indent="0" algn="ctr">
              <a:buNone/>
            </a:pPr>
            <a:r>
              <a:rPr lang="cs-CZ" sz="3600" b="1" dirty="0"/>
              <a:t>ředitel školy: Mgr. Jiří Měchura</a:t>
            </a:r>
            <a:endParaRPr lang="cs-CZ" sz="5400" b="1" dirty="0"/>
          </a:p>
          <a:p>
            <a:pPr marL="0" indent="0">
              <a:buNone/>
            </a:pPr>
            <a:endParaRPr lang="cs-CZ" sz="3600" b="1" dirty="0"/>
          </a:p>
        </p:txBody>
      </p:sp>
      <p:pic>
        <p:nvPicPr>
          <p:cNvPr id="4" name="Picture 5" descr="Snímek obrazovky 2017-03-10 v 13.18.25.png">
            <a:extLst>
              <a:ext uri="{FF2B5EF4-FFF2-40B4-BE49-F238E27FC236}">
                <a16:creationId xmlns:a16="http://schemas.microsoft.com/office/drawing/2014/main" id="{5A29F28B-386D-0F39-9E7D-100604B525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Obrázek 4" descr="Obsah obrázku skica, Perokresba, klipart, ilustrace&#10;&#10;Popis byl vytvořen automaticky">
            <a:extLst>
              <a:ext uri="{FF2B5EF4-FFF2-40B4-BE49-F238E27FC236}">
                <a16:creationId xmlns:a16="http://schemas.microsoft.com/office/drawing/2014/main" id="{2DD9BC54-0E95-D573-5DBA-26E16423E98A}"/>
              </a:ext>
            </a:extLst>
          </p:cNvPr>
          <p:cNvPicPr>
            <a:picLocks noChangeAspect="1"/>
          </p:cNvPicPr>
          <p:nvPr/>
        </p:nvPicPr>
        <p:blipFill>
          <a:blip r:embed="rId3"/>
          <a:stretch>
            <a:fillRect/>
          </a:stretch>
        </p:blipFill>
        <p:spPr>
          <a:xfrm>
            <a:off x="9878310" y="907806"/>
            <a:ext cx="1579380" cy="1854055"/>
          </a:xfrm>
          <a:prstGeom prst="rect">
            <a:avLst/>
          </a:prstGeom>
        </p:spPr>
      </p:pic>
      <p:sp>
        <p:nvSpPr>
          <p:cNvPr id="10" name="Zástupný symbol pro číslo snímku 9">
            <a:extLst>
              <a:ext uri="{FF2B5EF4-FFF2-40B4-BE49-F238E27FC236}">
                <a16:creationId xmlns:a16="http://schemas.microsoft.com/office/drawing/2014/main" id="{357927C1-4F18-3C3D-D3B0-2A118F454E18}"/>
              </a:ext>
            </a:extLst>
          </p:cNvPr>
          <p:cNvSpPr>
            <a:spLocks noGrp="1"/>
          </p:cNvSpPr>
          <p:nvPr>
            <p:ph type="sldNum" sz="quarter" idx="12"/>
          </p:nvPr>
        </p:nvSpPr>
        <p:spPr/>
        <p:txBody>
          <a:bodyPr/>
          <a:lstStyle/>
          <a:p>
            <a:fld id="{5461BB41-8F93-1243-B4BF-DE04D556D39D}" type="slidenum">
              <a:rPr lang="cs-CZ" smtClean="0"/>
              <a:t>108</a:t>
            </a:fld>
            <a:endParaRPr lang="cs-CZ"/>
          </a:p>
        </p:txBody>
      </p:sp>
    </p:spTree>
    <p:extLst>
      <p:ext uri="{BB962C8B-B14F-4D97-AF65-F5344CB8AC3E}">
        <p14:creationId xmlns:p14="http://schemas.microsoft.com/office/powerpoint/2010/main" val="28568597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95939"/>
            <a:ext cx="7886700" cy="895938"/>
          </a:xfrm>
        </p:spPr>
        <p:txBody>
          <a:bodyPr>
            <a:normAutofit/>
          </a:bodyPr>
          <a:lstStyle/>
          <a:p>
            <a:pPr algn="ctr"/>
            <a:br>
              <a:rPr lang="en-US" sz="2566" b="1" dirty="0"/>
            </a:br>
            <a:r>
              <a:rPr lang="en-US" sz="2800" b="1" dirty="0" err="1">
                <a:solidFill>
                  <a:srgbClr val="002060"/>
                </a:solidFill>
              </a:rPr>
              <a:t>Školní</a:t>
            </a:r>
            <a:r>
              <a:rPr lang="en-US" sz="2800" b="1" dirty="0">
                <a:solidFill>
                  <a:srgbClr val="002060"/>
                </a:solidFill>
              </a:rPr>
              <a:t> </a:t>
            </a:r>
            <a:r>
              <a:rPr lang="en-US" sz="2800" b="1" dirty="0" err="1">
                <a:solidFill>
                  <a:srgbClr val="002060"/>
                </a:solidFill>
              </a:rPr>
              <a:t>jídelna</a:t>
            </a:r>
            <a:r>
              <a:rPr lang="en-US" sz="2800" b="1" dirty="0">
                <a:solidFill>
                  <a:srgbClr val="002060"/>
                </a:solidFill>
              </a:rPr>
              <a:t> Praha 22</a:t>
            </a:r>
          </a:p>
        </p:txBody>
      </p:sp>
      <p:sp>
        <p:nvSpPr>
          <p:cNvPr id="3" name="Content Placeholder 2"/>
          <p:cNvSpPr>
            <a:spLocks noGrp="1"/>
          </p:cNvSpPr>
          <p:nvPr>
            <p:ph idx="1"/>
          </p:nvPr>
        </p:nvSpPr>
        <p:spPr>
          <a:xfrm>
            <a:off x="1719507" y="1710428"/>
            <a:ext cx="8683745" cy="4466536"/>
          </a:xfrm>
        </p:spPr>
        <p:txBody>
          <a:bodyPr>
            <a:normAutofit/>
          </a:bodyPr>
          <a:lstStyle/>
          <a:p>
            <a:pPr marL="0" indent="0">
              <a:buNone/>
            </a:pPr>
            <a:endParaRPr lang="cs-CZ" sz="2309" b="1" dirty="0"/>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5" name="Picture 4" descr="Snímek obrazovky 2017-06-06 v 11.01.3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4968" y="1117829"/>
            <a:ext cx="3622504" cy="1920294"/>
          </a:xfrm>
          <a:prstGeom prst="rect">
            <a:avLst/>
          </a:prstGeom>
        </p:spPr>
      </p:pic>
      <p:pic>
        <p:nvPicPr>
          <p:cNvPr id="1027" name="Picture 3" descr="C:\Users\Ředitelka\Desktop\IMG_20240213_17295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4458" y="1879829"/>
            <a:ext cx="2286000"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Ředitelka\Desktop\IMG_20240214_0741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29259" y="1879829"/>
            <a:ext cx="2286000"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Ředitelka\Desktop\IMG_20240214_074033.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76120" y="3570083"/>
            <a:ext cx="2286000"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Ředitelka\Desktop\IMG_20240213_18553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70525" y="3607257"/>
            <a:ext cx="2857500" cy="2068830"/>
          </a:xfrm>
          <a:prstGeom prst="rect">
            <a:avLst/>
          </a:prstGeom>
          <a:noFill/>
          <a:extLst>
            <a:ext uri="{909E8E84-426E-40DD-AFC4-6F175D3DCCD1}">
              <a14:hiddenFill xmlns:a14="http://schemas.microsoft.com/office/drawing/2010/main">
                <a:solidFill>
                  <a:srgbClr val="FFFFFF"/>
                </a:solidFill>
              </a14:hiddenFill>
            </a:ext>
          </a:extLst>
        </p:spPr>
      </p:pic>
      <p:sp>
        <p:nvSpPr>
          <p:cNvPr id="11" name="Zástupný symbol pro číslo snímku 10">
            <a:extLst>
              <a:ext uri="{FF2B5EF4-FFF2-40B4-BE49-F238E27FC236}">
                <a16:creationId xmlns:a16="http://schemas.microsoft.com/office/drawing/2014/main" id="{6C817F51-9B1E-C546-43DA-BB6930B55A1C}"/>
              </a:ext>
            </a:extLst>
          </p:cNvPr>
          <p:cNvSpPr>
            <a:spLocks noGrp="1"/>
          </p:cNvSpPr>
          <p:nvPr>
            <p:ph type="sldNum" sz="quarter" idx="12"/>
          </p:nvPr>
        </p:nvSpPr>
        <p:spPr/>
        <p:txBody>
          <a:bodyPr/>
          <a:lstStyle/>
          <a:p>
            <a:fld id="{5461BB41-8F93-1243-B4BF-DE04D556D39D}" type="slidenum">
              <a:rPr lang="cs-CZ" smtClean="0"/>
              <a:t>109</a:t>
            </a:fld>
            <a:endParaRPr lang="cs-CZ"/>
          </a:p>
        </p:txBody>
      </p:sp>
    </p:spTree>
    <p:extLst>
      <p:ext uri="{BB962C8B-B14F-4D97-AF65-F5344CB8AC3E}">
        <p14:creationId xmlns:p14="http://schemas.microsoft.com/office/powerpoint/2010/main" val="412861335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6464F940-5B37-CC09-3DB7-2AAF1B17DEE1}"/>
              </a:ext>
            </a:extLst>
          </p:cNvPr>
          <p:cNvSpPr>
            <a:spLocks noGrp="1"/>
          </p:cNvSpPr>
          <p:nvPr>
            <p:ph type="title"/>
          </p:nvPr>
        </p:nvSpPr>
        <p:spPr>
          <a:xfrm>
            <a:off x="423333" y="365124"/>
            <a:ext cx="10930467" cy="2530475"/>
          </a:xfrm>
        </p:spPr>
        <p:txBody>
          <a:bodyPr>
            <a:normAutofit fontScale="90000"/>
          </a:bodyPr>
          <a:lstStyle/>
          <a:p>
            <a:br>
              <a:rPr lang="en-US" sz="3200" b="1" dirty="0"/>
            </a:br>
            <a:br>
              <a:rPr lang="en-US" sz="3200" b="1" dirty="0"/>
            </a:br>
            <a:br>
              <a:rPr lang="en-US" sz="3200" b="1" dirty="0"/>
            </a:br>
            <a:br>
              <a:rPr lang="en-US" sz="3200" b="1" dirty="0"/>
            </a:br>
            <a:r>
              <a:rPr lang="en-US" sz="3100" b="1" dirty="0" err="1">
                <a:solidFill>
                  <a:srgbClr val="002060"/>
                </a:solidFill>
              </a:rPr>
              <a:t>Školní</a:t>
            </a:r>
            <a:r>
              <a:rPr lang="en-US" sz="3100" b="1" dirty="0">
                <a:solidFill>
                  <a:srgbClr val="002060"/>
                </a:solidFill>
              </a:rPr>
              <a:t> </a:t>
            </a:r>
            <a:r>
              <a:rPr lang="en-US" sz="3100" b="1" dirty="0" err="1">
                <a:solidFill>
                  <a:srgbClr val="002060"/>
                </a:solidFill>
              </a:rPr>
              <a:t>jídelna</a:t>
            </a:r>
            <a:r>
              <a:rPr lang="en-US" sz="3100" b="1" dirty="0">
                <a:solidFill>
                  <a:srgbClr val="002060"/>
                </a:solidFill>
              </a:rPr>
              <a:t> – </a:t>
            </a:r>
            <a:r>
              <a:rPr lang="en-US" sz="3100" b="1" dirty="0" err="1">
                <a:solidFill>
                  <a:srgbClr val="002060"/>
                </a:solidFill>
              </a:rPr>
              <a:t>kontakty</a:t>
            </a:r>
            <a:br>
              <a:rPr lang="en-US" sz="3200" b="1" dirty="0">
                <a:solidFill>
                  <a:srgbClr val="002060"/>
                </a:solidFill>
              </a:rPr>
            </a:br>
            <a:br>
              <a:rPr lang="en-US" sz="3200" b="1" dirty="0">
                <a:solidFill>
                  <a:srgbClr val="002060"/>
                </a:solidFill>
              </a:rPr>
            </a:br>
            <a:r>
              <a:rPr lang="en-US" sz="2200" dirty="0" err="1"/>
              <a:t>webové</a:t>
            </a:r>
            <a:r>
              <a:rPr lang="en-US" sz="2200" dirty="0"/>
              <a:t> </a:t>
            </a:r>
            <a:r>
              <a:rPr lang="en-US" sz="2200" dirty="0" err="1"/>
              <a:t>stránky</a:t>
            </a:r>
            <a:r>
              <a:rPr lang="en-US" sz="2200" dirty="0"/>
              <a:t> </a:t>
            </a:r>
            <a:r>
              <a:rPr lang="en-US" sz="2200" dirty="0" err="1"/>
              <a:t>Školní</a:t>
            </a:r>
            <a:r>
              <a:rPr lang="en-US" sz="2200" dirty="0"/>
              <a:t> </a:t>
            </a:r>
            <a:r>
              <a:rPr lang="en-US" sz="2200" dirty="0" err="1"/>
              <a:t>jídelny</a:t>
            </a:r>
            <a:r>
              <a:rPr lang="en-US" sz="2200" dirty="0"/>
              <a:t>: </a:t>
            </a:r>
            <a:r>
              <a:rPr lang="en-US" sz="2200" dirty="0">
                <a:solidFill>
                  <a:srgbClr val="002060"/>
                </a:solidFill>
                <a:hlinkClick r:id="rId2"/>
              </a:rPr>
              <a:t>www.sjpraha22.cz</a:t>
            </a:r>
            <a:br>
              <a:rPr lang="en-US" sz="2200" dirty="0">
                <a:solidFill>
                  <a:srgbClr val="002060"/>
                </a:solidFill>
              </a:rPr>
            </a:br>
            <a:r>
              <a:rPr lang="en-US" sz="2200" dirty="0" err="1"/>
              <a:t>webové</a:t>
            </a:r>
            <a:r>
              <a:rPr lang="en-US" sz="2200" dirty="0"/>
              <a:t> </a:t>
            </a:r>
            <a:r>
              <a:rPr lang="en-US" sz="2200" dirty="0" err="1"/>
              <a:t>stránky</a:t>
            </a:r>
            <a:r>
              <a:rPr lang="en-US" sz="2200" dirty="0"/>
              <a:t> pro </a:t>
            </a:r>
            <a:r>
              <a:rPr lang="en-US" sz="2200" dirty="0" err="1"/>
              <a:t>objednávání</a:t>
            </a:r>
            <a:r>
              <a:rPr lang="en-US" sz="2200" dirty="0"/>
              <a:t> </a:t>
            </a:r>
            <a:r>
              <a:rPr lang="en-US" sz="2200" dirty="0" err="1"/>
              <a:t>jídel</a:t>
            </a:r>
            <a:r>
              <a:rPr lang="en-US" sz="2200" dirty="0"/>
              <a:t>: </a:t>
            </a:r>
            <a:r>
              <a:rPr lang="en-US" sz="2200" dirty="0">
                <a:hlinkClick r:id="rId3"/>
              </a:rPr>
              <a:t>www.skolnijidelna.online</a:t>
            </a:r>
            <a:br>
              <a:rPr lang="en-US" sz="2200" dirty="0"/>
            </a:br>
            <a:br>
              <a:rPr lang="en-US" sz="3200" b="1" dirty="0"/>
            </a:br>
            <a:endParaRPr lang="cs-CZ" sz="3200" dirty="0"/>
          </a:p>
        </p:txBody>
      </p:sp>
      <p:pic>
        <p:nvPicPr>
          <p:cNvPr id="6" name="Zástupný obsah 5" descr="Obsah obrázku text, snímek obrazovky, Písmo&#10;&#10;Popis byl vytvořen automaticky">
            <a:extLst>
              <a:ext uri="{FF2B5EF4-FFF2-40B4-BE49-F238E27FC236}">
                <a16:creationId xmlns:a16="http://schemas.microsoft.com/office/drawing/2014/main" id="{A2582401-0479-036A-E021-1CDC0BFD1F22}"/>
              </a:ext>
            </a:extLst>
          </p:cNvPr>
          <p:cNvPicPr>
            <a:picLocks noGrp="1" noChangeAspect="1"/>
          </p:cNvPicPr>
          <p:nvPr>
            <p:ph idx="1"/>
          </p:nvPr>
        </p:nvPicPr>
        <p:blipFill>
          <a:blip r:embed="rId4"/>
          <a:stretch>
            <a:fillRect/>
          </a:stretch>
        </p:blipFill>
        <p:spPr>
          <a:xfrm>
            <a:off x="7010400" y="1406484"/>
            <a:ext cx="4504267" cy="5451516"/>
          </a:xfrm>
        </p:spPr>
      </p:pic>
      <p:pic>
        <p:nvPicPr>
          <p:cNvPr id="4" name="Picture 5" descr="Snímek obrazovky 2017-03-10 v 13.18.25.png">
            <a:extLst>
              <a:ext uri="{FF2B5EF4-FFF2-40B4-BE49-F238E27FC236}">
                <a16:creationId xmlns:a16="http://schemas.microsoft.com/office/drawing/2014/main" id="{10D59784-1156-3481-6CCA-42D0ABA14CD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8" name="Picture 4" descr="Snímek obrazovky 2017-06-06 v 11.01.32.png">
            <a:extLst>
              <a:ext uri="{FF2B5EF4-FFF2-40B4-BE49-F238E27FC236}">
                <a16:creationId xmlns:a16="http://schemas.microsoft.com/office/drawing/2014/main" id="{68F0052A-F07C-3CCE-DA40-9ADB0A254F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333" y="3378775"/>
            <a:ext cx="4842933" cy="2567245"/>
          </a:xfrm>
          <a:prstGeom prst="rect">
            <a:avLst/>
          </a:prstGeom>
        </p:spPr>
      </p:pic>
      <p:sp>
        <p:nvSpPr>
          <p:cNvPr id="11" name="Zástupný symbol pro číslo snímku 10">
            <a:extLst>
              <a:ext uri="{FF2B5EF4-FFF2-40B4-BE49-F238E27FC236}">
                <a16:creationId xmlns:a16="http://schemas.microsoft.com/office/drawing/2014/main" id="{9E7F8F2B-B12A-F36E-2AD2-638481EBE91F}"/>
              </a:ext>
            </a:extLst>
          </p:cNvPr>
          <p:cNvSpPr>
            <a:spLocks noGrp="1"/>
          </p:cNvSpPr>
          <p:nvPr>
            <p:ph type="sldNum" sz="quarter" idx="12"/>
          </p:nvPr>
        </p:nvSpPr>
        <p:spPr/>
        <p:txBody>
          <a:bodyPr/>
          <a:lstStyle/>
          <a:p>
            <a:fld id="{5461BB41-8F93-1243-B4BF-DE04D556D39D}" type="slidenum">
              <a:rPr lang="cs-CZ" smtClean="0"/>
              <a:t>110</a:t>
            </a:fld>
            <a:endParaRPr lang="cs-CZ"/>
          </a:p>
        </p:txBody>
      </p:sp>
    </p:spTree>
    <p:extLst>
      <p:ext uri="{BB962C8B-B14F-4D97-AF65-F5344CB8AC3E}">
        <p14:creationId xmlns:p14="http://schemas.microsoft.com/office/powerpoint/2010/main" val="132240338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D2D0F02A-4ADF-2CF7-F8DF-933A733C16B7}"/>
              </a:ext>
            </a:extLst>
          </p:cNvPr>
          <p:cNvSpPr>
            <a:spLocks noGrp="1"/>
          </p:cNvSpPr>
          <p:nvPr>
            <p:ph type="ctrTitle"/>
          </p:nvPr>
        </p:nvSpPr>
        <p:spPr>
          <a:xfrm>
            <a:off x="1524000" y="1122363"/>
            <a:ext cx="9144000" cy="706437"/>
          </a:xfrm>
        </p:spPr>
        <p:txBody>
          <a:bodyPr>
            <a:normAutofit/>
          </a:bodyPr>
          <a:lstStyle/>
          <a:p>
            <a:r>
              <a:rPr lang="cs-CZ" sz="2800" b="1" dirty="0">
                <a:solidFill>
                  <a:srgbClr val="002060"/>
                </a:solidFill>
              </a:rPr>
              <a:t>Školní jídelna</a:t>
            </a:r>
          </a:p>
        </p:txBody>
      </p:sp>
      <p:pic>
        <p:nvPicPr>
          <p:cNvPr id="1026" name="Picture 2" descr="C:\Users\Ředitelka\Desktop\Resized_20240220_122807_1708430700885.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143" y="2351906"/>
            <a:ext cx="2390546" cy="255117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Ředitelka\Desktop\Resized_20240220_121205_1708430709705.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9797" y="4256306"/>
            <a:ext cx="4261104" cy="23987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Ředitelka\Desktop\Resized_20240220_122649_1708430669025.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7908" y="3441192"/>
            <a:ext cx="2353056" cy="3416808"/>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Ředitelka\Desktop\Resized_20240220_121142_1708430660721.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19653" y="2206752"/>
            <a:ext cx="4386834" cy="246888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5" descr="Snímek obrazovky 2017-03-10 v 13.18.25.png">
            <a:extLst>
              <a:ext uri="{FF2B5EF4-FFF2-40B4-BE49-F238E27FC236}">
                <a16:creationId xmlns:a16="http://schemas.microsoft.com/office/drawing/2014/main" id="{76A6F48F-6455-9547-C6FE-30D0AFD27D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6" name="Zástupný symbol pro číslo snímku 5">
            <a:extLst>
              <a:ext uri="{FF2B5EF4-FFF2-40B4-BE49-F238E27FC236}">
                <a16:creationId xmlns:a16="http://schemas.microsoft.com/office/drawing/2014/main" id="{0E74EDD4-A3DF-F68A-9E23-F36EF927E411}"/>
              </a:ext>
            </a:extLst>
          </p:cNvPr>
          <p:cNvSpPr>
            <a:spLocks noGrp="1"/>
          </p:cNvSpPr>
          <p:nvPr>
            <p:ph type="sldNum" sz="quarter" idx="12"/>
          </p:nvPr>
        </p:nvSpPr>
        <p:spPr/>
        <p:txBody>
          <a:bodyPr/>
          <a:lstStyle/>
          <a:p>
            <a:fld id="{5461BB41-8F93-1243-B4BF-DE04D556D39D}" type="slidenum">
              <a:rPr lang="cs-CZ" smtClean="0"/>
              <a:t>111</a:t>
            </a:fld>
            <a:endParaRPr lang="cs-CZ"/>
          </a:p>
        </p:txBody>
      </p:sp>
    </p:spTree>
    <p:extLst>
      <p:ext uri="{BB962C8B-B14F-4D97-AF65-F5344CB8AC3E}">
        <p14:creationId xmlns:p14="http://schemas.microsoft.com/office/powerpoint/2010/main" val="16849106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D2D0F02A-4ADF-2CF7-F8DF-933A733C16B7}"/>
              </a:ext>
            </a:extLst>
          </p:cNvPr>
          <p:cNvSpPr>
            <a:spLocks noGrp="1"/>
          </p:cNvSpPr>
          <p:nvPr>
            <p:ph type="ctrTitle"/>
          </p:nvPr>
        </p:nvSpPr>
        <p:spPr>
          <a:xfrm>
            <a:off x="1524000" y="1122364"/>
            <a:ext cx="9144000" cy="722000"/>
          </a:xfrm>
        </p:spPr>
        <p:txBody>
          <a:bodyPr>
            <a:normAutofit/>
          </a:bodyPr>
          <a:lstStyle/>
          <a:p>
            <a:r>
              <a:rPr lang="cs-CZ" sz="2800" b="1" dirty="0">
                <a:solidFill>
                  <a:srgbClr val="002060"/>
                </a:solidFill>
              </a:rPr>
              <a:t>Školní jídelna</a:t>
            </a:r>
          </a:p>
        </p:txBody>
      </p:sp>
      <p:sp>
        <p:nvSpPr>
          <p:cNvPr id="3" name="Podnadpis 2">
            <a:extLst>
              <a:ext uri="{FF2B5EF4-FFF2-40B4-BE49-F238E27FC236}">
                <a16:creationId xmlns:a16="http://schemas.microsoft.com/office/drawing/2014/main" id="{8BC106A8-1DED-123D-9B84-7C630450AFAC}"/>
              </a:ext>
            </a:extLst>
          </p:cNvPr>
          <p:cNvSpPr>
            <a:spLocks noGrp="1"/>
          </p:cNvSpPr>
          <p:nvPr>
            <p:ph type="subTitle" idx="1"/>
          </p:nvPr>
        </p:nvSpPr>
        <p:spPr>
          <a:xfrm>
            <a:off x="720435" y="2272145"/>
            <a:ext cx="11125201" cy="4225637"/>
          </a:xfrm>
        </p:spPr>
        <p:txBody>
          <a:bodyPr>
            <a:noAutofit/>
          </a:bodyPr>
          <a:lstStyle/>
          <a:p>
            <a:r>
              <a:rPr lang="cs-CZ" b="1" dirty="0"/>
              <a:t>Kapacita ŠJ: 2000 strávníků </a:t>
            </a:r>
          </a:p>
          <a:p>
            <a:r>
              <a:rPr lang="cs-CZ" b="1" dirty="0"/>
              <a:t>Jídlo se vydává ve třech výdejnách pro žáky a jedné pro dospělé strávníky</a:t>
            </a:r>
          </a:p>
          <a:p>
            <a:r>
              <a:rPr lang="cs-CZ" sz="1800" dirty="0"/>
              <a:t>Stravuje se 85% žáků základních škol, žáci jsou zařazeni do třech věkových kategorií, které určují velikost porce.</a:t>
            </a:r>
          </a:p>
          <a:p>
            <a:pPr algn="l"/>
            <a:endParaRPr lang="cs-CZ" sz="2200" b="1" u="sng" dirty="0"/>
          </a:p>
          <a:p>
            <a:pPr algn="l"/>
            <a:r>
              <a:rPr lang="cs-CZ" sz="2000" b="1" u="sng" dirty="0"/>
              <a:t>Skladba jídelníčku </a:t>
            </a:r>
            <a:r>
              <a:rPr lang="cs-CZ" sz="2000" dirty="0"/>
              <a:t>je sledována Spotřebním košem - množství sledovaných potravin dle komodit ve Spotřebním koši ( maso, ryby, mléčné výrobky, cukr, zelenina, ovoce, luštěniny) </a:t>
            </a:r>
          </a:p>
          <a:p>
            <a:pPr algn="l"/>
            <a:r>
              <a:rPr lang="cs-CZ" sz="2000" b="1" u="sng" dirty="0">
                <a:solidFill>
                  <a:srgbClr val="0070C0"/>
                </a:solidFill>
              </a:rPr>
              <a:t>Přihlášky ke stravování </a:t>
            </a:r>
            <a:r>
              <a:rPr lang="cs-CZ" sz="2000" dirty="0">
                <a:solidFill>
                  <a:srgbClr val="0070C0"/>
                </a:solidFill>
              </a:rPr>
              <a:t>si vyřiďte v předstihu- v kanceláři ŠJ do 4.7.2024 nebo poslední týden v srpnu. Do 30.6.2024 v běžných úředních hodinách denně 8+11 hodin a v </a:t>
            </a:r>
            <a:r>
              <a:rPr lang="cs-CZ" sz="2000" dirty="0" err="1">
                <a:solidFill>
                  <a:srgbClr val="0070C0"/>
                </a:solidFill>
              </a:rPr>
              <a:t>po+stř</a:t>
            </a:r>
            <a:r>
              <a:rPr lang="cs-CZ" sz="2000" dirty="0">
                <a:solidFill>
                  <a:srgbClr val="0070C0"/>
                </a:solidFill>
              </a:rPr>
              <a:t> 14,30-15,30. Od 1.7.do 31.8.2024 od 9,00 do 14,00 hodin  </a:t>
            </a:r>
          </a:p>
          <a:p>
            <a:pPr algn="l"/>
            <a:r>
              <a:rPr lang="cs-CZ" sz="2000" b="1" u="sng" dirty="0"/>
              <a:t>K přihlášení si přineste s sebou</a:t>
            </a:r>
            <a:r>
              <a:rPr lang="cs-CZ" sz="2000" dirty="0"/>
              <a:t>: 100 Kč na čip, rodné číslo dítěte, číslo účtu na který chcete vracet přeplatky, v srpnu i peníze na stravné na září </a:t>
            </a:r>
          </a:p>
        </p:txBody>
      </p:sp>
      <p:pic>
        <p:nvPicPr>
          <p:cNvPr id="5" name="Picture 5" descr="Snímek obrazovky 2017-03-10 v 13.18.25.png">
            <a:extLst>
              <a:ext uri="{FF2B5EF4-FFF2-40B4-BE49-F238E27FC236}">
                <a16:creationId xmlns:a16="http://schemas.microsoft.com/office/drawing/2014/main" id="{12CB4B72-8319-5E81-A161-C5D779F68A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7" name="Zástupný symbol pro číslo snímku 6">
            <a:extLst>
              <a:ext uri="{FF2B5EF4-FFF2-40B4-BE49-F238E27FC236}">
                <a16:creationId xmlns:a16="http://schemas.microsoft.com/office/drawing/2014/main" id="{CB004539-4295-6A3D-711D-7C30AC7E7C55}"/>
              </a:ext>
            </a:extLst>
          </p:cNvPr>
          <p:cNvSpPr>
            <a:spLocks noGrp="1"/>
          </p:cNvSpPr>
          <p:nvPr>
            <p:ph type="sldNum" sz="quarter" idx="12"/>
          </p:nvPr>
        </p:nvSpPr>
        <p:spPr/>
        <p:txBody>
          <a:bodyPr/>
          <a:lstStyle/>
          <a:p>
            <a:fld id="{5461BB41-8F93-1243-B4BF-DE04D556D39D}" type="slidenum">
              <a:rPr lang="cs-CZ" smtClean="0"/>
              <a:t>112</a:t>
            </a:fld>
            <a:endParaRPr lang="cs-CZ"/>
          </a:p>
        </p:txBody>
      </p:sp>
    </p:spTree>
    <p:extLst>
      <p:ext uri="{BB962C8B-B14F-4D97-AF65-F5344CB8AC3E}">
        <p14:creationId xmlns:p14="http://schemas.microsoft.com/office/powerpoint/2010/main" val="340156800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rot="10800000">
            <a:off x="1626577" y="1684050"/>
            <a:ext cx="8679959" cy="4787087"/>
          </a:xfrm>
        </p:spPr>
        <p:txBody>
          <a:bodyPr>
            <a:normAutofit/>
          </a:bodyPr>
          <a:lstStyle/>
          <a:p>
            <a:pPr>
              <a:buFontTx/>
              <a:buChar char="-"/>
            </a:pPr>
            <a:endParaRPr lang="cs-CZ" sz="1200" dirty="0"/>
          </a:p>
          <a:p>
            <a:pPr>
              <a:buFontTx/>
              <a:buChar char="-"/>
            </a:pPr>
            <a:endParaRPr lang="cs-CZ" sz="1800" dirty="0"/>
          </a:p>
          <a:p>
            <a:pPr marL="0" indent="0">
              <a:buNone/>
            </a:pPr>
            <a:endParaRPr lang="cs-CZ" sz="1800"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5464" y="933061"/>
            <a:ext cx="4216162" cy="5963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Zástupný symbol pro číslo snímku 8">
            <a:extLst>
              <a:ext uri="{FF2B5EF4-FFF2-40B4-BE49-F238E27FC236}">
                <a16:creationId xmlns:a16="http://schemas.microsoft.com/office/drawing/2014/main" id="{F7BCE8F9-023B-9789-6BB8-066E70219145}"/>
              </a:ext>
            </a:extLst>
          </p:cNvPr>
          <p:cNvSpPr>
            <a:spLocks noGrp="1"/>
          </p:cNvSpPr>
          <p:nvPr>
            <p:ph type="sldNum" sz="quarter" idx="12"/>
          </p:nvPr>
        </p:nvSpPr>
        <p:spPr/>
        <p:txBody>
          <a:bodyPr/>
          <a:lstStyle/>
          <a:p>
            <a:fld id="{5461BB41-8F93-1243-B4BF-DE04D556D39D}" type="slidenum">
              <a:rPr lang="cs-CZ" smtClean="0"/>
              <a:t>113</a:t>
            </a:fld>
            <a:endParaRPr lang="cs-CZ"/>
          </a:p>
        </p:txBody>
      </p:sp>
    </p:spTree>
    <p:extLst>
      <p:ext uri="{BB962C8B-B14F-4D97-AF65-F5344CB8AC3E}">
        <p14:creationId xmlns:p14="http://schemas.microsoft.com/office/powerpoint/2010/main" val="380768079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6" descr="C:\Users\Ředitelka\Desktop\Resized_20240229_131151_1709209937809.jpeg"/>
          <p:cNvPicPr>
            <a:picLocks noChangeAspect="1" noChangeArrowheads="1"/>
          </p:cNvPicPr>
          <p:nvPr/>
        </p:nvPicPr>
        <p:blipFill rotWithShape="1">
          <a:blip r:embed="rId2">
            <a:extLst>
              <a:ext uri="{28A0092B-C50C-407E-A947-70E740481C1C}">
                <a14:useLocalDpi xmlns:a14="http://schemas.microsoft.com/office/drawing/2010/main" val="0"/>
              </a:ext>
            </a:extLst>
          </a:blip>
          <a:srcRect t="39054" r="1" b="20719"/>
          <a:stretch/>
        </p:blipFill>
        <p:spPr bwMode="auto">
          <a:xfrm>
            <a:off x="4166504" y="10"/>
            <a:ext cx="8025495" cy="306704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5" descr="Snímek obrazovky 2017-03-10 v 13.18.25.png">
            <a:extLst>
              <a:ext uri="{FF2B5EF4-FFF2-40B4-BE49-F238E27FC236}">
                <a16:creationId xmlns:a16="http://schemas.microsoft.com/office/drawing/2014/main" id="{98A941D0-12B9-E760-A8DB-7048B0AD59D4}"/>
              </a:ext>
            </a:extLst>
          </p:cNvPr>
          <p:cNvPicPr>
            <a:picLocks noChangeAspect="1"/>
          </p:cNvPicPr>
          <p:nvPr/>
        </p:nvPicPr>
        <p:blipFill rotWithShape="1">
          <a:blip r:embed="rId3">
            <a:extLst>
              <a:ext uri="{28A0092B-C50C-407E-A947-70E740481C1C}">
                <a14:useLocalDpi xmlns:a14="http://schemas.microsoft.com/office/drawing/2010/main" val="0"/>
              </a:ext>
            </a:extLst>
          </a:blip>
          <a:srcRect l="27994" r="28000" b="-1"/>
          <a:stretch/>
        </p:blipFill>
        <p:spPr>
          <a:xfrm>
            <a:off x="20" y="3790950"/>
            <a:ext cx="8305780" cy="3067051"/>
          </a:xfrm>
          <a:prstGeom prst="rect">
            <a:avLst/>
          </a:prstGeom>
        </p:spPr>
      </p:pic>
      <p:sp>
        <p:nvSpPr>
          <p:cNvPr id="3083" name="Freeform: Shape 3082">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472"/>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5" name="Picture 3" descr="C:\Users\Ředitelka\Desktop\Resized_20240229_131036_1709210107829.jpeg"/>
          <p:cNvPicPr>
            <a:picLocks noChangeAspect="1" noChangeArrowheads="1"/>
          </p:cNvPicPr>
          <p:nvPr/>
        </p:nvPicPr>
        <p:blipFill rotWithShape="1">
          <a:blip r:embed="rId4">
            <a:extLst>
              <a:ext uri="{28A0092B-C50C-407E-A947-70E740481C1C}">
                <a14:useLocalDpi xmlns:a14="http://schemas.microsoft.com/office/drawing/2010/main" val="0"/>
              </a:ext>
            </a:extLst>
          </a:blip>
          <a:srcRect l="24252" r="15941" b="1"/>
          <a:stretch/>
        </p:blipFill>
        <p:spPr bwMode="auto">
          <a:xfrm>
            <a:off x="1" y="1"/>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a:noFill/>
          <a:extLst>
            <a:ext uri="{909E8E84-426E-40DD-AFC4-6F175D3DCCD1}">
              <a14:hiddenFill xmlns:a14="http://schemas.microsoft.com/office/drawing/2010/main">
                <a:solidFill>
                  <a:srgbClr val="FFFFFF"/>
                </a:solidFill>
              </a14:hiddenFill>
            </a:ext>
          </a:extLst>
        </p:spPr>
      </p:pic>
      <p:sp>
        <p:nvSpPr>
          <p:cNvPr id="3085" name="Freeform: Shape 3084">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6" name="Picture 4" descr="C:\Users\Ředitelka\Desktop\Resized_20240229_131119_1709209938361.jpeg"/>
          <p:cNvPicPr>
            <a:picLocks noChangeAspect="1" noChangeArrowheads="1"/>
          </p:cNvPicPr>
          <p:nvPr/>
        </p:nvPicPr>
        <p:blipFill rotWithShape="1">
          <a:blip r:embed="rId5">
            <a:extLst>
              <a:ext uri="{28A0092B-C50C-407E-A947-70E740481C1C}">
                <a14:useLocalDpi xmlns:a14="http://schemas.microsoft.com/office/drawing/2010/main" val="0"/>
              </a:ext>
            </a:extLst>
          </a:blip>
          <a:srcRect l="19465" r="16113"/>
          <a:stretch/>
        </p:blipFill>
        <p:spPr bwMode="auto">
          <a:xfrm>
            <a:off x="6283728" y="1699214"/>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a:noFill/>
          <a:extLst>
            <a:ext uri="{909E8E84-426E-40DD-AFC4-6F175D3DCCD1}">
              <a14:hiddenFill xmlns:a14="http://schemas.microsoft.com/office/drawing/2010/main">
                <a:solidFill>
                  <a:srgbClr val="FFFFFF"/>
                </a:solidFill>
              </a14:hiddenFill>
            </a:ext>
          </a:extLst>
        </p:spPr>
      </p:pic>
      <p:sp>
        <p:nvSpPr>
          <p:cNvPr id="3087" name="Oval 3086">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C:\Users\Ředitelka\Desktop\Resized_20240229_131015_1709210108532.jpeg"/>
          <p:cNvPicPr>
            <a:picLocks noChangeAspect="1" noChangeArrowheads="1"/>
          </p:cNvPicPr>
          <p:nvPr/>
        </p:nvPicPr>
        <p:blipFill rotWithShape="1">
          <a:blip r:embed="rId6">
            <a:extLst>
              <a:ext uri="{28A0092B-C50C-407E-A947-70E740481C1C}">
                <a14:useLocalDpi xmlns:a14="http://schemas.microsoft.com/office/drawing/2010/main" val="0"/>
              </a:ext>
            </a:extLst>
          </a:blip>
          <a:srcRect l="19041" r="24709" b="1"/>
          <a:stretch/>
        </p:blipFill>
        <p:spPr bwMode="auto">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a:noFill/>
          <a:extLst>
            <a:ext uri="{909E8E84-426E-40DD-AFC4-6F175D3DCCD1}">
              <a14:hiddenFill xmlns:a14="http://schemas.microsoft.com/office/drawing/2010/main">
                <a:solidFill>
                  <a:srgbClr val="FFFFFF"/>
                </a:solidFill>
              </a14:hiddenFill>
            </a:ext>
          </a:extLst>
        </p:spPr>
      </p:pic>
      <p:sp>
        <p:nvSpPr>
          <p:cNvPr id="8" name="Zástupný symbol pro číslo snímku 7">
            <a:extLst>
              <a:ext uri="{FF2B5EF4-FFF2-40B4-BE49-F238E27FC236}">
                <a16:creationId xmlns:a16="http://schemas.microsoft.com/office/drawing/2014/main" id="{1006E186-A815-7DF0-7091-75425457226E}"/>
              </a:ext>
            </a:extLst>
          </p:cNvPr>
          <p:cNvSpPr>
            <a:spLocks noGrp="1"/>
          </p:cNvSpPr>
          <p:nvPr>
            <p:ph type="sldNum" sz="quarter" idx="12"/>
          </p:nvPr>
        </p:nvSpPr>
        <p:spPr/>
        <p:txBody>
          <a:bodyPr/>
          <a:lstStyle/>
          <a:p>
            <a:fld id="{5461BB41-8F93-1243-B4BF-DE04D556D39D}" type="slidenum">
              <a:rPr lang="cs-CZ" smtClean="0"/>
              <a:t>114</a:t>
            </a:fld>
            <a:endParaRPr lang="cs-CZ"/>
          </a:p>
        </p:txBody>
      </p:sp>
    </p:spTree>
    <p:extLst>
      <p:ext uri="{BB962C8B-B14F-4D97-AF65-F5344CB8AC3E}">
        <p14:creationId xmlns:p14="http://schemas.microsoft.com/office/powerpoint/2010/main" val="118107346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365125"/>
            <a:ext cx="10515600" cy="1870075"/>
          </a:xfrm>
        </p:spPr>
        <p:txBody>
          <a:bodyPr>
            <a:normAutofit/>
          </a:bodyPr>
          <a:lstStyle/>
          <a:p>
            <a:pPr algn="ctr"/>
            <a:br>
              <a:rPr lang="cs-CZ" sz="3200" b="1" dirty="0">
                <a:solidFill>
                  <a:srgbClr val="002060"/>
                </a:solidFill>
              </a:rPr>
            </a:br>
            <a:r>
              <a:rPr lang="cs-CZ" sz="2800" b="1" dirty="0">
                <a:solidFill>
                  <a:srgbClr val="002060"/>
                </a:solidFill>
              </a:rPr>
              <a:t>Školní jídelna</a:t>
            </a:r>
          </a:p>
        </p:txBody>
      </p:sp>
      <p:sp>
        <p:nvSpPr>
          <p:cNvPr id="3" name="Zástupný symbol pro obsah 2"/>
          <p:cNvSpPr>
            <a:spLocks noGrp="1"/>
          </p:cNvSpPr>
          <p:nvPr>
            <p:ph idx="1"/>
          </p:nvPr>
        </p:nvSpPr>
        <p:spPr>
          <a:xfrm>
            <a:off x="838200" y="1879600"/>
            <a:ext cx="10515600" cy="4978399"/>
          </a:xfrm>
        </p:spPr>
        <p:txBody>
          <a:bodyPr>
            <a:normAutofit fontScale="70000" lnSpcReduction="20000"/>
          </a:bodyPr>
          <a:lstStyle/>
          <a:p>
            <a:r>
              <a:rPr lang="cs-CZ" sz="3200" b="1" dirty="0"/>
              <a:t>Nově salátový bar</a:t>
            </a:r>
          </a:p>
          <a:p>
            <a:r>
              <a:rPr lang="cs-CZ" dirty="0"/>
              <a:t>Snaha uspokojit všechny skupiny strávníků – 2 druhy polévek a výběr ze 4 hlavních jídel červené a bílé maso, bezmasé jídlo a zeleninový talíř </a:t>
            </a:r>
          </a:p>
          <a:p>
            <a:r>
              <a:rPr lang="cs-CZ" b="1" dirty="0"/>
              <a:t>Vývary připravujeme pomalým vařením přes noc</a:t>
            </a:r>
          </a:p>
          <a:p>
            <a:r>
              <a:rPr lang="cs-CZ" b="1" dirty="0"/>
              <a:t>Pro zahuštění polévek často používáme brambory</a:t>
            </a:r>
          </a:p>
          <a:p>
            <a:r>
              <a:rPr lang="cs-CZ" b="1" dirty="0"/>
              <a:t>Přílohová zelenina se připravuje na páře</a:t>
            </a:r>
          </a:p>
          <a:p>
            <a:r>
              <a:rPr lang="cs-CZ" dirty="0"/>
              <a:t>Kuchaři jsou proškolování o moderních technologiích a zdravějších přípravách pokrmů</a:t>
            </a:r>
          </a:p>
          <a:p>
            <a:r>
              <a:rPr lang="cs-CZ" dirty="0"/>
              <a:t>Každý rok se v naší ŠJ koná seminář pro kuchaře ŠJ „Moderní trendy ve vaření“</a:t>
            </a:r>
          </a:p>
          <a:p>
            <a:r>
              <a:rPr lang="cs-CZ" b="1" dirty="0"/>
              <a:t>Objednávky obědů jsou až do půlnoci předcházejícího dne</a:t>
            </a:r>
          </a:p>
          <a:p>
            <a:r>
              <a:rPr lang="cs-CZ" dirty="0"/>
              <a:t>Zrušit oběd lze do 6 hodin ráno aktuálního dne, po té lze vložit oběd do burzy </a:t>
            </a:r>
          </a:p>
          <a:p>
            <a:r>
              <a:rPr lang="cs-CZ" dirty="0"/>
              <a:t>Oběd na aktuální den lze získat z burzy během celého dopoledne</a:t>
            </a:r>
          </a:p>
          <a:p>
            <a:r>
              <a:rPr lang="cs-CZ" dirty="0"/>
              <a:t>Můžete si nastavit funkci - Informace o tom, že dochází kredit</a:t>
            </a:r>
          </a:p>
          <a:p>
            <a:r>
              <a:rPr lang="cs-CZ" dirty="0"/>
              <a:t>Nová možnost pro placení stravného-je okamžitá platba přes platební bránu</a:t>
            </a:r>
          </a:p>
          <a:p>
            <a:r>
              <a:rPr lang="cs-CZ" b="1" dirty="0"/>
              <a:t>Máme nejlevnější stravné v Praze </a:t>
            </a:r>
          </a:p>
          <a:p>
            <a:r>
              <a:rPr lang="cs-CZ" b="1" dirty="0"/>
              <a:t>Nadstandardně vybavená varna</a:t>
            </a:r>
          </a:p>
          <a:p>
            <a:pPr>
              <a:buFontTx/>
              <a:buChar char="-"/>
            </a:pPr>
            <a:endParaRPr lang="cs-CZ" dirty="0"/>
          </a:p>
          <a:p>
            <a:endParaRPr lang="cs-CZ" dirty="0"/>
          </a:p>
        </p:txBody>
      </p:sp>
      <p:pic>
        <p:nvPicPr>
          <p:cNvPr id="4" name="Picture 5" descr="Snímek obrazovky 2017-03-10 v 13.18.25.png">
            <a:extLst>
              <a:ext uri="{FF2B5EF4-FFF2-40B4-BE49-F238E27FC236}">
                <a16:creationId xmlns:a16="http://schemas.microsoft.com/office/drawing/2014/main" id="{C0AE5029-74C8-E8CE-D481-1244991F20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10" name="Zástupný symbol pro číslo snímku 9">
            <a:extLst>
              <a:ext uri="{FF2B5EF4-FFF2-40B4-BE49-F238E27FC236}">
                <a16:creationId xmlns:a16="http://schemas.microsoft.com/office/drawing/2014/main" id="{F8F420C4-F1FB-0AA9-5DA9-B7CEEEE1DEF6}"/>
              </a:ext>
            </a:extLst>
          </p:cNvPr>
          <p:cNvSpPr>
            <a:spLocks noGrp="1"/>
          </p:cNvSpPr>
          <p:nvPr>
            <p:ph type="sldNum" sz="quarter" idx="12"/>
          </p:nvPr>
        </p:nvSpPr>
        <p:spPr/>
        <p:txBody>
          <a:bodyPr/>
          <a:lstStyle/>
          <a:p>
            <a:fld id="{5461BB41-8F93-1243-B4BF-DE04D556D39D}" type="slidenum">
              <a:rPr lang="cs-CZ" smtClean="0"/>
              <a:t>115</a:t>
            </a:fld>
            <a:endParaRPr lang="cs-CZ"/>
          </a:p>
        </p:txBody>
      </p:sp>
    </p:spTree>
    <p:extLst>
      <p:ext uri="{BB962C8B-B14F-4D97-AF65-F5344CB8AC3E}">
        <p14:creationId xmlns:p14="http://schemas.microsoft.com/office/powerpoint/2010/main" val="196851124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Ředitelka\Desktop\Resized_20240229_130614_1709210162219.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257" y="1326197"/>
            <a:ext cx="4094378" cy="2304288"/>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Ředitelka\Desktop\Resized_20240229_130809_1709210132890.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2199" y="1334134"/>
            <a:ext cx="3655695" cy="20574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Ředitelka\Desktop\Resized_20240229_130647_1709210072250.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0675" y="4344860"/>
            <a:ext cx="3655695" cy="2057400"/>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Ředitelka\Desktop\Resized_20240229_130634_1709210072926.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21477" y="3859085"/>
            <a:ext cx="3104998"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Ředitelka\Desktop\Resized_20240229_130721_1709210133522.jpe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1798" y="3490290"/>
            <a:ext cx="4793742" cy="269862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5" descr="Snímek obrazovky 2017-03-10 v 13.18.25.png">
            <a:extLst>
              <a:ext uri="{FF2B5EF4-FFF2-40B4-BE49-F238E27FC236}">
                <a16:creationId xmlns:a16="http://schemas.microsoft.com/office/drawing/2014/main" id="{8591F2B3-6E6B-21A6-89D2-506274987A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8" name="Zástupný symbol pro číslo snímku 7">
            <a:extLst>
              <a:ext uri="{FF2B5EF4-FFF2-40B4-BE49-F238E27FC236}">
                <a16:creationId xmlns:a16="http://schemas.microsoft.com/office/drawing/2014/main" id="{1905F13E-6F68-22E8-EB6C-F07838B32062}"/>
              </a:ext>
            </a:extLst>
          </p:cNvPr>
          <p:cNvSpPr>
            <a:spLocks noGrp="1"/>
          </p:cNvSpPr>
          <p:nvPr>
            <p:ph type="sldNum" sz="quarter" idx="12"/>
          </p:nvPr>
        </p:nvSpPr>
        <p:spPr/>
        <p:txBody>
          <a:bodyPr/>
          <a:lstStyle/>
          <a:p>
            <a:fld id="{5461BB41-8F93-1243-B4BF-DE04D556D39D}" type="slidenum">
              <a:rPr lang="cs-CZ" smtClean="0"/>
              <a:t>116</a:t>
            </a:fld>
            <a:endParaRPr lang="cs-CZ"/>
          </a:p>
        </p:txBody>
      </p:sp>
    </p:spTree>
    <p:extLst>
      <p:ext uri="{BB962C8B-B14F-4D97-AF65-F5344CB8AC3E}">
        <p14:creationId xmlns:p14="http://schemas.microsoft.com/office/powerpoint/2010/main" val="267815332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95939"/>
            <a:ext cx="7886700" cy="895938"/>
          </a:xfrm>
        </p:spPr>
        <p:txBody>
          <a:bodyPr>
            <a:normAutofit/>
          </a:bodyPr>
          <a:lstStyle/>
          <a:p>
            <a:pPr algn="ctr"/>
            <a:br>
              <a:rPr lang="en-US" sz="2566" b="1" dirty="0"/>
            </a:br>
            <a:r>
              <a:rPr lang="en-US" sz="2800" b="1" dirty="0" err="1">
                <a:solidFill>
                  <a:srgbClr val="002060"/>
                </a:solidFill>
              </a:rPr>
              <a:t>Školní</a:t>
            </a:r>
            <a:r>
              <a:rPr lang="en-US" sz="2800" b="1" dirty="0">
                <a:solidFill>
                  <a:srgbClr val="002060"/>
                </a:solidFill>
              </a:rPr>
              <a:t> </a:t>
            </a:r>
            <a:r>
              <a:rPr lang="en-US" sz="2800" b="1" dirty="0" err="1">
                <a:solidFill>
                  <a:srgbClr val="002060"/>
                </a:solidFill>
              </a:rPr>
              <a:t>jídelna</a:t>
            </a:r>
            <a:endParaRPr lang="en-US" sz="2800" b="1" dirty="0">
              <a:solidFill>
                <a:srgbClr val="002060"/>
              </a:solidFill>
            </a:endParaRPr>
          </a:p>
        </p:txBody>
      </p:sp>
      <p:sp>
        <p:nvSpPr>
          <p:cNvPr id="3" name="Content Placeholder 2"/>
          <p:cNvSpPr>
            <a:spLocks noGrp="1"/>
          </p:cNvSpPr>
          <p:nvPr>
            <p:ph idx="1"/>
          </p:nvPr>
        </p:nvSpPr>
        <p:spPr>
          <a:xfrm>
            <a:off x="977901" y="1710428"/>
            <a:ext cx="9425352" cy="4466536"/>
          </a:xfrm>
        </p:spPr>
        <p:txBody>
          <a:bodyPr>
            <a:normAutofit/>
          </a:bodyPr>
          <a:lstStyle/>
          <a:p>
            <a:pPr marL="0" indent="0">
              <a:buNone/>
            </a:pPr>
            <a:endParaRPr lang="cs-CZ" sz="2309" b="1" dirty="0"/>
          </a:p>
          <a:p>
            <a:pPr marL="0" indent="0">
              <a:buNone/>
            </a:pPr>
            <a:r>
              <a:rPr lang="cs-CZ" sz="2309" b="1" dirty="0"/>
              <a:t>Aktuální problémy/největší potřeby</a:t>
            </a:r>
          </a:p>
          <a:p>
            <a:pPr marL="0" indent="0">
              <a:buNone/>
            </a:pPr>
            <a:endParaRPr lang="cs-CZ" sz="2309" dirty="0"/>
          </a:p>
          <a:p>
            <a:pPr lvl="1">
              <a:buFont typeface="Arial"/>
              <a:buChar char="•"/>
            </a:pPr>
            <a:r>
              <a:rPr lang="cs-CZ" sz="2000" dirty="0"/>
              <a:t>Nárazové příchody velkého množství strávníků najednou – velké fronty – nespokojení strávníci </a:t>
            </a:r>
          </a:p>
          <a:p>
            <a:pPr lvl="1">
              <a:buFont typeface="Arial"/>
              <a:buChar char="•"/>
            </a:pPr>
            <a:r>
              <a:rPr lang="cs-CZ" sz="2000" dirty="0"/>
              <a:t>Marná snaha zamezit vstupu aktuálně se nestravujících žáků a rodičů</a:t>
            </a:r>
          </a:p>
          <a:p>
            <a:pPr lvl="1">
              <a:buFont typeface="Arial"/>
              <a:buChar char="•"/>
            </a:pPr>
            <a:r>
              <a:rPr lang="cs-CZ" sz="2000" dirty="0"/>
              <a:t>Nedostatek kuchařského personálu</a:t>
            </a:r>
          </a:p>
          <a:p>
            <a:pPr lvl="1">
              <a:buFont typeface="Arial"/>
              <a:buChar char="•"/>
            </a:pPr>
            <a:r>
              <a:rPr lang="cs-CZ" sz="2000" dirty="0"/>
              <a:t>Nedostatečné zázemí pro zaměstnance</a:t>
            </a:r>
          </a:p>
          <a:p>
            <a:pPr lvl="1">
              <a:buFontTx/>
              <a:buChar char="-"/>
            </a:pPr>
            <a:endParaRPr lang="cs-CZ" sz="2309" dirty="0"/>
          </a:p>
          <a:p>
            <a:pPr marL="0" indent="0">
              <a:buNone/>
            </a:pPr>
            <a:endParaRPr lang="cs-CZ" sz="2309" dirty="0"/>
          </a:p>
          <a:p>
            <a:pPr marL="0" indent="0">
              <a:buNone/>
            </a:pPr>
            <a:endParaRPr lang="cs-CZ" sz="2309" dirty="0"/>
          </a:p>
          <a:p>
            <a:pPr marL="0" indent="0">
              <a:buNone/>
            </a:pPr>
            <a:endParaRPr lang="cs-CZ" sz="2309" dirty="0"/>
          </a:p>
        </p:txBody>
      </p:sp>
      <p:pic>
        <p:nvPicPr>
          <p:cNvPr id="6" name="Picture 5" descr="Snímek obrazovky 2017-03-10 v 13.1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10" name="Zástupný symbol pro číslo snímku 9">
            <a:extLst>
              <a:ext uri="{FF2B5EF4-FFF2-40B4-BE49-F238E27FC236}">
                <a16:creationId xmlns:a16="http://schemas.microsoft.com/office/drawing/2014/main" id="{70F7B93E-E028-0E37-2BBA-A0424BF48BF5}"/>
              </a:ext>
            </a:extLst>
          </p:cNvPr>
          <p:cNvSpPr>
            <a:spLocks noGrp="1"/>
          </p:cNvSpPr>
          <p:nvPr>
            <p:ph type="sldNum" sz="quarter" idx="12"/>
          </p:nvPr>
        </p:nvSpPr>
        <p:spPr/>
        <p:txBody>
          <a:bodyPr/>
          <a:lstStyle/>
          <a:p>
            <a:fld id="{5461BB41-8F93-1243-B4BF-DE04D556D39D}" type="slidenum">
              <a:rPr lang="cs-CZ" smtClean="0"/>
              <a:t>117</a:t>
            </a:fld>
            <a:endParaRPr lang="cs-CZ"/>
          </a:p>
        </p:txBody>
      </p:sp>
    </p:spTree>
    <p:extLst>
      <p:ext uri="{BB962C8B-B14F-4D97-AF65-F5344CB8AC3E}">
        <p14:creationId xmlns:p14="http://schemas.microsoft.com/office/powerpoint/2010/main" val="207813408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38200" y="365125"/>
            <a:ext cx="10515600" cy="1422732"/>
          </a:xfrm>
        </p:spPr>
        <p:txBody>
          <a:bodyPr>
            <a:normAutofit fontScale="90000"/>
          </a:bodyPr>
          <a:lstStyle/>
          <a:p>
            <a:pPr algn="ctr"/>
            <a:br>
              <a:rPr lang="cs-CZ" dirty="0"/>
            </a:br>
            <a:br>
              <a:rPr lang="cs-CZ" dirty="0"/>
            </a:br>
            <a:r>
              <a:rPr lang="en-US" sz="3100" b="1" dirty="0" err="1">
                <a:solidFill>
                  <a:srgbClr val="002060"/>
                </a:solidFill>
              </a:rPr>
              <a:t>Školní</a:t>
            </a:r>
            <a:r>
              <a:rPr lang="en-US" sz="3100" b="1" dirty="0">
                <a:solidFill>
                  <a:srgbClr val="002060"/>
                </a:solidFill>
              </a:rPr>
              <a:t> </a:t>
            </a:r>
            <a:r>
              <a:rPr lang="en-US" sz="3100" b="1" dirty="0" err="1">
                <a:solidFill>
                  <a:srgbClr val="002060"/>
                </a:solidFill>
              </a:rPr>
              <a:t>jídelna</a:t>
            </a:r>
            <a:endParaRPr lang="cs-CZ" sz="3100" dirty="0">
              <a:solidFill>
                <a:srgbClr val="002060"/>
              </a:solidFill>
            </a:endParaRPr>
          </a:p>
        </p:txBody>
      </p:sp>
      <p:sp>
        <p:nvSpPr>
          <p:cNvPr id="3" name="Zástupný symbol pro obsah 2"/>
          <p:cNvSpPr>
            <a:spLocks noGrp="1"/>
          </p:cNvSpPr>
          <p:nvPr>
            <p:ph idx="1"/>
          </p:nvPr>
        </p:nvSpPr>
        <p:spPr>
          <a:xfrm>
            <a:off x="491319" y="2210937"/>
            <a:ext cx="10862481" cy="3966026"/>
          </a:xfrm>
        </p:spPr>
        <p:txBody>
          <a:bodyPr/>
          <a:lstStyle/>
          <a:p>
            <a:pPr marL="0" indent="0">
              <a:buNone/>
            </a:pPr>
            <a:r>
              <a:rPr lang="cs-CZ" sz="2309" b="1" dirty="0"/>
              <a:t>Cíle a plány:</a:t>
            </a:r>
          </a:p>
          <a:p>
            <a:pPr marL="0" indent="0">
              <a:buNone/>
            </a:pPr>
            <a:endParaRPr lang="cs-CZ" sz="2309" b="1" dirty="0"/>
          </a:p>
          <a:p>
            <a:pPr lvl="1">
              <a:buFont typeface="Arial"/>
              <a:buChar char="•"/>
            </a:pPr>
            <a:r>
              <a:rPr lang="cs-CZ" sz="2000" dirty="0"/>
              <a:t>Udržení nadstandartní nabídky a kvality </a:t>
            </a:r>
          </a:p>
          <a:p>
            <a:pPr lvl="1">
              <a:buFont typeface="Arial"/>
              <a:buChar char="•"/>
            </a:pPr>
            <a:r>
              <a:rPr lang="cs-CZ" sz="2000" dirty="0"/>
              <a:t>Snaha alespoň mírně ovlivnit stravovací návyky žáků</a:t>
            </a:r>
          </a:p>
          <a:p>
            <a:pPr lvl="1">
              <a:buFont typeface="Arial"/>
              <a:buChar char="•"/>
            </a:pPr>
            <a:r>
              <a:rPr lang="cs-CZ" sz="2000" b="1" dirty="0"/>
              <a:t>Zařazení zdravějších surovin do klasických českých pokrmů</a:t>
            </a:r>
          </a:p>
          <a:p>
            <a:pPr lvl="1">
              <a:buFont typeface="Arial"/>
              <a:buChar char="•"/>
            </a:pPr>
            <a:r>
              <a:rPr lang="cs-CZ" sz="2000" dirty="0"/>
              <a:t>Snížení cukru, tuku a bílé mouky  </a:t>
            </a:r>
          </a:p>
          <a:p>
            <a:pPr lvl="1">
              <a:buFont typeface="Arial"/>
              <a:buChar char="•"/>
            </a:pPr>
            <a:r>
              <a:rPr lang="cs-CZ" sz="2000" b="1" dirty="0"/>
              <a:t>Podávání syrové zeleniny denně v salátovém baru</a:t>
            </a:r>
          </a:p>
          <a:p>
            <a:pPr lvl="1">
              <a:buFont typeface="Arial"/>
              <a:buChar char="•"/>
            </a:pPr>
            <a:r>
              <a:rPr lang="cs-CZ" sz="2000" b="1" dirty="0"/>
              <a:t>Spolupráce se Skutečně zdravou školní jídelnou</a:t>
            </a:r>
          </a:p>
          <a:p>
            <a:pPr lvl="1">
              <a:buFont typeface="Arial"/>
              <a:buChar char="•"/>
            </a:pPr>
            <a:r>
              <a:rPr lang="cs-CZ" sz="2000" dirty="0"/>
              <a:t>Od března fotogalerie uvařených jídel</a:t>
            </a:r>
          </a:p>
          <a:p>
            <a:pPr lvl="1">
              <a:buFont typeface="Arial"/>
              <a:buChar char="•"/>
            </a:pPr>
            <a:r>
              <a:rPr lang="cs-CZ" sz="2000" b="1" dirty="0">
                <a:solidFill>
                  <a:srgbClr val="0070C0"/>
                </a:solidFill>
              </a:rPr>
              <a:t>1.5. 2024 Den otevřených dveří „Zdravěji, ale chutně“</a:t>
            </a:r>
          </a:p>
          <a:p>
            <a:pPr lvl="1">
              <a:buFontTx/>
              <a:buChar char="-"/>
            </a:pPr>
            <a:endParaRPr lang="cs-CZ" sz="2309" dirty="0"/>
          </a:p>
          <a:p>
            <a:endParaRPr lang="cs-CZ" dirty="0"/>
          </a:p>
        </p:txBody>
      </p:sp>
      <p:pic>
        <p:nvPicPr>
          <p:cNvPr id="4" name="Picture 5" descr="Snímek obrazovky 2017-03-10 v 13.18.25.png">
            <a:extLst>
              <a:ext uri="{FF2B5EF4-FFF2-40B4-BE49-F238E27FC236}">
                <a16:creationId xmlns:a16="http://schemas.microsoft.com/office/drawing/2014/main" id="{52EEA15C-D8F3-5DAB-193E-AD57D9549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1254314"/>
          </a:xfrm>
          <a:prstGeom prst="rect">
            <a:avLst/>
          </a:prstGeom>
        </p:spPr>
      </p:pic>
      <p:sp>
        <p:nvSpPr>
          <p:cNvPr id="10" name="Zástupný symbol pro číslo snímku 9">
            <a:extLst>
              <a:ext uri="{FF2B5EF4-FFF2-40B4-BE49-F238E27FC236}">
                <a16:creationId xmlns:a16="http://schemas.microsoft.com/office/drawing/2014/main" id="{1316CAC2-010A-4481-EF8E-A9FD7745CA31}"/>
              </a:ext>
            </a:extLst>
          </p:cNvPr>
          <p:cNvSpPr>
            <a:spLocks noGrp="1"/>
          </p:cNvSpPr>
          <p:nvPr>
            <p:ph type="sldNum" sz="quarter" idx="12"/>
          </p:nvPr>
        </p:nvSpPr>
        <p:spPr/>
        <p:txBody>
          <a:bodyPr/>
          <a:lstStyle/>
          <a:p>
            <a:fld id="{5461BB41-8F93-1243-B4BF-DE04D556D39D}" type="slidenum">
              <a:rPr lang="cs-CZ" smtClean="0"/>
              <a:t>118</a:t>
            </a:fld>
            <a:endParaRPr lang="cs-CZ"/>
          </a:p>
        </p:txBody>
      </p:sp>
    </p:spTree>
    <p:extLst>
      <p:ext uri="{BB962C8B-B14F-4D97-AF65-F5344CB8AC3E}">
        <p14:creationId xmlns:p14="http://schemas.microsoft.com/office/powerpoint/2010/main" val="314782884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nímek obrazovky 2017-06-06 v 11.01.32.png"/>
          <p:cNvPicPr>
            <a:picLocks noChangeAspect="1"/>
          </p:cNvPicPr>
          <p:nvPr/>
        </p:nvPicPr>
        <p:blipFill rotWithShape="1">
          <a:blip r:embed="rId2">
            <a:alphaModFix amt="35000"/>
            <a:extLst>
              <a:ext uri="{28A0092B-C50C-407E-A947-70E740481C1C}">
                <a14:useLocalDpi xmlns:a14="http://schemas.microsoft.com/office/drawing/2010/main" val="0"/>
              </a:ext>
            </a:extLst>
          </a:blip>
          <a:srcRect t="21969" b="5238"/>
          <a:stretch/>
        </p:blipFill>
        <p:spPr>
          <a:xfrm>
            <a:off x="20" y="1021"/>
            <a:ext cx="12191980" cy="6855958"/>
          </a:xfrm>
          <a:prstGeom prst="rect">
            <a:avLst/>
          </a:prstGeom>
        </p:spPr>
      </p:pic>
      <p:sp>
        <p:nvSpPr>
          <p:cNvPr id="2" name="Title 1"/>
          <p:cNvSpPr>
            <a:spLocks noGrp="1"/>
          </p:cNvSpPr>
          <p:nvPr>
            <p:ph type="title"/>
          </p:nvPr>
        </p:nvSpPr>
        <p:spPr>
          <a:xfrm>
            <a:off x="704209" y="635069"/>
            <a:ext cx="4509236" cy="1139139"/>
          </a:xfrm>
        </p:spPr>
        <p:txBody>
          <a:bodyPr>
            <a:normAutofit/>
          </a:bodyPr>
          <a:lstStyle/>
          <a:p>
            <a:br>
              <a:rPr lang="en-US" sz="3600" b="1"/>
            </a:br>
            <a:r>
              <a:rPr lang="en-US" sz="3600" b="1"/>
              <a:t>Školní jídelna</a:t>
            </a:r>
          </a:p>
        </p:txBody>
      </p:sp>
      <p:sp>
        <p:nvSpPr>
          <p:cNvPr id="3" name="Content Placeholder 2"/>
          <p:cNvSpPr>
            <a:spLocks noGrp="1"/>
          </p:cNvSpPr>
          <p:nvPr>
            <p:ph idx="1"/>
          </p:nvPr>
        </p:nvSpPr>
        <p:spPr>
          <a:xfrm>
            <a:off x="720992" y="1941362"/>
            <a:ext cx="4492454" cy="2419097"/>
          </a:xfrm>
        </p:spPr>
        <p:txBody>
          <a:bodyPr anchor="t">
            <a:normAutofit/>
          </a:bodyPr>
          <a:lstStyle/>
          <a:p>
            <a:pPr marL="0" indent="0">
              <a:buNone/>
            </a:pPr>
            <a:endParaRPr lang="cs-CZ" sz="1800" b="1"/>
          </a:p>
          <a:p>
            <a:pPr lvl="1">
              <a:buFontTx/>
              <a:buChar char="-"/>
            </a:pPr>
            <a:endParaRPr lang="cs-CZ" sz="1800"/>
          </a:p>
          <a:p>
            <a:pPr marL="0" indent="0">
              <a:buNone/>
            </a:pPr>
            <a:endParaRPr lang="cs-CZ" sz="1800"/>
          </a:p>
          <a:p>
            <a:pPr marL="0" indent="0">
              <a:buNone/>
            </a:pPr>
            <a:endParaRPr lang="cs-CZ" sz="1800"/>
          </a:p>
          <a:p>
            <a:pPr marL="0" indent="0">
              <a:buNone/>
            </a:pPr>
            <a:endParaRPr lang="cs-CZ" sz="1800"/>
          </a:p>
        </p:txBody>
      </p:sp>
      <p:sp>
        <p:nvSpPr>
          <p:cNvPr id="1036" name="Oval 1035">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7" name="Picture 3" descr="C:\Users\Ředitelka\Desktop\IMG_20240213_172959.jpg"/>
          <p:cNvPicPr>
            <a:picLocks noChangeAspect="1" noChangeArrowheads="1"/>
          </p:cNvPicPr>
          <p:nvPr/>
        </p:nvPicPr>
        <p:blipFill rotWithShape="1">
          <a:blip r:embed="rId3">
            <a:extLst>
              <a:ext uri="{28A0092B-C50C-407E-A947-70E740481C1C}">
                <a14:useLocalDpi xmlns:a14="http://schemas.microsoft.com/office/drawing/2010/main" val="0"/>
              </a:ext>
            </a:extLst>
          </a:blip>
          <a:srcRect t="14911" r="4" b="10091"/>
          <a:stretch/>
        </p:blipFill>
        <p:spPr bwMode="auto">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1038" name="Freeform: Shape 1037">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0" name="Oval 1039">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9" name="Picture 5" descr="C:\Users\Ředitelka\Desktop\IMG_20240214_074033.jpg"/>
          <p:cNvPicPr>
            <a:picLocks noChangeAspect="1" noChangeArrowheads="1"/>
          </p:cNvPicPr>
          <p:nvPr/>
        </p:nvPicPr>
        <p:blipFill rotWithShape="1">
          <a:blip r:embed="rId4">
            <a:extLst>
              <a:ext uri="{28A0092B-C50C-407E-A947-70E740481C1C}">
                <a14:useLocalDpi xmlns:a14="http://schemas.microsoft.com/office/drawing/2010/main" val="0"/>
              </a:ext>
            </a:extLst>
          </a:blip>
          <a:srcRect b="25000"/>
          <a:stretch/>
        </p:blipFill>
        <p:spPr bwMode="auto">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C:\Users\Ředitelka\Desktop\IMG_20240214_074115.jpg"/>
          <p:cNvPicPr>
            <a:picLocks noChangeAspect="1" noChangeArrowheads="1"/>
          </p:cNvPicPr>
          <p:nvPr/>
        </p:nvPicPr>
        <p:blipFill rotWithShape="1">
          <a:blip r:embed="rId5">
            <a:extLst>
              <a:ext uri="{28A0092B-C50C-407E-A947-70E740481C1C}">
                <a14:useLocalDpi xmlns:a14="http://schemas.microsoft.com/office/drawing/2010/main" val="0"/>
              </a:ext>
            </a:extLst>
          </a:blip>
          <a:srcRect t="21970" r="3" b="15141"/>
          <a:stretch/>
        </p:blipFill>
        <p:spPr bwMode="auto">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noFill/>
          <a:extLst>
            <a:ext uri="{909E8E84-426E-40DD-AFC4-6F175D3DCCD1}">
              <a14:hiddenFill xmlns:a14="http://schemas.microsoft.com/office/drawing/2010/main">
                <a:solidFill>
                  <a:srgbClr val="FFFFFF"/>
                </a:solidFill>
              </a14:hiddenFill>
            </a:ext>
          </a:extLst>
        </p:spPr>
      </p:pic>
      <p:sp>
        <p:nvSpPr>
          <p:cNvPr id="1042" name="Freeform: Shape 1041">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5" descr="Snímek obrazovky 2017-03-10 v 13.18.25.png">
            <a:extLst>
              <a:ext uri="{FF2B5EF4-FFF2-40B4-BE49-F238E27FC236}">
                <a16:creationId xmlns:a16="http://schemas.microsoft.com/office/drawing/2014/main" id="{4EF68E11-96C5-0DA4-7756-0195685221D4}"/>
              </a:ext>
            </a:extLst>
          </p:cNvPr>
          <p:cNvPicPr>
            <a:picLocks noChangeAspect="1"/>
          </p:cNvPicPr>
          <p:nvPr/>
        </p:nvPicPr>
        <p:blipFill rotWithShape="1">
          <a:blip r:embed="rId6">
            <a:extLst>
              <a:ext uri="{28A0092B-C50C-407E-A947-70E740481C1C}">
                <a14:useLocalDpi xmlns:a14="http://schemas.microsoft.com/office/drawing/2010/main" val="0"/>
              </a:ext>
            </a:extLst>
          </a:blip>
          <a:srcRect l="34629" r="34635" b="-1"/>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1044" name="Freeform: Shape 1043">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31" name="Picture 7" descr="C:\Users\Ředitelka\Desktop\IMG_20240213_185531.jpg"/>
          <p:cNvPicPr>
            <a:picLocks noChangeAspect="1" noChangeArrowheads="1"/>
          </p:cNvPicPr>
          <p:nvPr/>
        </p:nvPicPr>
        <p:blipFill rotWithShape="1">
          <a:blip r:embed="rId7">
            <a:extLst>
              <a:ext uri="{28A0092B-C50C-407E-A947-70E740481C1C}">
                <a14:useLocalDpi xmlns:a14="http://schemas.microsoft.com/office/drawing/2010/main" val="0"/>
              </a:ext>
            </a:extLst>
          </a:blip>
          <a:srcRect l="15468" r="5" b="5"/>
          <a:stretch/>
        </p:blipFill>
        <p:spPr bwMode="auto">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noFill/>
          <a:extLst>
            <a:ext uri="{909E8E84-426E-40DD-AFC4-6F175D3DCCD1}">
              <a14:hiddenFill xmlns:a14="http://schemas.microsoft.com/office/drawing/2010/main">
                <a:solidFill>
                  <a:srgbClr val="FFFFFF"/>
                </a:solidFill>
              </a14:hiddenFill>
            </a:ext>
          </a:extLst>
        </p:spPr>
      </p:pic>
      <p:sp>
        <p:nvSpPr>
          <p:cNvPr id="11" name="Zástupný symbol pro číslo snímku 10">
            <a:extLst>
              <a:ext uri="{FF2B5EF4-FFF2-40B4-BE49-F238E27FC236}">
                <a16:creationId xmlns:a16="http://schemas.microsoft.com/office/drawing/2014/main" id="{51DBFF84-DDC5-68DE-4778-988D6BD408EF}"/>
              </a:ext>
            </a:extLst>
          </p:cNvPr>
          <p:cNvSpPr>
            <a:spLocks noGrp="1"/>
          </p:cNvSpPr>
          <p:nvPr>
            <p:ph type="sldNum" sz="quarter" idx="12"/>
          </p:nvPr>
        </p:nvSpPr>
        <p:spPr/>
        <p:txBody>
          <a:bodyPr/>
          <a:lstStyle/>
          <a:p>
            <a:fld id="{5461BB41-8F93-1243-B4BF-DE04D556D39D}" type="slidenum">
              <a:rPr lang="cs-CZ" smtClean="0"/>
              <a:t>119</a:t>
            </a:fld>
            <a:endParaRPr lang="cs-CZ"/>
          </a:p>
        </p:txBody>
      </p:sp>
    </p:spTree>
    <p:extLst>
      <p:ext uri="{BB962C8B-B14F-4D97-AF65-F5344CB8AC3E}">
        <p14:creationId xmlns:p14="http://schemas.microsoft.com/office/powerpoint/2010/main" val="3591362971"/>
      </p:ext>
    </p:extLst>
  </p:cSld>
  <p:clrMapOvr>
    <a:overrideClrMapping bg1="dk1" tx1="lt1" bg2="dk2" tx2="lt2" accent1="accent1" accent2="accent2" accent3="accent3" accent4="accent4" accent5="accent5" accent6="accent6" hlink="hlink" folHlink="folHlink"/>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365125"/>
            <a:ext cx="10515600" cy="1825625"/>
          </a:xfrm>
        </p:spPr>
        <p:txBody>
          <a:bodyPr>
            <a:normAutofit/>
          </a:bodyPr>
          <a:lstStyle/>
          <a:p>
            <a:pPr algn="ctr"/>
            <a:r>
              <a:rPr lang="cs-CZ" sz="2800" b="1" dirty="0">
                <a:solidFill>
                  <a:srgbClr val="002060"/>
                </a:solidFill>
              </a:rPr>
              <a:t>Informace ke školství v rámci MČ Prahy 22</a:t>
            </a: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p:txBody>
          <a:bodyPr>
            <a:normAutofit/>
          </a:bodyPr>
          <a:lstStyle/>
          <a:p>
            <a:endParaRPr lang="cs-CZ" sz="2800" b="1" dirty="0"/>
          </a:p>
          <a:p>
            <a:r>
              <a:rPr lang="cs-CZ" b="1" dirty="0"/>
              <a:t>Co se již podařilo zrealizovat? </a:t>
            </a:r>
          </a:p>
          <a:p>
            <a:endParaRPr lang="cs-CZ" b="1" dirty="0"/>
          </a:p>
          <a:p>
            <a:r>
              <a:rPr lang="cs-CZ" sz="2800" b="1" dirty="0"/>
              <a:t>Cíle a vize pro oblast školství v MČ Praha 22</a:t>
            </a:r>
            <a:endParaRPr lang="cs-CZ" sz="2200" b="1" dirty="0"/>
          </a:p>
          <a:p>
            <a:endParaRPr lang="cs-CZ" sz="2800" dirty="0"/>
          </a:p>
          <a:p>
            <a:r>
              <a:rPr lang="cs-CZ" sz="2800" b="1" dirty="0"/>
              <a:t>Investiční projekty pro oblast školství</a:t>
            </a:r>
            <a:endParaRPr lang="cs-CZ" sz="2200" dirty="0"/>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69CD247B-93F5-D5E2-0A5A-A72CEC4D64E5}"/>
              </a:ext>
            </a:extLst>
          </p:cNvPr>
          <p:cNvSpPr>
            <a:spLocks noGrp="1"/>
          </p:cNvSpPr>
          <p:nvPr>
            <p:ph type="sldNum" sz="quarter" idx="12"/>
          </p:nvPr>
        </p:nvSpPr>
        <p:spPr/>
        <p:txBody>
          <a:bodyPr/>
          <a:lstStyle/>
          <a:p>
            <a:fld id="{5461BB41-8F93-1243-B4BF-DE04D556D39D}" type="slidenum">
              <a:rPr lang="cs-CZ" smtClean="0"/>
              <a:t>120</a:t>
            </a:fld>
            <a:endParaRPr lang="cs-CZ"/>
          </a:p>
        </p:txBody>
      </p:sp>
    </p:spTree>
    <p:extLst>
      <p:ext uri="{BB962C8B-B14F-4D97-AF65-F5344CB8AC3E}">
        <p14:creationId xmlns:p14="http://schemas.microsoft.com/office/powerpoint/2010/main" val="136642511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365125"/>
            <a:ext cx="10515600" cy="1825625"/>
          </a:xfrm>
        </p:spPr>
        <p:txBody>
          <a:bodyPr>
            <a:normAutofit/>
          </a:bodyPr>
          <a:lstStyle/>
          <a:p>
            <a:pPr algn="ctr"/>
            <a:r>
              <a:rPr lang="cs-CZ" sz="2800" b="1" dirty="0">
                <a:solidFill>
                  <a:srgbClr val="002060"/>
                </a:solidFill>
              </a:rPr>
              <a:t>Informace ke školství v rámci MČ Prahy 22</a:t>
            </a: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376518" y="1825625"/>
            <a:ext cx="10977282" cy="4351338"/>
          </a:xfrm>
        </p:spPr>
        <p:txBody>
          <a:bodyPr>
            <a:normAutofit/>
          </a:bodyPr>
          <a:lstStyle/>
          <a:p>
            <a:pPr marL="0" indent="0">
              <a:buNone/>
            </a:pPr>
            <a:r>
              <a:rPr lang="cs-CZ" sz="2600" b="1" dirty="0"/>
              <a:t>Kontakt: </a:t>
            </a:r>
          </a:p>
          <a:p>
            <a:pPr marL="0" indent="0">
              <a:buNone/>
            </a:pPr>
            <a:r>
              <a:rPr lang="cs-CZ" sz="2600" b="1" dirty="0"/>
              <a:t>Bc. Hana </a:t>
            </a:r>
            <a:r>
              <a:rPr lang="cs-CZ" sz="2600" b="1" dirty="0" err="1"/>
              <a:t>Vagenknechtová</a:t>
            </a:r>
            <a:endParaRPr lang="cs-CZ" sz="2600" b="1" dirty="0"/>
          </a:p>
          <a:p>
            <a:pPr marL="0" indent="0">
              <a:buNone/>
            </a:pPr>
            <a:r>
              <a:rPr lang="cs-CZ" sz="2600" b="1" dirty="0"/>
              <a:t>Místostarostka a radní pro školství</a:t>
            </a:r>
          </a:p>
          <a:p>
            <a:pPr marL="0" indent="0">
              <a:buNone/>
            </a:pPr>
            <a:endParaRPr lang="cs-CZ" sz="2600" b="1" dirty="0"/>
          </a:p>
          <a:p>
            <a:pPr marL="0" indent="0">
              <a:buNone/>
            </a:pPr>
            <a:r>
              <a:rPr lang="cs-CZ" sz="2600" b="1" u="sng" dirty="0">
                <a:solidFill>
                  <a:srgbClr val="0070C0"/>
                </a:solidFill>
                <a:effectLst/>
              </a:rPr>
              <a:t>Telefon: </a:t>
            </a:r>
            <a:r>
              <a:rPr lang="cs-CZ" sz="2600" b="1" u="sng" dirty="0">
                <a:solidFill>
                  <a:srgbClr val="0070C0"/>
                </a:solidFill>
                <a:effectLst/>
                <a:hlinkClick r:id="rId2">
                  <a:extLst>
                    <a:ext uri="{A12FA001-AC4F-418D-AE19-62706E023703}">
                      <ahyp:hlinkClr xmlns:ahyp="http://schemas.microsoft.com/office/drawing/2018/hyperlinkcolor" val="tx"/>
                    </a:ext>
                  </a:extLst>
                </a:hlinkClick>
              </a:rPr>
              <a:t>271 071 828</a:t>
            </a:r>
            <a:r>
              <a:rPr lang="cs-CZ" sz="2600" b="1" u="sng" dirty="0">
                <a:solidFill>
                  <a:srgbClr val="0070C0"/>
                </a:solidFill>
                <a:effectLst/>
              </a:rPr>
              <a:t>  </a:t>
            </a:r>
            <a:br>
              <a:rPr lang="cs-CZ" sz="2600" b="1" u="sng" dirty="0">
                <a:solidFill>
                  <a:srgbClr val="0070C0"/>
                </a:solidFill>
                <a:effectLst/>
              </a:rPr>
            </a:br>
            <a:r>
              <a:rPr lang="cs-CZ" sz="2600" b="1" u="sng" dirty="0">
                <a:solidFill>
                  <a:srgbClr val="0070C0"/>
                </a:solidFill>
                <a:effectLst/>
              </a:rPr>
              <a:t>E-mail: </a:t>
            </a:r>
            <a:r>
              <a:rPr lang="cs-CZ" sz="2600" b="1" u="sng" dirty="0">
                <a:solidFill>
                  <a:srgbClr val="0070C0"/>
                </a:solidFill>
                <a:effectLst/>
                <a:hlinkClick r:id="rId3">
                  <a:extLst>
                    <a:ext uri="{A12FA001-AC4F-418D-AE19-62706E023703}">
                      <ahyp:hlinkClr xmlns:ahyp="http://schemas.microsoft.com/office/drawing/2018/hyperlinkcolor" val="tx"/>
                    </a:ext>
                  </a:extLst>
                </a:hlinkClick>
              </a:rPr>
              <a:t>hana.vagenknechtova@praha22.cz</a:t>
            </a:r>
            <a:endParaRPr lang="cs-CZ" sz="2600" b="1" u="sng" dirty="0">
              <a:solidFill>
                <a:srgbClr val="0070C0"/>
              </a:solidFill>
              <a:effectLst/>
            </a:endParaRPr>
          </a:p>
          <a:p>
            <a:pPr marL="0" indent="0">
              <a:buNone/>
            </a:pPr>
            <a:br>
              <a:rPr lang="cs-CZ" sz="2600" b="1" u="sng" dirty="0">
                <a:solidFill>
                  <a:srgbClr val="0070C0"/>
                </a:solidFill>
                <a:effectLst/>
              </a:rPr>
            </a:br>
            <a:r>
              <a:rPr lang="cs-CZ" sz="2600" b="1" u="sng" dirty="0">
                <a:solidFill>
                  <a:srgbClr val="0070C0"/>
                </a:solidFill>
                <a:effectLst/>
              </a:rPr>
              <a:t>www.praha22.cz</a:t>
            </a:r>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69CD247B-93F5-D5E2-0A5A-A72CEC4D64E5}"/>
              </a:ext>
            </a:extLst>
          </p:cNvPr>
          <p:cNvSpPr>
            <a:spLocks noGrp="1"/>
          </p:cNvSpPr>
          <p:nvPr>
            <p:ph type="sldNum" sz="quarter" idx="12"/>
          </p:nvPr>
        </p:nvSpPr>
        <p:spPr/>
        <p:txBody>
          <a:bodyPr/>
          <a:lstStyle/>
          <a:p>
            <a:fld id="{5461BB41-8F93-1243-B4BF-DE04D556D39D}" type="slidenum">
              <a:rPr lang="cs-CZ" smtClean="0"/>
              <a:t>121</a:t>
            </a:fld>
            <a:endParaRPr lang="cs-CZ"/>
          </a:p>
        </p:txBody>
      </p:sp>
    </p:spTree>
    <p:extLst>
      <p:ext uri="{BB962C8B-B14F-4D97-AF65-F5344CB8AC3E}">
        <p14:creationId xmlns:p14="http://schemas.microsoft.com/office/powerpoint/2010/main" val="876253782"/>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681037"/>
            <a:ext cx="10515600" cy="1509713"/>
          </a:xfrm>
        </p:spPr>
        <p:txBody>
          <a:bodyPr>
            <a:normAutofit/>
          </a:bodyPr>
          <a:lstStyle/>
          <a:p>
            <a:pPr algn="ctr"/>
            <a:r>
              <a:rPr lang="cs-CZ" sz="2800" b="1" dirty="0">
                <a:solidFill>
                  <a:srgbClr val="002060"/>
                </a:solidFill>
              </a:rPr>
              <a:t>Co se již podařilo zrealizovat či nastartovat? </a:t>
            </a:r>
            <a:endParaRPr lang="cs-CZ" sz="2000" b="1" dirty="0">
              <a:solidFill>
                <a:srgbClr val="002060"/>
              </a:solidFill>
            </a:endParaRP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578498" y="1579418"/>
            <a:ext cx="10515600" cy="4597545"/>
          </a:xfrm>
        </p:spPr>
        <p:txBody>
          <a:bodyPr>
            <a:normAutofit/>
          </a:bodyPr>
          <a:lstStyle/>
          <a:p>
            <a:pPr marL="0" indent="0">
              <a:buNone/>
            </a:pPr>
            <a:endParaRPr lang="cs-CZ" sz="2400" b="1" dirty="0"/>
          </a:p>
          <a:p>
            <a:r>
              <a:rPr lang="cs-CZ" sz="2400" b="1" dirty="0"/>
              <a:t>Nastartování pravidelné komunikace</a:t>
            </a:r>
          </a:p>
          <a:p>
            <a:pPr marL="0" indent="0">
              <a:buNone/>
            </a:pPr>
            <a:endParaRPr lang="cs-CZ" sz="2400" b="1" dirty="0"/>
          </a:p>
          <a:p>
            <a:pPr lvl="1" algn="just">
              <a:buFont typeface="Courier New" panose="02070309020205020404" pitchFamily="49" charset="0"/>
              <a:buChar char="o"/>
            </a:pPr>
            <a:r>
              <a:rPr lang="cs-CZ" sz="2000" dirty="0"/>
              <a:t>Setkávání se všemi řediteli a ředitelkami školských zařízení, zřizovaných MČ Praha 22, společně s vedoucími odboru ORS a OSM a radní pro školství (pravidelně co 2 měsíce)</a:t>
            </a:r>
          </a:p>
          <a:p>
            <a:pPr marL="457200" lvl="1" indent="0" algn="just">
              <a:buNone/>
            </a:pPr>
            <a:endParaRPr lang="cs-CZ" sz="2000" dirty="0"/>
          </a:p>
          <a:p>
            <a:pPr lvl="1" algn="just">
              <a:buFont typeface="Courier New" panose="02070309020205020404" pitchFamily="49" charset="0"/>
              <a:buChar char="o"/>
            </a:pPr>
            <a:r>
              <a:rPr lang="cs-CZ" sz="2000" dirty="0"/>
              <a:t>Vánoční snídaně -  roční zhodnocení spolupráce mezi školskými zařízeními  a zřizovatelem</a:t>
            </a:r>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5D126EBB-0B5D-E334-9E81-0E6E2E360C47}"/>
              </a:ext>
            </a:extLst>
          </p:cNvPr>
          <p:cNvSpPr>
            <a:spLocks noGrp="1"/>
          </p:cNvSpPr>
          <p:nvPr>
            <p:ph type="sldNum" sz="quarter" idx="12"/>
          </p:nvPr>
        </p:nvSpPr>
        <p:spPr/>
        <p:txBody>
          <a:bodyPr/>
          <a:lstStyle/>
          <a:p>
            <a:fld id="{5461BB41-8F93-1243-B4BF-DE04D556D39D}" type="slidenum">
              <a:rPr lang="cs-CZ" smtClean="0"/>
              <a:t>122</a:t>
            </a:fld>
            <a:endParaRPr lang="cs-CZ"/>
          </a:p>
        </p:txBody>
      </p:sp>
    </p:spTree>
    <p:extLst>
      <p:ext uri="{BB962C8B-B14F-4D97-AF65-F5344CB8AC3E}">
        <p14:creationId xmlns:p14="http://schemas.microsoft.com/office/powerpoint/2010/main" val="405918912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1" y="223935"/>
            <a:ext cx="4802249" cy="1156996"/>
          </a:xfrm>
        </p:spPr>
        <p:txBody>
          <a:bodyPr>
            <a:normAutofit/>
          </a:bodyPr>
          <a:lstStyle/>
          <a:p>
            <a:r>
              <a:rPr lang="cs-CZ" sz="2800" b="1" dirty="0">
                <a:solidFill>
                  <a:srgbClr val="002060"/>
                </a:solidFill>
              </a:rPr>
              <a:t>Co se již podařilo zrealizovat? </a:t>
            </a:r>
          </a:p>
        </p:txBody>
      </p:sp>
      <p:pic>
        <p:nvPicPr>
          <p:cNvPr id="14" name="Obrázek 13" descr="Obsah obrázku interiér, zeď, nábytek, police&#10;&#10;Popis byl vytvořen automaticky">
            <a:extLst>
              <a:ext uri="{FF2B5EF4-FFF2-40B4-BE49-F238E27FC236}">
                <a16:creationId xmlns:a16="http://schemas.microsoft.com/office/drawing/2014/main" id="{49F5D0E3-2E9B-FF02-1957-4C77BD83C34B}"/>
              </a:ext>
            </a:extLst>
          </p:cNvPr>
          <p:cNvPicPr>
            <a:picLocks noChangeAspect="1"/>
          </p:cNvPicPr>
          <p:nvPr/>
        </p:nvPicPr>
        <p:blipFill rotWithShape="1">
          <a:blip r:embed="rId2"/>
          <a:srcRect r="3" b="3015"/>
          <a:stretch/>
        </p:blipFill>
        <p:spPr>
          <a:xfrm>
            <a:off x="5995436" y="1"/>
            <a:ext cx="3016307" cy="2223338"/>
          </a:xfrm>
          <a:prstGeom prst="rect">
            <a:avLst/>
          </a:prstGeom>
        </p:spPr>
      </p:pic>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rotWithShape="1">
          <a:blip r:embed="rId3">
            <a:extLst>
              <a:ext uri="{28A0092B-C50C-407E-A947-70E740481C1C}">
                <a14:useLocalDpi xmlns:a14="http://schemas.microsoft.com/office/drawing/2010/main" val="0"/>
              </a:ext>
            </a:extLst>
          </a:blip>
          <a:srcRect l="35469" r="35474" b="-2"/>
          <a:stretch/>
        </p:blipFill>
        <p:spPr>
          <a:xfrm>
            <a:off x="9188878" y="10"/>
            <a:ext cx="3003123" cy="1679499"/>
          </a:xfrm>
          <a:prstGeom prst="rect">
            <a:avLst/>
          </a:prstGeom>
        </p:spPr>
      </p:pic>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429209" y="1380931"/>
            <a:ext cx="5211242" cy="4748155"/>
          </a:xfrm>
        </p:spPr>
        <p:txBody>
          <a:bodyPr>
            <a:normAutofit fontScale="92500" lnSpcReduction="20000"/>
          </a:bodyPr>
          <a:lstStyle/>
          <a:p>
            <a:pPr marL="0" indent="0">
              <a:buNone/>
            </a:pPr>
            <a:r>
              <a:rPr lang="cs-CZ" sz="2400" b="1" dirty="0">
                <a:solidFill>
                  <a:srgbClr val="0070C0"/>
                </a:solidFill>
              </a:rPr>
              <a:t>Dětská skupina </a:t>
            </a:r>
          </a:p>
          <a:p>
            <a:pPr marL="0" indent="0">
              <a:buNone/>
            </a:pPr>
            <a:endParaRPr lang="cs-CZ" sz="1300" b="1" dirty="0"/>
          </a:p>
          <a:p>
            <a:pPr algn="just"/>
            <a:r>
              <a:rPr lang="cs-CZ" sz="2000" b="1" dirty="0"/>
              <a:t>MČ Praha 22 reagovala na potřeby občanů</a:t>
            </a:r>
            <a:r>
              <a:rPr lang="cs-CZ" sz="2000" dirty="0"/>
              <a:t>, skupina otevřena od 2.1. 2024 (provozuje Smile studio, které má zkušenosti s provozováním dětských skupin)</a:t>
            </a:r>
          </a:p>
          <a:p>
            <a:pPr algn="just"/>
            <a:r>
              <a:rPr lang="cs-CZ" sz="2000" b="1" dirty="0"/>
              <a:t>MČ Praha poskytla vhodný prostor</a:t>
            </a:r>
            <a:r>
              <a:rPr lang="cs-CZ" sz="2000" dirty="0"/>
              <a:t>, které si Smile studio zrekonstruovalo v rekordně krátkém čase</a:t>
            </a:r>
          </a:p>
          <a:p>
            <a:pPr algn="just"/>
            <a:r>
              <a:rPr lang="cs-CZ" sz="2000" b="1" dirty="0"/>
              <a:t>Velký zájem ze strany rodičů</a:t>
            </a:r>
            <a:r>
              <a:rPr lang="cs-CZ" sz="2000" dirty="0"/>
              <a:t> (celková kapacita naplněna během 14 dní)</a:t>
            </a:r>
          </a:p>
          <a:p>
            <a:pPr algn="just"/>
            <a:r>
              <a:rPr lang="cs-CZ" sz="2000" b="1" dirty="0"/>
              <a:t>12 míst,</a:t>
            </a:r>
            <a:r>
              <a:rPr lang="cs-CZ" sz="2000" dirty="0"/>
              <a:t> především celodenních, možnost i sdílených míst</a:t>
            </a:r>
          </a:p>
          <a:p>
            <a:pPr algn="just"/>
            <a:r>
              <a:rPr lang="cs-CZ" sz="2000" b="1" dirty="0"/>
              <a:t>Vznikla v režimu MPSV</a:t>
            </a:r>
            <a:r>
              <a:rPr lang="cs-CZ" sz="2000" dirty="0"/>
              <a:t>, takže je pro rodiče finančně velmi dostupná</a:t>
            </a:r>
          </a:p>
          <a:p>
            <a:pPr algn="just"/>
            <a:r>
              <a:rPr lang="cs-CZ" sz="2000" b="1" dirty="0"/>
              <a:t>V tuto chvíli probíhá zápis na rok 2024/2025</a:t>
            </a:r>
            <a:r>
              <a:rPr lang="cs-CZ" sz="2000" dirty="0"/>
              <a:t> (přes webové stránky </a:t>
            </a:r>
            <a:r>
              <a:rPr lang="cs-CZ" sz="2000" dirty="0">
                <a:hlinkClick r:id="rId4"/>
              </a:rPr>
              <a:t>www.smilestudio.cz</a:t>
            </a:r>
            <a:r>
              <a:rPr lang="cs-CZ" sz="2000" dirty="0"/>
              <a:t>)</a:t>
            </a:r>
          </a:p>
        </p:txBody>
      </p:sp>
      <p:pic>
        <p:nvPicPr>
          <p:cNvPr id="29" name="Obrázek 28" descr="Obsah obrázku interiér, zeď, interiérový design, podlaha&#10;&#10;Popis byl vytvořen automaticky">
            <a:extLst>
              <a:ext uri="{FF2B5EF4-FFF2-40B4-BE49-F238E27FC236}">
                <a16:creationId xmlns:a16="http://schemas.microsoft.com/office/drawing/2014/main" id="{2BEE1826-D56A-83E8-F58E-FC6A132E8A24}"/>
              </a:ext>
            </a:extLst>
          </p:cNvPr>
          <p:cNvPicPr>
            <a:picLocks noChangeAspect="1"/>
          </p:cNvPicPr>
          <p:nvPr/>
        </p:nvPicPr>
        <p:blipFill rotWithShape="1">
          <a:blip r:embed="rId5"/>
          <a:srcRect l="1445" r="-4" b="-4"/>
          <a:stretch/>
        </p:blipFill>
        <p:spPr>
          <a:xfrm>
            <a:off x="5995437" y="2384215"/>
            <a:ext cx="3016307" cy="2234180"/>
          </a:xfrm>
          <a:prstGeom prst="rect">
            <a:avLst/>
          </a:prstGeom>
        </p:spPr>
      </p:pic>
      <p:pic>
        <p:nvPicPr>
          <p:cNvPr id="8" name="Obrázek 7" descr="Obsah obrázku interiér, nábytek, zeď, podlaha&#10;&#10;Popis byl vytvořen automaticky">
            <a:extLst>
              <a:ext uri="{FF2B5EF4-FFF2-40B4-BE49-F238E27FC236}">
                <a16:creationId xmlns:a16="http://schemas.microsoft.com/office/drawing/2014/main" id="{4DFC6A6E-E0F5-4D5F-3AC8-5E70ECFCEF0D}"/>
              </a:ext>
            </a:extLst>
          </p:cNvPr>
          <p:cNvPicPr>
            <a:picLocks noChangeAspect="1"/>
          </p:cNvPicPr>
          <p:nvPr/>
        </p:nvPicPr>
        <p:blipFill rotWithShape="1">
          <a:blip r:embed="rId6"/>
          <a:srcRect r="7653" b="2"/>
          <a:stretch/>
        </p:blipFill>
        <p:spPr>
          <a:xfrm>
            <a:off x="9188877" y="1843285"/>
            <a:ext cx="3003123" cy="2064985"/>
          </a:xfrm>
          <a:prstGeom prst="rect">
            <a:avLst/>
          </a:prstGeom>
        </p:spPr>
      </p:pic>
      <p:pic>
        <p:nvPicPr>
          <p:cNvPr id="19" name="Obrázek 18" descr="Obsah obrázku interiér, zeď, interiérový design, Podlahová krytina&#10;&#10;Popis byl vytvořen automaticky">
            <a:extLst>
              <a:ext uri="{FF2B5EF4-FFF2-40B4-BE49-F238E27FC236}">
                <a16:creationId xmlns:a16="http://schemas.microsoft.com/office/drawing/2014/main" id="{2360F2CB-1A92-8217-90B2-2CC7C12A2CCC}"/>
              </a:ext>
            </a:extLst>
          </p:cNvPr>
          <p:cNvPicPr>
            <a:picLocks noChangeAspect="1"/>
          </p:cNvPicPr>
          <p:nvPr/>
        </p:nvPicPr>
        <p:blipFill rotWithShape="1">
          <a:blip r:embed="rId7"/>
          <a:srcRect t="4785" r="3" b="5012"/>
          <a:stretch/>
        </p:blipFill>
        <p:spPr>
          <a:xfrm>
            <a:off x="5995436" y="4790113"/>
            <a:ext cx="3016307" cy="2067887"/>
          </a:xfrm>
          <a:prstGeom prst="rect">
            <a:avLst/>
          </a:prstGeom>
        </p:spPr>
      </p:pic>
      <p:pic>
        <p:nvPicPr>
          <p:cNvPr id="21" name="Obrázek 20" descr="Obsah obrázku interiér, zeď, Podlahová krytina, interiérový design&#10;&#10;Popis byl vytvořen automaticky">
            <a:extLst>
              <a:ext uri="{FF2B5EF4-FFF2-40B4-BE49-F238E27FC236}">
                <a16:creationId xmlns:a16="http://schemas.microsoft.com/office/drawing/2014/main" id="{BC41153C-8800-4E96-E5E7-C93E91F7C5B3}"/>
              </a:ext>
            </a:extLst>
          </p:cNvPr>
          <p:cNvPicPr>
            <a:picLocks noChangeAspect="1"/>
          </p:cNvPicPr>
          <p:nvPr/>
        </p:nvPicPr>
        <p:blipFill rotWithShape="1">
          <a:blip r:embed="rId8"/>
          <a:srcRect l="11895" r="6" b="6"/>
          <a:stretch/>
        </p:blipFill>
        <p:spPr>
          <a:xfrm>
            <a:off x="9188878" y="4079988"/>
            <a:ext cx="3003123" cy="2778013"/>
          </a:xfrm>
          <a:prstGeom prst="rect">
            <a:avLst/>
          </a:prstGeom>
        </p:spPr>
      </p:pic>
      <p:sp>
        <p:nvSpPr>
          <p:cNvPr id="11" name="Zástupný symbol pro číslo snímku 10">
            <a:extLst>
              <a:ext uri="{FF2B5EF4-FFF2-40B4-BE49-F238E27FC236}">
                <a16:creationId xmlns:a16="http://schemas.microsoft.com/office/drawing/2014/main" id="{E2C01237-D89B-AD9C-9A1D-C6AB96281EB7}"/>
              </a:ext>
            </a:extLst>
          </p:cNvPr>
          <p:cNvSpPr>
            <a:spLocks noGrp="1"/>
          </p:cNvSpPr>
          <p:nvPr>
            <p:ph type="sldNum" sz="quarter" idx="12"/>
          </p:nvPr>
        </p:nvSpPr>
        <p:spPr/>
        <p:txBody>
          <a:bodyPr/>
          <a:lstStyle/>
          <a:p>
            <a:fld id="{5461BB41-8F93-1243-B4BF-DE04D556D39D}" type="slidenum">
              <a:rPr lang="cs-CZ" smtClean="0"/>
              <a:t>123</a:t>
            </a:fld>
            <a:endParaRPr lang="cs-CZ"/>
          </a:p>
        </p:txBody>
      </p:sp>
    </p:spTree>
    <p:extLst>
      <p:ext uri="{BB962C8B-B14F-4D97-AF65-F5344CB8AC3E}">
        <p14:creationId xmlns:p14="http://schemas.microsoft.com/office/powerpoint/2010/main" val="422497624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77078" y="681038"/>
            <a:ext cx="10476722" cy="1107768"/>
          </a:xfrm>
        </p:spPr>
        <p:txBody>
          <a:bodyPr>
            <a:normAutofit fontScale="90000"/>
          </a:bodyPr>
          <a:lstStyle/>
          <a:p>
            <a:br>
              <a:rPr lang="cs-CZ" sz="2000" b="1" dirty="0">
                <a:solidFill>
                  <a:srgbClr val="0070C0"/>
                </a:solidFill>
              </a:rPr>
            </a:br>
            <a:br>
              <a:rPr lang="cs-CZ" sz="2000" b="1" dirty="0">
                <a:solidFill>
                  <a:srgbClr val="0070C0"/>
                </a:solidFill>
              </a:rPr>
            </a:br>
            <a:r>
              <a:rPr lang="cs-CZ" sz="3100" b="1" dirty="0">
                <a:solidFill>
                  <a:srgbClr val="0070C0"/>
                </a:solidFill>
              </a:rPr>
              <a:t>Participativní rozpočet do škol „</a:t>
            </a:r>
            <a:r>
              <a:rPr lang="cs-CZ" sz="3100" b="1" dirty="0" err="1">
                <a:solidFill>
                  <a:srgbClr val="0070C0"/>
                </a:solidFill>
              </a:rPr>
              <a:t>Pébéčko</a:t>
            </a:r>
            <a:r>
              <a:rPr lang="cs-CZ" sz="3100" b="1" dirty="0">
                <a:solidFill>
                  <a:srgbClr val="0070C0"/>
                </a:solidFill>
              </a:rPr>
              <a:t>“ </a:t>
            </a:r>
            <a:br>
              <a:rPr lang="cs-CZ" sz="2000" b="1" dirty="0">
                <a:solidFill>
                  <a:srgbClr val="0070C0"/>
                </a:solidFill>
              </a:rPr>
            </a:br>
            <a:endParaRPr lang="cs-CZ" sz="2000" b="1" dirty="0">
              <a:solidFill>
                <a:srgbClr val="002060"/>
              </a:solidFill>
            </a:endParaRP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154745" y="1336431"/>
            <a:ext cx="11717033" cy="5325625"/>
          </a:xfrm>
        </p:spPr>
        <p:txBody>
          <a:bodyPr>
            <a:normAutofit/>
          </a:bodyPr>
          <a:lstStyle/>
          <a:p>
            <a:pPr marL="0" indent="0">
              <a:buNone/>
            </a:pPr>
            <a:endParaRPr lang="cs-CZ" sz="2400" b="1" dirty="0"/>
          </a:p>
          <a:p>
            <a:r>
              <a:rPr lang="cs-CZ" sz="2000" b="1" dirty="0"/>
              <a:t>V roce 2023 proběhl první ročník </a:t>
            </a:r>
            <a:r>
              <a:rPr lang="cs-CZ" sz="2000" dirty="0"/>
              <a:t>(vyhlášení vítězných projektů leden 2024)</a:t>
            </a:r>
          </a:p>
          <a:p>
            <a:r>
              <a:rPr lang="cs-CZ" sz="2000" b="1" dirty="0"/>
              <a:t>Účastnily se obě ZŠ </a:t>
            </a:r>
            <a:r>
              <a:rPr lang="cs-CZ" sz="2000" dirty="0"/>
              <a:t>(ZŠ Jandusů i ZŠ U Obory)</a:t>
            </a:r>
          </a:p>
          <a:p>
            <a:r>
              <a:rPr lang="cs-CZ" sz="2000" b="1" dirty="0"/>
              <a:t>MČ Praha 22 věnovala každé škole 100.000,- Kč</a:t>
            </a:r>
          </a:p>
          <a:p>
            <a:r>
              <a:rPr lang="cs-CZ" sz="2000" dirty="0"/>
              <a:t>Žáci mohl navrhovat projekty na zlepšení školního prostředí nebo výuky</a:t>
            </a:r>
          </a:p>
          <a:p>
            <a:r>
              <a:rPr lang="cs-CZ" sz="2000" dirty="0">
                <a:effectLst/>
                <a:ea typeface="Times New Roman" panose="02020603050405020304" pitchFamily="18" charset="0"/>
              </a:rPr>
              <a:t>Nejpodporovanější projekty před závěrečným hlasováním posoudilo                                                                  vedení školy</a:t>
            </a:r>
            <a:r>
              <a:rPr lang="cs-CZ" sz="2000" dirty="0">
                <a:effectLst/>
              </a:rPr>
              <a:t> a MČ Praha 22</a:t>
            </a:r>
          </a:p>
          <a:p>
            <a:r>
              <a:rPr lang="cs-CZ" sz="2000" dirty="0"/>
              <a:t>Postupná realizace projektů od února 2024</a:t>
            </a:r>
          </a:p>
          <a:p>
            <a:r>
              <a:rPr lang="cs-CZ" sz="2000" b="1" dirty="0"/>
              <a:t>Jaké jsou přínosy pro školu a žáky =&gt;</a:t>
            </a:r>
          </a:p>
          <a:p>
            <a:endParaRPr lang="cs-CZ" sz="2000" dirty="0">
              <a:effectLst/>
            </a:endParaRPr>
          </a:p>
          <a:p>
            <a:pPr lvl="1"/>
            <a:endParaRPr lang="cs-CZ" sz="2000" dirty="0">
              <a:effectLst/>
            </a:endParaRPr>
          </a:p>
          <a:p>
            <a:pPr lvl="1"/>
            <a:endParaRPr lang="cs-CZ" sz="2000" dirty="0"/>
          </a:p>
          <a:p>
            <a:endParaRPr lang="cs-CZ" sz="2400" dirty="0"/>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pic>
        <p:nvPicPr>
          <p:cNvPr id="9" name="Obrázek 8" descr="Obsah obrázku pes, savec, logo, Grafika&#10;&#10;Popis byl vytvořen automaticky">
            <a:extLst>
              <a:ext uri="{FF2B5EF4-FFF2-40B4-BE49-F238E27FC236}">
                <a16:creationId xmlns:a16="http://schemas.microsoft.com/office/drawing/2014/main" id="{AE40686E-3522-FF82-41F2-E2D4599EB6A3}"/>
              </a:ext>
            </a:extLst>
          </p:cNvPr>
          <p:cNvPicPr>
            <a:picLocks noChangeAspect="1"/>
          </p:cNvPicPr>
          <p:nvPr/>
        </p:nvPicPr>
        <p:blipFill>
          <a:blip r:embed="rId3"/>
          <a:stretch>
            <a:fillRect/>
          </a:stretch>
        </p:blipFill>
        <p:spPr>
          <a:xfrm>
            <a:off x="8712883" y="804556"/>
            <a:ext cx="2147949" cy="1290434"/>
          </a:xfrm>
          <a:prstGeom prst="rect">
            <a:avLst/>
          </a:prstGeom>
        </p:spPr>
      </p:pic>
      <p:pic>
        <p:nvPicPr>
          <p:cNvPr id="11" name="Obrázek 10" descr="Obsah obrázku text, Písmo, snímek obrazovky, algebra&#10;&#10;Popis byl vytvořen automaticky">
            <a:extLst>
              <a:ext uri="{FF2B5EF4-FFF2-40B4-BE49-F238E27FC236}">
                <a16:creationId xmlns:a16="http://schemas.microsoft.com/office/drawing/2014/main" id="{24F232C4-92CE-D3D5-A106-5AED45864943}"/>
              </a:ext>
            </a:extLst>
          </p:cNvPr>
          <p:cNvPicPr>
            <a:picLocks noChangeAspect="1"/>
          </p:cNvPicPr>
          <p:nvPr/>
        </p:nvPicPr>
        <p:blipFill>
          <a:blip r:embed="rId4"/>
          <a:stretch>
            <a:fillRect/>
          </a:stretch>
        </p:blipFill>
        <p:spPr>
          <a:xfrm>
            <a:off x="4739951" y="4382397"/>
            <a:ext cx="7131827" cy="2415405"/>
          </a:xfrm>
          <a:prstGeom prst="rect">
            <a:avLst/>
          </a:prstGeom>
        </p:spPr>
      </p:pic>
      <p:pic>
        <p:nvPicPr>
          <p:cNvPr id="13" name="Obrázek 12" descr="Obsah obrázku oblečení, boty, kreslené, ilustrace&#10;&#10;Popis byl vytvořen automaticky">
            <a:extLst>
              <a:ext uri="{FF2B5EF4-FFF2-40B4-BE49-F238E27FC236}">
                <a16:creationId xmlns:a16="http://schemas.microsoft.com/office/drawing/2014/main" id="{BE05B18B-8FB0-F288-07F4-7E27BA8D0D36}"/>
              </a:ext>
            </a:extLst>
          </p:cNvPr>
          <p:cNvPicPr>
            <a:picLocks noChangeAspect="1"/>
          </p:cNvPicPr>
          <p:nvPr/>
        </p:nvPicPr>
        <p:blipFill>
          <a:blip r:embed="rId5"/>
          <a:stretch>
            <a:fillRect/>
          </a:stretch>
        </p:blipFill>
        <p:spPr>
          <a:xfrm>
            <a:off x="674483" y="4967685"/>
            <a:ext cx="1602186" cy="1501680"/>
          </a:xfrm>
          <a:prstGeom prst="rect">
            <a:avLst/>
          </a:prstGeom>
        </p:spPr>
      </p:pic>
      <p:sp>
        <p:nvSpPr>
          <p:cNvPr id="12" name="Zástupný symbol pro číslo snímku 11">
            <a:extLst>
              <a:ext uri="{FF2B5EF4-FFF2-40B4-BE49-F238E27FC236}">
                <a16:creationId xmlns:a16="http://schemas.microsoft.com/office/drawing/2014/main" id="{1CCCD51B-BA74-D773-7428-134C0076CEDD}"/>
              </a:ext>
            </a:extLst>
          </p:cNvPr>
          <p:cNvSpPr>
            <a:spLocks noGrp="1"/>
          </p:cNvSpPr>
          <p:nvPr>
            <p:ph type="sldNum" sz="quarter" idx="12"/>
          </p:nvPr>
        </p:nvSpPr>
        <p:spPr/>
        <p:txBody>
          <a:bodyPr/>
          <a:lstStyle/>
          <a:p>
            <a:fld id="{5461BB41-8F93-1243-B4BF-DE04D556D39D}" type="slidenum">
              <a:rPr lang="cs-CZ" smtClean="0"/>
              <a:t>124</a:t>
            </a:fld>
            <a:endParaRPr lang="cs-CZ"/>
          </a:p>
        </p:txBody>
      </p:sp>
    </p:spTree>
    <p:extLst>
      <p:ext uri="{BB962C8B-B14F-4D97-AF65-F5344CB8AC3E}">
        <p14:creationId xmlns:p14="http://schemas.microsoft.com/office/powerpoint/2010/main" val="172934707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681037"/>
            <a:ext cx="10515600" cy="1509713"/>
          </a:xfrm>
        </p:spPr>
        <p:txBody>
          <a:bodyPr>
            <a:normAutofit/>
          </a:bodyPr>
          <a:lstStyle/>
          <a:p>
            <a:r>
              <a:rPr lang="cs-CZ" sz="2800" b="1">
                <a:solidFill>
                  <a:srgbClr val="0070C0"/>
                </a:solidFill>
              </a:rPr>
              <a:t>Participativní rozpočet do škol „Pébéčko“</a:t>
            </a:r>
            <a:endParaRPr lang="cs-CZ" sz="2800" b="1" dirty="0">
              <a:solidFill>
                <a:srgbClr val="002060"/>
              </a:solidFill>
            </a:endParaRPr>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pic>
        <p:nvPicPr>
          <p:cNvPr id="6" name="Obrázek 5" descr="Obsah obrázku text, snímek obrazovky, Písmo&#10;&#10;Popis byl vytvořen automaticky">
            <a:extLst>
              <a:ext uri="{FF2B5EF4-FFF2-40B4-BE49-F238E27FC236}">
                <a16:creationId xmlns:a16="http://schemas.microsoft.com/office/drawing/2014/main" id="{DE8841BC-2946-D07C-BBCE-75D624D49517}"/>
              </a:ext>
            </a:extLst>
          </p:cNvPr>
          <p:cNvPicPr>
            <a:picLocks noChangeAspect="1"/>
          </p:cNvPicPr>
          <p:nvPr/>
        </p:nvPicPr>
        <p:blipFill>
          <a:blip r:embed="rId3"/>
          <a:stretch>
            <a:fillRect/>
          </a:stretch>
        </p:blipFill>
        <p:spPr>
          <a:xfrm>
            <a:off x="838200" y="2162313"/>
            <a:ext cx="4067966" cy="3173293"/>
          </a:xfrm>
          <a:prstGeom prst="rect">
            <a:avLst/>
          </a:prstGeom>
        </p:spPr>
      </p:pic>
      <p:pic>
        <p:nvPicPr>
          <p:cNvPr id="5" name="Obrázek 4" descr="Obsah obrázku pes, savec, logo, Grafika&#10;&#10;Popis byl vytvořen automaticky">
            <a:extLst>
              <a:ext uri="{FF2B5EF4-FFF2-40B4-BE49-F238E27FC236}">
                <a16:creationId xmlns:a16="http://schemas.microsoft.com/office/drawing/2014/main" id="{3EE177A1-B5E3-AD11-6A0C-A7D865879D3B}"/>
              </a:ext>
            </a:extLst>
          </p:cNvPr>
          <p:cNvPicPr>
            <a:picLocks noChangeAspect="1"/>
          </p:cNvPicPr>
          <p:nvPr/>
        </p:nvPicPr>
        <p:blipFill>
          <a:blip r:embed="rId4"/>
          <a:stretch>
            <a:fillRect/>
          </a:stretch>
        </p:blipFill>
        <p:spPr>
          <a:xfrm>
            <a:off x="8712883" y="804556"/>
            <a:ext cx="2147949" cy="1290434"/>
          </a:xfrm>
          <a:prstGeom prst="rect">
            <a:avLst/>
          </a:prstGeom>
        </p:spPr>
      </p:pic>
      <p:pic>
        <p:nvPicPr>
          <p:cNvPr id="12" name="Obrázek 11" descr="Obsah obrázku text, Písmo, snímek obrazovky, typografie&#10;&#10;Popis byl vytvořen automaticky">
            <a:extLst>
              <a:ext uri="{FF2B5EF4-FFF2-40B4-BE49-F238E27FC236}">
                <a16:creationId xmlns:a16="http://schemas.microsoft.com/office/drawing/2014/main" id="{1A76FF88-BC48-DF88-A15D-00BFC19F9611}"/>
              </a:ext>
            </a:extLst>
          </p:cNvPr>
          <p:cNvPicPr>
            <a:picLocks noChangeAspect="1"/>
          </p:cNvPicPr>
          <p:nvPr/>
        </p:nvPicPr>
        <p:blipFill>
          <a:blip r:embed="rId5"/>
          <a:stretch>
            <a:fillRect/>
          </a:stretch>
        </p:blipFill>
        <p:spPr>
          <a:xfrm>
            <a:off x="6610196" y="2338656"/>
            <a:ext cx="3176661" cy="3292176"/>
          </a:xfrm>
          <a:prstGeom prst="rect">
            <a:avLst/>
          </a:prstGeom>
        </p:spPr>
      </p:pic>
      <p:sp>
        <p:nvSpPr>
          <p:cNvPr id="11" name="Zástupný symbol pro číslo snímku 10">
            <a:extLst>
              <a:ext uri="{FF2B5EF4-FFF2-40B4-BE49-F238E27FC236}">
                <a16:creationId xmlns:a16="http://schemas.microsoft.com/office/drawing/2014/main" id="{A0F2DF99-D71B-4673-70FF-3C162E730D6F}"/>
              </a:ext>
            </a:extLst>
          </p:cNvPr>
          <p:cNvSpPr>
            <a:spLocks noGrp="1"/>
          </p:cNvSpPr>
          <p:nvPr>
            <p:ph type="sldNum" sz="quarter" idx="12"/>
          </p:nvPr>
        </p:nvSpPr>
        <p:spPr/>
        <p:txBody>
          <a:bodyPr/>
          <a:lstStyle/>
          <a:p>
            <a:fld id="{5461BB41-8F93-1243-B4BF-DE04D556D39D}" type="slidenum">
              <a:rPr lang="cs-CZ" smtClean="0"/>
              <a:t>125</a:t>
            </a:fld>
            <a:endParaRPr lang="cs-CZ"/>
          </a:p>
        </p:txBody>
      </p:sp>
    </p:spTree>
    <p:extLst>
      <p:ext uri="{BB962C8B-B14F-4D97-AF65-F5344CB8AC3E}">
        <p14:creationId xmlns:p14="http://schemas.microsoft.com/office/powerpoint/2010/main" val="387643237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681037"/>
            <a:ext cx="10515600" cy="1509713"/>
          </a:xfrm>
        </p:spPr>
        <p:txBody>
          <a:bodyPr>
            <a:normAutofit/>
          </a:bodyPr>
          <a:lstStyle/>
          <a:p>
            <a:r>
              <a:rPr lang="cs-CZ" sz="2800" b="1" dirty="0">
                <a:solidFill>
                  <a:srgbClr val="0070C0"/>
                </a:solidFill>
              </a:rPr>
              <a:t>Podpora primární prevence dětí a mládeže</a:t>
            </a:r>
            <a:br>
              <a:rPr lang="cs-CZ" sz="2800" b="1" dirty="0">
                <a:solidFill>
                  <a:srgbClr val="0070C0"/>
                </a:solidFill>
              </a:rPr>
            </a:br>
            <a:r>
              <a:rPr lang="cs-CZ" sz="2800" b="1" dirty="0">
                <a:solidFill>
                  <a:srgbClr val="0070C0"/>
                </a:solidFill>
              </a:rPr>
              <a:t>spolupráce se spolkem NEPOSEDA</a:t>
            </a:r>
            <a:endParaRPr lang="cs-CZ" sz="2800" b="1" dirty="0">
              <a:solidFill>
                <a:srgbClr val="002060"/>
              </a:solidFill>
            </a:endParaRP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248530" y="1736849"/>
            <a:ext cx="11199055" cy="4840532"/>
          </a:xfrm>
        </p:spPr>
        <p:txBody>
          <a:bodyPr>
            <a:normAutofit fontScale="70000" lnSpcReduction="20000"/>
          </a:bodyPr>
          <a:lstStyle/>
          <a:p>
            <a:pPr marL="0" indent="0">
              <a:buNone/>
            </a:pPr>
            <a:endParaRPr lang="cs-CZ" sz="2400" b="1" dirty="0"/>
          </a:p>
          <a:p>
            <a:pPr algn="just">
              <a:lnSpc>
                <a:spcPct val="120000"/>
              </a:lnSpc>
            </a:pPr>
            <a:r>
              <a:rPr lang="cs-CZ" sz="2600" b="1" dirty="0"/>
              <a:t>Spolupráce od února 2024 </a:t>
            </a:r>
            <a:r>
              <a:rPr lang="cs-CZ" sz="2600" dirty="0">
                <a:solidFill>
                  <a:schemeClr val="tx1">
                    <a:lumMod val="65000"/>
                    <a:lumOff val="35000"/>
                  </a:schemeClr>
                </a:solidFill>
              </a:rPr>
              <a:t>(už v říjnu 2023 , v rámci Dne zdraví měl Neposeda v Divadle U 22 přednášku)</a:t>
            </a:r>
          </a:p>
          <a:p>
            <a:pPr algn="just">
              <a:lnSpc>
                <a:spcPct val="120000"/>
              </a:lnSpc>
            </a:pPr>
            <a:r>
              <a:rPr lang="cs-CZ" sz="2600" b="1" dirty="0"/>
              <a:t>Spolek NEPOSEDA – poskytovatel sociálních sužeb, kteří se věnují také dětem a mládeži, pracují v terénu, ve školách</a:t>
            </a:r>
            <a:r>
              <a:rPr lang="cs-CZ" sz="2600" dirty="0"/>
              <a:t>, poskytují individuální a skupinové terapie, </a:t>
            </a:r>
            <a:r>
              <a:rPr lang="cs-CZ" sz="2600" dirty="0" err="1"/>
              <a:t>streetwork</a:t>
            </a:r>
            <a:endParaRPr lang="cs-CZ" sz="2600" dirty="0"/>
          </a:p>
          <a:p>
            <a:pPr algn="just">
              <a:lnSpc>
                <a:spcPct val="120000"/>
              </a:lnSpc>
            </a:pPr>
            <a:r>
              <a:rPr lang="cs-CZ" sz="2600" dirty="0"/>
              <a:t>Zaměřujeme se na primární prevenci rizikového chování dětí a mládeže v MČ Praha 22</a:t>
            </a:r>
          </a:p>
          <a:p>
            <a:pPr algn="just">
              <a:lnSpc>
                <a:spcPct val="120000"/>
              </a:lnSpc>
            </a:pPr>
            <a:r>
              <a:rPr lang="cs-CZ" sz="2600" dirty="0"/>
              <a:t>MČ Praha 22 má </a:t>
            </a:r>
            <a:r>
              <a:rPr lang="cs-CZ" sz="2600" dirty="0">
                <a:solidFill>
                  <a:srgbClr val="000000"/>
                </a:solidFill>
                <a:effectLst/>
                <a:ea typeface="Times New Roman" panose="02020603050405020304" pitchFamily="18" charset="0"/>
              </a:rPr>
              <a:t>primární prevenci rizikového chování dětí a mládeže mezi svými prioritami a  také již dlouhodobě ve svých důležitých, veřejně dostupných dokumentech:</a:t>
            </a:r>
            <a:endParaRPr lang="cs-CZ" sz="2600" dirty="0"/>
          </a:p>
          <a:p>
            <a:pPr>
              <a:lnSpc>
                <a:spcPct val="120000"/>
              </a:lnSpc>
            </a:pPr>
            <a:endParaRPr lang="cs-CZ" sz="2000" dirty="0"/>
          </a:p>
          <a:p>
            <a:pPr>
              <a:lnSpc>
                <a:spcPct val="120000"/>
              </a:lnSpc>
            </a:pPr>
            <a:endParaRPr lang="cs-CZ" sz="2000" dirty="0"/>
          </a:p>
          <a:p>
            <a:pPr>
              <a:lnSpc>
                <a:spcPct val="120000"/>
              </a:lnSpc>
            </a:pPr>
            <a:endParaRPr lang="cs-CZ" sz="2000" dirty="0">
              <a:effectLst/>
            </a:endParaRPr>
          </a:p>
          <a:p>
            <a:pPr marL="0" indent="0">
              <a:lnSpc>
                <a:spcPct val="120000"/>
              </a:lnSpc>
              <a:buNone/>
            </a:pPr>
            <a:endParaRPr lang="cs-CZ" sz="2000" dirty="0"/>
          </a:p>
          <a:p>
            <a:pPr algn="just">
              <a:lnSpc>
                <a:spcPct val="120000"/>
              </a:lnSpc>
            </a:pPr>
            <a:r>
              <a:rPr lang="cs-CZ" sz="2300" b="1" dirty="0"/>
              <a:t>Každá ZŠ má svého školního metodika prevence, výchovného poradce, kariérního poradce, speciálního pedagoga – dětem se v oblasti prevence věnují, spolek NEPOSEDA poskytuje další servis, poradenství, práci v terénu</a:t>
            </a:r>
          </a:p>
          <a:p>
            <a:pPr lvl="1">
              <a:lnSpc>
                <a:spcPct val="120000"/>
              </a:lnSpc>
            </a:pPr>
            <a:endParaRPr lang="cs-CZ" sz="2000" dirty="0"/>
          </a:p>
          <a:p>
            <a:endParaRPr lang="cs-CZ" sz="2400" dirty="0"/>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pic>
        <p:nvPicPr>
          <p:cNvPr id="5" name="Obrázek 4" descr="Obsah obrázku text, Písmo, logo, snímek obrazovky&#10;&#10;Popis byl vytvořen automaticky">
            <a:extLst>
              <a:ext uri="{FF2B5EF4-FFF2-40B4-BE49-F238E27FC236}">
                <a16:creationId xmlns:a16="http://schemas.microsoft.com/office/drawing/2014/main" id="{79F9F2A5-EAC4-D5A7-030C-3A28B024A2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95470" y="867030"/>
            <a:ext cx="1772530" cy="869819"/>
          </a:xfrm>
          <a:prstGeom prst="rect">
            <a:avLst/>
          </a:prstGeom>
        </p:spPr>
      </p:pic>
      <p:pic>
        <p:nvPicPr>
          <p:cNvPr id="8" name="Obrázek 7" descr="Obsah obrázku text, Písmo, bílé, algebra&#10;&#10;Popis byl vytvořen automaticky">
            <a:extLst>
              <a:ext uri="{FF2B5EF4-FFF2-40B4-BE49-F238E27FC236}">
                <a16:creationId xmlns:a16="http://schemas.microsoft.com/office/drawing/2014/main" id="{DCF678AF-8964-7EAD-DF93-B6F19C2F4ADD}"/>
              </a:ext>
            </a:extLst>
          </p:cNvPr>
          <p:cNvPicPr>
            <a:picLocks noChangeAspect="1"/>
          </p:cNvPicPr>
          <p:nvPr/>
        </p:nvPicPr>
        <p:blipFill>
          <a:blip r:embed="rId4"/>
          <a:stretch>
            <a:fillRect/>
          </a:stretch>
        </p:blipFill>
        <p:spPr>
          <a:xfrm>
            <a:off x="5131837" y="4231760"/>
            <a:ext cx="6811633" cy="1275718"/>
          </a:xfrm>
          <a:prstGeom prst="rect">
            <a:avLst/>
          </a:prstGeom>
        </p:spPr>
      </p:pic>
      <p:sp>
        <p:nvSpPr>
          <p:cNvPr id="12" name="Zástupný symbol pro číslo snímku 11">
            <a:extLst>
              <a:ext uri="{FF2B5EF4-FFF2-40B4-BE49-F238E27FC236}">
                <a16:creationId xmlns:a16="http://schemas.microsoft.com/office/drawing/2014/main" id="{9854FAF3-E933-84F3-ED26-DDD32165D159}"/>
              </a:ext>
            </a:extLst>
          </p:cNvPr>
          <p:cNvSpPr>
            <a:spLocks noGrp="1"/>
          </p:cNvSpPr>
          <p:nvPr>
            <p:ph type="sldNum" sz="quarter" idx="12"/>
          </p:nvPr>
        </p:nvSpPr>
        <p:spPr/>
        <p:txBody>
          <a:bodyPr/>
          <a:lstStyle/>
          <a:p>
            <a:fld id="{5461BB41-8F93-1243-B4BF-DE04D556D39D}" type="slidenum">
              <a:rPr lang="cs-CZ" smtClean="0"/>
              <a:t>126</a:t>
            </a:fld>
            <a:endParaRPr lang="cs-CZ"/>
          </a:p>
        </p:txBody>
      </p:sp>
    </p:spTree>
    <p:extLst>
      <p:ext uri="{BB962C8B-B14F-4D97-AF65-F5344CB8AC3E}">
        <p14:creationId xmlns:p14="http://schemas.microsoft.com/office/powerpoint/2010/main" val="1792140207"/>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681037"/>
            <a:ext cx="10515600" cy="1509713"/>
          </a:xfrm>
        </p:spPr>
        <p:txBody>
          <a:bodyPr>
            <a:normAutofit/>
          </a:bodyPr>
          <a:lstStyle/>
          <a:p>
            <a:r>
              <a:rPr lang="cs-CZ" sz="2800" b="1" dirty="0">
                <a:solidFill>
                  <a:srgbClr val="0070C0"/>
                </a:solidFill>
              </a:rPr>
              <a:t>Podpora primární prevence dětí a mládeže</a:t>
            </a:r>
            <a:br>
              <a:rPr lang="cs-CZ" sz="2800" b="1" dirty="0">
                <a:solidFill>
                  <a:srgbClr val="0070C0"/>
                </a:solidFill>
              </a:rPr>
            </a:br>
            <a:r>
              <a:rPr lang="cs-CZ" sz="2800" b="1" dirty="0">
                <a:solidFill>
                  <a:srgbClr val="0070C0"/>
                </a:solidFill>
              </a:rPr>
              <a:t>spolupráce se spolkem NEPOSEDA</a:t>
            </a:r>
            <a:endParaRPr lang="cs-CZ" sz="2800" b="1" dirty="0">
              <a:solidFill>
                <a:srgbClr val="002060"/>
              </a:solidFill>
            </a:endParaRP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248530" y="1736849"/>
            <a:ext cx="11199055" cy="4840532"/>
          </a:xfrm>
        </p:spPr>
        <p:txBody>
          <a:bodyPr>
            <a:normAutofit fontScale="92500" lnSpcReduction="20000"/>
          </a:bodyPr>
          <a:lstStyle/>
          <a:p>
            <a:pPr marL="0" indent="0">
              <a:buNone/>
            </a:pPr>
            <a:endParaRPr lang="cs-CZ" sz="2400" b="1" dirty="0"/>
          </a:p>
          <a:p>
            <a:pPr algn="just">
              <a:lnSpc>
                <a:spcPct val="120000"/>
              </a:lnSpc>
            </a:pPr>
            <a:r>
              <a:rPr lang="cs-CZ" sz="2000" b="1" dirty="0"/>
              <a:t>Spolek NEPOSEDA</a:t>
            </a:r>
            <a:r>
              <a:rPr lang="cs-CZ" sz="2000" dirty="0"/>
              <a:t> – na přelomu ledna/února  byli zástupci Neposedy přítomni na pedagogických radách obou ZŠ, kde učitele žáků 2. stupně seznámili se svými službami a představili svoje aktivity, následně zástupci NEPOSEDY navštívili také jednotlivé třídy, kde se žákům představili a seznámili je s tím, s čím se na ně žáci mohou obrátit</a:t>
            </a:r>
          </a:p>
          <a:p>
            <a:pPr algn="just">
              <a:lnSpc>
                <a:spcPct val="120000"/>
              </a:lnSpc>
            </a:pPr>
            <a:r>
              <a:rPr lang="cs-CZ" sz="2000" b="1" dirty="0"/>
              <a:t>Od února 2024 navštěvuje NEPOSEDA v pravidelných intervalech 1x týdně ZŠ U Obory, následně 1x týdně ZŠ Jandusů</a:t>
            </a:r>
            <a:r>
              <a:rPr lang="cs-CZ" sz="2000" dirty="0"/>
              <a:t>, a to vždy přímo v prostorách školy</a:t>
            </a:r>
          </a:p>
          <a:p>
            <a:pPr algn="just">
              <a:lnSpc>
                <a:spcPct val="120000"/>
              </a:lnSpc>
            </a:pPr>
            <a:r>
              <a:rPr lang="cs-CZ" sz="2000" b="1" dirty="0"/>
              <a:t>Každý týden pak NEPOSEDA realizuje také terénní práci, kdy se pohybuje v terénu</a:t>
            </a:r>
            <a:r>
              <a:rPr lang="cs-CZ" sz="2000" dirty="0"/>
              <a:t> mezi oběma ZŠ a navštěvuje místa, kde se schází děti a mládež (např. park obora, skatepark, prostory nádraží apod.)</a:t>
            </a:r>
          </a:p>
          <a:p>
            <a:pPr algn="just">
              <a:lnSpc>
                <a:spcPct val="120000"/>
              </a:lnSpc>
            </a:pPr>
            <a:r>
              <a:rPr lang="cs-CZ" sz="2000" b="1" dirty="0"/>
              <a:t>V úvahu připadá do budoucna také mobilní pracoviště NEPOSEDY</a:t>
            </a:r>
            <a:r>
              <a:rPr lang="cs-CZ" sz="2000" dirty="0"/>
              <a:t>, a to formou elektro dodávky, která by plnila funkci mobilního poradenského pracoviště</a:t>
            </a:r>
          </a:p>
          <a:p>
            <a:pPr algn="just">
              <a:lnSpc>
                <a:spcPct val="120000"/>
              </a:lnSpc>
            </a:pPr>
            <a:r>
              <a:rPr lang="cs-CZ" sz="2000" b="1" dirty="0"/>
              <a:t>MČ Praha 22 má v plánu se pravidelně 1xměsíčně se zástupci NEPOSEDY scházet a vyhodnocovat </a:t>
            </a:r>
            <a:r>
              <a:rPr lang="cs-CZ" sz="2000" dirty="0"/>
              <a:t>jejich činnost, poznatky, potřeby, a to také za přítomnosti školních metodiků prevence a případně pracovnic z </a:t>
            </a:r>
            <a:r>
              <a:rPr lang="cs-CZ" sz="2000" dirty="0" err="1"/>
              <a:t>OSPODu</a:t>
            </a:r>
            <a:endParaRPr lang="cs-CZ" sz="2000" dirty="0"/>
          </a:p>
          <a:p>
            <a:pPr algn="just">
              <a:lnSpc>
                <a:spcPct val="120000"/>
              </a:lnSpc>
            </a:pPr>
            <a:endParaRPr lang="cs-CZ" sz="2000" dirty="0"/>
          </a:p>
          <a:p>
            <a:pPr algn="just">
              <a:lnSpc>
                <a:spcPct val="120000"/>
              </a:lnSpc>
            </a:pPr>
            <a:endParaRPr lang="cs-CZ" sz="2000" dirty="0">
              <a:effectLst/>
            </a:endParaRPr>
          </a:p>
          <a:p>
            <a:pPr marL="0" indent="0">
              <a:lnSpc>
                <a:spcPct val="120000"/>
              </a:lnSpc>
              <a:buNone/>
            </a:pPr>
            <a:endParaRPr lang="cs-CZ" sz="2000" dirty="0"/>
          </a:p>
          <a:p>
            <a:pPr lvl="1">
              <a:lnSpc>
                <a:spcPct val="120000"/>
              </a:lnSpc>
            </a:pPr>
            <a:endParaRPr lang="cs-CZ" sz="2000" dirty="0"/>
          </a:p>
          <a:p>
            <a:endParaRPr lang="cs-CZ" sz="2400" dirty="0"/>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pic>
        <p:nvPicPr>
          <p:cNvPr id="5" name="Obrázek 4" descr="Obsah obrázku text, Písmo, logo, snímek obrazovky&#10;&#10;Popis byl vytvořen automaticky">
            <a:extLst>
              <a:ext uri="{FF2B5EF4-FFF2-40B4-BE49-F238E27FC236}">
                <a16:creationId xmlns:a16="http://schemas.microsoft.com/office/drawing/2014/main" id="{79F9F2A5-EAC4-D5A7-030C-3A28B024A2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95470" y="867030"/>
            <a:ext cx="1772530" cy="869819"/>
          </a:xfrm>
          <a:prstGeom prst="rect">
            <a:avLst/>
          </a:prstGeom>
        </p:spPr>
      </p:pic>
      <p:sp>
        <p:nvSpPr>
          <p:cNvPr id="11" name="Zástupný symbol pro číslo snímku 10">
            <a:extLst>
              <a:ext uri="{FF2B5EF4-FFF2-40B4-BE49-F238E27FC236}">
                <a16:creationId xmlns:a16="http://schemas.microsoft.com/office/drawing/2014/main" id="{12C3D0CD-7D46-6511-2263-0B30EE532936}"/>
              </a:ext>
            </a:extLst>
          </p:cNvPr>
          <p:cNvSpPr>
            <a:spLocks noGrp="1"/>
          </p:cNvSpPr>
          <p:nvPr>
            <p:ph type="sldNum" sz="quarter" idx="12"/>
          </p:nvPr>
        </p:nvSpPr>
        <p:spPr/>
        <p:txBody>
          <a:bodyPr/>
          <a:lstStyle/>
          <a:p>
            <a:fld id="{5461BB41-8F93-1243-B4BF-DE04D556D39D}" type="slidenum">
              <a:rPr lang="cs-CZ" smtClean="0"/>
              <a:t>127</a:t>
            </a:fld>
            <a:endParaRPr lang="cs-CZ"/>
          </a:p>
        </p:txBody>
      </p:sp>
    </p:spTree>
    <p:extLst>
      <p:ext uri="{BB962C8B-B14F-4D97-AF65-F5344CB8AC3E}">
        <p14:creationId xmlns:p14="http://schemas.microsoft.com/office/powerpoint/2010/main" val="377108332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15AB74EE-0453-B555-F843-ABAFB7C5410A}"/>
              </a:ext>
            </a:extLst>
          </p:cNvPr>
          <p:cNvSpPr>
            <a:spLocks noGrp="1"/>
          </p:cNvSpPr>
          <p:nvPr>
            <p:ph type="title"/>
          </p:nvPr>
        </p:nvSpPr>
        <p:spPr>
          <a:xfrm>
            <a:off x="838200" y="681037"/>
            <a:ext cx="10515600" cy="1509713"/>
          </a:xfrm>
        </p:spPr>
        <p:txBody>
          <a:bodyPr>
            <a:normAutofit/>
          </a:bodyPr>
          <a:lstStyle/>
          <a:p>
            <a:r>
              <a:rPr lang="cs-CZ" sz="2800" b="1" dirty="0">
                <a:solidFill>
                  <a:srgbClr val="002060"/>
                </a:solidFill>
              </a:rPr>
              <a:t>Co se již podařilo zrealizovat či nastartovat? </a:t>
            </a:r>
            <a:endParaRPr lang="cs-CZ" sz="2000" b="1" dirty="0">
              <a:solidFill>
                <a:srgbClr val="002060"/>
              </a:solidFill>
            </a:endParaRPr>
          </a:p>
        </p:txBody>
      </p:sp>
      <p:sp>
        <p:nvSpPr>
          <p:cNvPr id="3" name="Zástupný obsah 2">
            <a:extLst>
              <a:ext uri="{FF2B5EF4-FFF2-40B4-BE49-F238E27FC236}">
                <a16:creationId xmlns:a16="http://schemas.microsoft.com/office/drawing/2014/main" id="{2300CDF3-CF8E-A8D3-4194-F73139161227}"/>
              </a:ext>
            </a:extLst>
          </p:cNvPr>
          <p:cNvSpPr>
            <a:spLocks noGrp="1"/>
          </p:cNvSpPr>
          <p:nvPr>
            <p:ph idx="1"/>
          </p:nvPr>
        </p:nvSpPr>
        <p:spPr>
          <a:xfrm>
            <a:off x="690465" y="1336432"/>
            <a:ext cx="9656035" cy="4840532"/>
          </a:xfrm>
        </p:spPr>
        <p:txBody>
          <a:bodyPr>
            <a:normAutofit/>
          </a:bodyPr>
          <a:lstStyle/>
          <a:p>
            <a:pPr marL="0" indent="0">
              <a:buNone/>
            </a:pPr>
            <a:endParaRPr lang="cs-CZ" sz="2400" b="1" dirty="0"/>
          </a:p>
          <a:p>
            <a:pPr marL="0" indent="0">
              <a:buNone/>
            </a:pPr>
            <a:r>
              <a:rPr lang="cs-CZ" sz="2400" b="1" dirty="0">
                <a:solidFill>
                  <a:srgbClr val="0070C0"/>
                </a:solidFill>
              </a:rPr>
              <a:t>Spolupráce se školní jídelnou</a:t>
            </a:r>
          </a:p>
          <a:p>
            <a:endParaRPr lang="cs-CZ" sz="2400" dirty="0"/>
          </a:p>
          <a:p>
            <a:r>
              <a:rPr lang="cs-CZ" sz="2400" dirty="0"/>
              <a:t>Mapování možností v oblasti zdravého stravování </a:t>
            </a:r>
          </a:p>
          <a:p>
            <a:r>
              <a:rPr lang="cs-CZ" sz="2400" dirty="0"/>
              <a:t>Realizace rozšíření nabídky o salátový bar (od února 2024)</a:t>
            </a:r>
          </a:p>
          <a:p>
            <a:r>
              <a:rPr lang="cs-CZ" sz="2400" dirty="0"/>
              <a:t>Podpora osvěty v oblasti zdravého stravování, např. Den otevřených dveří, zaměřený na toto téma (1.5. 2024)</a:t>
            </a:r>
          </a:p>
        </p:txBody>
      </p:sp>
      <p:pic>
        <p:nvPicPr>
          <p:cNvPr id="4" name="Picture 5" descr="Snímek obrazovky 2017-03-10 v 13.18.25.png">
            <a:extLst>
              <a:ext uri="{FF2B5EF4-FFF2-40B4-BE49-F238E27FC236}">
                <a16:creationId xmlns:a16="http://schemas.microsoft.com/office/drawing/2014/main" id="{0A4CA89E-3B5C-7A91-2D6B-3C5C24F0C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CF18B7C5-8BC0-7B05-1D9A-282CE0868919}"/>
              </a:ext>
            </a:extLst>
          </p:cNvPr>
          <p:cNvSpPr>
            <a:spLocks noGrp="1"/>
          </p:cNvSpPr>
          <p:nvPr>
            <p:ph type="sldNum" sz="quarter" idx="12"/>
          </p:nvPr>
        </p:nvSpPr>
        <p:spPr/>
        <p:txBody>
          <a:bodyPr/>
          <a:lstStyle/>
          <a:p>
            <a:fld id="{5461BB41-8F93-1243-B4BF-DE04D556D39D}" type="slidenum">
              <a:rPr lang="cs-CZ" smtClean="0"/>
              <a:t>128</a:t>
            </a:fld>
            <a:endParaRPr lang="cs-CZ"/>
          </a:p>
        </p:txBody>
      </p:sp>
    </p:spTree>
    <p:extLst>
      <p:ext uri="{BB962C8B-B14F-4D97-AF65-F5344CB8AC3E}">
        <p14:creationId xmlns:p14="http://schemas.microsoft.com/office/powerpoint/2010/main" val="137857825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BC8CC4F-90F1-3DCD-EA49-48D40265AA7D}"/>
              </a:ext>
            </a:extLst>
          </p:cNvPr>
          <p:cNvSpPr>
            <a:spLocks noGrp="1"/>
          </p:cNvSpPr>
          <p:nvPr>
            <p:ph type="title"/>
          </p:nvPr>
        </p:nvSpPr>
        <p:spPr>
          <a:xfrm>
            <a:off x="838200" y="1011115"/>
            <a:ext cx="10097022" cy="751376"/>
          </a:xfrm>
        </p:spPr>
        <p:txBody>
          <a:bodyPr>
            <a:normAutofit/>
          </a:bodyPr>
          <a:lstStyle/>
          <a:p>
            <a:pPr algn="ctr"/>
            <a:r>
              <a:rPr lang="cs-CZ" sz="3200" b="1" dirty="0">
                <a:solidFill>
                  <a:srgbClr val="002060"/>
                </a:solidFill>
                <a:latin typeface="Calibri" panose="020F0502020204030204" pitchFamily="34" charset="0"/>
                <a:cs typeface="Calibri" panose="020F0502020204030204" pitchFamily="34" charset="0"/>
              </a:rPr>
              <a:t>Krátkodobé vize</a:t>
            </a:r>
          </a:p>
        </p:txBody>
      </p:sp>
      <p:sp>
        <p:nvSpPr>
          <p:cNvPr id="3" name="Zástupný obsah 2">
            <a:extLst>
              <a:ext uri="{FF2B5EF4-FFF2-40B4-BE49-F238E27FC236}">
                <a16:creationId xmlns:a16="http://schemas.microsoft.com/office/drawing/2014/main" id="{12A6DDF6-7934-A9E1-6909-962715B195B6}"/>
              </a:ext>
            </a:extLst>
          </p:cNvPr>
          <p:cNvSpPr>
            <a:spLocks noGrp="1"/>
          </p:cNvSpPr>
          <p:nvPr>
            <p:ph idx="1"/>
          </p:nvPr>
        </p:nvSpPr>
        <p:spPr>
          <a:xfrm>
            <a:off x="838200" y="2083777"/>
            <a:ext cx="10209756" cy="4093186"/>
          </a:xfrm>
        </p:spPr>
        <p:txBody>
          <a:bodyPr>
            <a:normAutofit lnSpcReduction="10000"/>
          </a:bodyPr>
          <a:lstStyle/>
          <a:p>
            <a:r>
              <a:rPr lang="cs-CZ" sz="2200" b="1" dirty="0">
                <a:latin typeface="Calibri" panose="020F0502020204030204" pitchFamily="34" charset="0"/>
                <a:cs typeface="Calibri" panose="020F0502020204030204" pitchFamily="34" charset="0"/>
              </a:rPr>
              <a:t>Bezpečnost žáků a zaměstnanců </a:t>
            </a:r>
            <a:r>
              <a:rPr lang="cs-CZ" sz="2200" dirty="0">
                <a:latin typeface="Calibri" panose="020F0502020204030204" pitchFamily="34" charset="0"/>
                <a:cs typeface="Calibri" panose="020F0502020204030204" pitchFamily="34" charset="0"/>
              </a:rPr>
              <a:t>ve školách.</a:t>
            </a:r>
          </a:p>
          <a:p>
            <a:r>
              <a:rPr lang="cs-CZ" sz="2200" b="1" dirty="0">
                <a:latin typeface="Calibri" panose="020F0502020204030204" pitchFamily="34" charset="0"/>
                <a:cs typeface="Calibri" panose="020F0502020204030204" pitchFamily="34" charset="0"/>
              </a:rPr>
              <a:t>Prevence</a:t>
            </a:r>
            <a:r>
              <a:rPr lang="cs-CZ" sz="2200" dirty="0">
                <a:latin typeface="Calibri" panose="020F0502020204030204" pitchFamily="34" charset="0"/>
                <a:cs typeface="Calibri" panose="020F0502020204030204" pitchFamily="34" charset="0"/>
              </a:rPr>
              <a:t> rizikového chování žáků.</a:t>
            </a:r>
          </a:p>
          <a:p>
            <a:r>
              <a:rPr lang="cs-CZ" sz="2200" b="1" dirty="0">
                <a:latin typeface="Calibri" panose="020F0502020204030204" pitchFamily="34" charset="0"/>
                <a:cs typeface="Calibri" panose="020F0502020204030204" pitchFamily="34" charset="0"/>
              </a:rPr>
              <a:t>Aktivní využívání možností v rámci projektu MAP IV</a:t>
            </a:r>
            <a:r>
              <a:rPr lang="cs-CZ" sz="2200" dirty="0">
                <a:latin typeface="Calibri" panose="020F0502020204030204" pitchFamily="34" charset="0"/>
                <a:cs typeface="Calibri" panose="020F0502020204030204" pitchFamily="34" charset="0"/>
              </a:rPr>
              <a:t>.</a:t>
            </a:r>
          </a:p>
          <a:p>
            <a:r>
              <a:rPr lang="cs-CZ" sz="2200" b="1" dirty="0">
                <a:latin typeface="Calibri" panose="020F0502020204030204" pitchFamily="34" charset="0"/>
                <a:cs typeface="Calibri" panose="020F0502020204030204" pitchFamily="34" charset="0"/>
              </a:rPr>
              <a:t>Podpora letošního výročí obou Základních škol </a:t>
            </a:r>
            <a:r>
              <a:rPr lang="cs-CZ" sz="2200" dirty="0">
                <a:latin typeface="Calibri" panose="020F0502020204030204" pitchFamily="34" charset="0"/>
                <a:cs typeface="Calibri" panose="020F0502020204030204" pitchFamily="34" charset="0"/>
              </a:rPr>
              <a:t>(ZŠ Jandusů slaví letos 140. výročí a ZŠ U Obory slaví letos 90. výročí od svého založení).</a:t>
            </a:r>
          </a:p>
          <a:p>
            <a:r>
              <a:rPr lang="cs-CZ" sz="2200" b="1" dirty="0">
                <a:latin typeface="Calibri" panose="020F0502020204030204" pitchFamily="34" charset="0"/>
                <a:cs typeface="Calibri" panose="020F0502020204030204" pitchFamily="34" charset="0"/>
              </a:rPr>
              <a:t>Elektronický zápis na zbývajících mateřských školách </a:t>
            </a:r>
            <a:r>
              <a:rPr lang="cs-CZ" sz="2200" dirty="0">
                <a:latin typeface="Calibri" panose="020F0502020204030204" pitchFamily="34" charset="0"/>
                <a:cs typeface="Calibri" panose="020F0502020204030204" pitchFamily="34" charset="0"/>
              </a:rPr>
              <a:t>(do roku 2025).</a:t>
            </a:r>
          </a:p>
          <a:p>
            <a:r>
              <a:rPr lang="cs-CZ" sz="2200" b="1" dirty="0">
                <a:latin typeface="Calibri" panose="020F0502020204030204" pitchFamily="34" charset="0"/>
                <a:cs typeface="Calibri" panose="020F0502020204030204" pitchFamily="34" charset="0"/>
              </a:rPr>
              <a:t>Rozšiřování nabídky škol v obsahu </a:t>
            </a:r>
            <a:r>
              <a:rPr lang="cs-CZ" sz="2200" dirty="0">
                <a:latin typeface="Calibri" panose="020F0502020204030204" pitchFamily="34" charset="0"/>
                <a:cs typeface="Calibri" panose="020F0502020204030204" pitchFamily="34" charset="0"/>
              </a:rPr>
              <a:t>vzdělávání.</a:t>
            </a:r>
          </a:p>
          <a:p>
            <a:r>
              <a:rPr lang="cs-CZ" sz="2200" b="1" dirty="0">
                <a:latin typeface="Calibri" panose="020F0502020204030204" pitchFamily="34" charset="0"/>
                <a:cs typeface="Calibri" panose="020F0502020204030204" pitchFamily="34" charset="0"/>
              </a:rPr>
              <a:t>Lesní MŠ</a:t>
            </a:r>
            <a:r>
              <a:rPr lang="cs-CZ" sz="2200" dirty="0">
                <a:latin typeface="Calibri" panose="020F0502020204030204" pitchFamily="34" charset="0"/>
                <a:cs typeface="Calibri" panose="020F0502020204030204" pitchFamily="34" charset="0"/>
              </a:rPr>
              <a:t>.</a:t>
            </a:r>
          </a:p>
          <a:p>
            <a:r>
              <a:rPr lang="cs-CZ" sz="2200" b="1" dirty="0">
                <a:latin typeface="Calibri" panose="020F0502020204030204" pitchFamily="34" charset="0"/>
                <a:cs typeface="Calibri" panose="020F0502020204030204" pitchFamily="34" charset="0"/>
              </a:rPr>
              <a:t>Rozšíření pracoviště Dům UM a ZUŠ LYRA.</a:t>
            </a:r>
          </a:p>
          <a:p>
            <a:r>
              <a:rPr lang="cs-CZ" sz="2200" b="1" dirty="0">
                <a:latin typeface="Calibri" panose="020F0502020204030204" pitchFamily="34" charset="0"/>
                <a:cs typeface="Calibri" panose="020F0502020204030204" pitchFamily="34" charset="0"/>
              </a:rPr>
              <a:t>Otevřená komunikace všech školských z</a:t>
            </a:r>
            <a:r>
              <a:rPr lang="cs-CZ" sz="2200" dirty="0">
                <a:latin typeface="Calibri" panose="020F0502020204030204" pitchFamily="34" charset="0"/>
                <a:cs typeface="Calibri" panose="020F0502020204030204" pitchFamily="34" charset="0"/>
              </a:rPr>
              <a:t>ařízení také na sociálních sítích.</a:t>
            </a:r>
          </a:p>
          <a:p>
            <a:endParaRPr lang="cs-CZ" sz="2200" dirty="0">
              <a:latin typeface="Calibri" panose="020F0502020204030204" pitchFamily="34" charset="0"/>
              <a:cs typeface="Calibri" panose="020F0502020204030204" pitchFamily="34" charset="0"/>
            </a:endParaRPr>
          </a:p>
          <a:p>
            <a:endParaRPr lang="cs-CZ" sz="2200" dirty="0">
              <a:latin typeface="Calibri" panose="020F0502020204030204" pitchFamily="34" charset="0"/>
              <a:cs typeface="Calibri" panose="020F0502020204030204" pitchFamily="34" charset="0"/>
            </a:endParaRPr>
          </a:p>
          <a:p>
            <a:endParaRPr lang="cs-CZ" dirty="0"/>
          </a:p>
        </p:txBody>
      </p:sp>
      <p:pic>
        <p:nvPicPr>
          <p:cNvPr id="4" name="Picture 5" descr="Snímek obrazovky 2017-03-10 v 13.18.25.png">
            <a:extLst>
              <a:ext uri="{FF2B5EF4-FFF2-40B4-BE49-F238E27FC236}">
                <a16:creationId xmlns:a16="http://schemas.microsoft.com/office/drawing/2014/main" id="{109DCF76-3E8B-1806-8673-6AD6267148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393A6F42-CED0-60DE-1FB1-9160F5C1D16B}"/>
              </a:ext>
            </a:extLst>
          </p:cNvPr>
          <p:cNvSpPr>
            <a:spLocks noGrp="1"/>
          </p:cNvSpPr>
          <p:nvPr>
            <p:ph type="sldNum" sz="quarter" idx="12"/>
          </p:nvPr>
        </p:nvSpPr>
        <p:spPr/>
        <p:txBody>
          <a:bodyPr/>
          <a:lstStyle/>
          <a:p>
            <a:fld id="{5461BB41-8F93-1243-B4BF-DE04D556D39D}" type="slidenum">
              <a:rPr lang="cs-CZ" smtClean="0"/>
              <a:t>129</a:t>
            </a:fld>
            <a:endParaRPr lang="cs-CZ"/>
          </a:p>
        </p:txBody>
      </p:sp>
    </p:spTree>
    <p:extLst>
      <p:ext uri="{BB962C8B-B14F-4D97-AF65-F5344CB8AC3E}">
        <p14:creationId xmlns:p14="http://schemas.microsoft.com/office/powerpoint/2010/main" val="92440308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838200" y="1019907"/>
            <a:ext cx="10515600" cy="958361"/>
          </a:xfrm>
        </p:spPr>
        <p:txBody>
          <a:bodyPr>
            <a:normAutofit/>
          </a:bodyPr>
          <a:lstStyle/>
          <a:p>
            <a:pPr algn="ctr"/>
            <a:r>
              <a:rPr lang="cs-CZ" sz="3200" b="1" dirty="0">
                <a:solidFill>
                  <a:srgbClr val="002060"/>
                </a:solidFill>
                <a:latin typeface="Calibri" panose="020F0502020204030204" pitchFamily="34" charset="0"/>
                <a:cs typeface="Calibri" panose="020F0502020204030204" pitchFamily="34" charset="0"/>
              </a:rPr>
              <a:t>Střednědobé i dlouhodobé vize</a:t>
            </a:r>
          </a:p>
        </p:txBody>
      </p:sp>
      <p:sp>
        <p:nvSpPr>
          <p:cNvPr id="3" name="Zástupný obsah 2">
            <a:extLst>
              <a:ext uri="{FF2B5EF4-FFF2-40B4-BE49-F238E27FC236}">
                <a16:creationId xmlns:a16="http://schemas.microsoft.com/office/drawing/2014/main" id="{716D543F-594D-DE4A-DC90-FD18A9B4ACAC}"/>
              </a:ext>
            </a:extLst>
          </p:cNvPr>
          <p:cNvSpPr>
            <a:spLocks noGrp="1"/>
          </p:cNvSpPr>
          <p:nvPr>
            <p:ph idx="1"/>
          </p:nvPr>
        </p:nvSpPr>
        <p:spPr>
          <a:xfrm>
            <a:off x="513567" y="2162907"/>
            <a:ext cx="10840233" cy="4014055"/>
          </a:xfrm>
        </p:spPr>
        <p:txBody>
          <a:bodyPr>
            <a:normAutofit/>
          </a:bodyPr>
          <a:lstStyle/>
          <a:p>
            <a:r>
              <a:rPr lang="cs-CZ" sz="2200" b="1" dirty="0">
                <a:latin typeface="Calibri" panose="020F0502020204030204" pitchFamily="34" charset="0"/>
                <a:cs typeface="Calibri" panose="020F0502020204030204" pitchFamily="34" charset="0"/>
              </a:rPr>
              <a:t>Budování dobrého jména škol </a:t>
            </a:r>
            <a:r>
              <a:rPr lang="cs-CZ" sz="2200" dirty="0">
                <a:latin typeface="Calibri" panose="020F0502020204030204" pitchFamily="34" charset="0"/>
                <a:cs typeface="Calibri" panose="020F0502020204030204" pitchFamily="34" charset="0"/>
              </a:rPr>
              <a:t>ve spolupráci se zřizovatelem.</a:t>
            </a:r>
          </a:p>
          <a:p>
            <a:r>
              <a:rPr lang="cs-CZ" sz="2200" b="1" dirty="0">
                <a:latin typeface="Calibri" panose="020F0502020204030204" pitchFamily="34" charset="0"/>
                <a:cs typeface="Calibri" panose="020F0502020204030204" pitchFamily="34" charset="0"/>
              </a:rPr>
              <a:t>Pokračovat v efektivní komunikaci </a:t>
            </a:r>
            <a:r>
              <a:rPr lang="cs-CZ" sz="2200" dirty="0">
                <a:latin typeface="Calibri" panose="020F0502020204030204" pitchFamily="34" charset="0"/>
                <a:cs typeface="Calibri" panose="020F0502020204030204" pitchFamily="34" charset="0"/>
              </a:rPr>
              <a:t>uvnitř i vně škol.</a:t>
            </a:r>
          </a:p>
          <a:p>
            <a:r>
              <a:rPr lang="cs-CZ" sz="2200" b="1" dirty="0">
                <a:latin typeface="Calibri" panose="020F0502020204030204" pitchFamily="34" charset="0"/>
                <a:cs typeface="Calibri" panose="020F0502020204030204" pitchFamily="34" charset="0"/>
              </a:rPr>
              <a:t>Aktivní vyhledávání partnerské školy v ČR nebo zahraničí</a:t>
            </a:r>
            <a:r>
              <a:rPr lang="cs-CZ" sz="2200" dirty="0">
                <a:latin typeface="Calibri" panose="020F0502020204030204" pitchFamily="34" charset="0"/>
                <a:cs typeface="Calibri" panose="020F0502020204030204" pitchFamily="34" charset="0"/>
              </a:rPr>
              <a:t>, spolupráce se školami v regionu.</a:t>
            </a:r>
          </a:p>
          <a:p>
            <a:r>
              <a:rPr lang="cs-CZ" sz="2200" b="1" dirty="0">
                <a:latin typeface="Calibri" panose="020F0502020204030204" pitchFamily="34" charset="0"/>
                <a:cs typeface="Calibri" panose="020F0502020204030204" pitchFamily="34" charset="0"/>
              </a:rPr>
              <a:t>Vytvoření přehledného webového portálu školství </a:t>
            </a:r>
            <a:r>
              <a:rPr lang="cs-CZ" sz="2200" dirty="0">
                <a:latin typeface="Calibri" panose="020F0502020204030204" pitchFamily="34" charset="0"/>
                <a:cs typeface="Calibri" panose="020F0502020204030204" pitchFamily="34" charset="0"/>
              </a:rPr>
              <a:t>MČ Praha 22.</a:t>
            </a:r>
          </a:p>
          <a:p>
            <a:r>
              <a:rPr lang="cs-CZ" sz="2200" b="1" dirty="0">
                <a:latin typeface="Calibri" panose="020F0502020204030204" pitchFamily="34" charset="0"/>
                <a:cs typeface="Calibri" panose="020F0502020204030204" pitchFamily="34" charset="0"/>
              </a:rPr>
              <a:t>Setkávání s občany </a:t>
            </a:r>
            <a:r>
              <a:rPr lang="cs-CZ" sz="2200" dirty="0">
                <a:latin typeface="Calibri" panose="020F0502020204030204" pitchFamily="34" charset="0"/>
                <a:cs typeface="Calibri" panose="020F0502020204030204" pitchFamily="34" charset="0"/>
              </a:rPr>
              <a:t>v pravidelné periodicitě (viz kulatý stůl).</a:t>
            </a:r>
          </a:p>
          <a:p>
            <a:endParaRPr lang="cs-CZ" sz="2200" dirty="0">
              <a:latin typeface="Calibri" panose="020F0502020204030204" pitchFamily="34" charset="0"/>
              <a:cs typeface="Calibri" panose="020F0502020204030204" pitchFamily="34" charset="0"/>
            </a:endParaRPr>
          </a:p>
        </p:txBody>
      </p:sp>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97CDE932-68D3-C2F9-FFFE-4E0F13620BE1}"/>
              </a:ext>
            </a:extLst>
          </p:cNvPr>
          <p:cNvSpPr>
            <a:spLocks noGrp="1"/>
          </p:cNvSpPr>
          <p:nvPr>
            <p:ph type="sldNum" sz="quarter" idx="12"/>
          </p:nvPr>
        </p:nvSpPr>
        <p:spPr/>
        <p:txBody>
          <a:bodyPr/>
          <a:lstStyle/>
          <a:p>
            <a:fld id="{5461BB41-8F93-1243-B4BF-DE04D556D39D}" type="slidenum">
              <a:rPr lang="cs-CZ" smtClean="0"/>
              <a:t>130</a:t>
            </a:fld>
            <a:endParaRPr lang="cs-CZ"/>
          </a:p>
        </p:txBody>
      </p:sp>
    </p:spTree>
    <p:extLst>
      <p:ext uri="{BB962C8B-B14F-4D97-AF65-F5344CB8AC3E}">
        <p14:creationId xmlns:p14="http://schemas.microsoft.com/office/powerpoint/2010/main" val="423853439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838200" y="1019907"/>
            <a:ext cx="10515600" cy="958361"/>
          </a:xfrm>
        </p:spPr>
        <p:txBody>
          <a:bodyPr>
            <a:normAutofit/>
          </a:bodyPr>
          <a:lstStyle/>
          <a:p>
            <a:pPr algn="ctr"/>
            <a:r>
              <a:rPr lang="cs-CZ" sz="2800" b="1" dirty="0">
                <a:solidFill>
                  <a:srgbClr val="002060"/>
                </a:solidFill>
                <a:cs typeface="Calibri" panose="020F0502020204030204" pitchFamily="34" charset="0"/>
              </a:rPr>
              <a:t>Investiční projekty ve školství</a:t>
            </a:r>
            <a:br>
              <a:rPr lang="cs-CZ" sz="2800" b="1" dirty="0">
                <a:solidFill>
                  <a:srgbClr val="002060"/>
                </a:solidFill>
                <a:latin typeface="Calibri" panose="020F0502020204030204" pitchFamily="34" charset="0"/>
                <a:cs typeface="Calibri" panose="020F0502020204030204" pitchFamily="34" charset="0"/>
              </a:rPr>
            </a:br>
            <a:endParaRPr lang="cs-CZ" sz="2800" b="1" dirty="0">
              <a:solidFill>
                <a:srgbClr val="0070C0"/>
              </a:solidFill>
              <a:latin typeface="Calibri" panose="020F0502020204030204" pitchFamily="34" charset="0"/>
              <a:cs typeface="Calibri" panose="020F0502020204030204" pitchFamily="34" charset="0"/>
            </a:endParaRPr>
          </a:p>
        </p:txBody>
      </p:sp>
      <p:sp>
        <p:nvSpPr>
          <p:cNvPr id="3" name="Zástupný obsah 2">
            <a:extLst>
              <a:ext uri="{FF2B5EF4-FFF2-40B4-BE49-F238E27FC236}">
                <a16:creationId xmlns:a16="http://schemas.microsoft.com/office/drawing/2014/main" id="{716D543F-594D-DE4A-DC90-FD18A9B4ACAC}"/>
              </a:ext>
            </a:extLst>
          </p:cNvPr>
          <p:cNvSpPr>
            <a:spLocks noGrp="1"/>
          </p:cNvSpPr>
          <p:nvPr>
            <p:ph idx="1"/>
          </p:nvPr>
        </p:nvSpPr>
        <p:spPr>
          <a:xfrm>
            <a:off x="513567" y="2162907"/>
            <a:ext cx="10840233" cy="4014055"/>
          </a:xfrm>
        </p:spPr>
        <p:txBody>
          <a:bodyPr>
            <a:normAutofit/>
          </a:bodyPr>
          <a:lstStyle/>
          <a:p>
            <a:pPr marL="0" indent="0">
              <a:buNone/>
            </a:pPr>
            <a:r>
              <a:rPr lang="cs-CZ" sz="2400" b="1" dirty="0">
                <a:solidFill>
                  <a:srgbClr val="0070C0"/>
                </a:solidFill>
                <a:cs typeface="Calibri" panose="020F0502020204030204" pitchFamily="34" charset="0"/>
              </a:rPr>
              <a:t>Mateřská škola Nad Volyňkou</a:t>
            </a:r>
          </a:p>
          <a:p>
            <a:r>
              <a:rPr lang="cs-CZ" sz="2400" dirty="0">
                <a:cs typeface="Calibri" panose="020F0502020204030204" pitchFamily="34" charset="0"/>
              </a:rPr>
              <a:t>Novostavba modulové MŠ</a:t>
            </a:r>
          </a:p>
          <a:p>
            <a:r>
              <a:rPr lang="cs-CZ" sz="2400" dirty="0">
                <a:cs typeface="Calibri" panose="020F0502020204030204" pitchFamily="34" charset="0"/>
              </a:rPr>
              <a:t>Na místě stavby probíhají stavební práce (základové konstrukce) a ve výrobním závodě dodavatele probíhá výroba modulů pro celou stavbu.</a:t>
            </a:r>
          </a:p>
          <a:p>
            <a:r>
              <a:rPr lang="cs-CZ" sz="2400" b="1" dirty="0">
                <a:cs typeface="Calibri" panose="020F0502020204030204" pitchFamily="34" charset="0"/>
              </a:rPr>
              <a:t>Kapacita MŠ: 96 dětí </a:t>
            </a:r>
            <a:r>
              <a:rPr lang="cs-CZ" sz="2400" dirty="0">
                <a:cs typeface="Calibri" panose="020F0502020204030204" pitchFamily="34" charset="0"/>
              </a:rPr>
              <a:t>(4 třídy)</a:t>
            </a:r>
          </a:p>
          <a:p>
            <a:r>
              <a:rPr lang="cs-CZ" sz="2400" b="1" dirty="0">
                <a:cs typeface="Calibri" panose="020F0502020204030204" pitchFamily="34" charset="0"/>
              </a:rPr>
              <a:t>Plánovaný termín otevření: září 2024 </a:t>
            </a:r>
          </a:p>
        </p:txBody>
      </p:sp>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A193A7D2-A017-55F7-A5F4-E22EBBA83490}"/>
              </a:ext>
            </a:extLst>
          </p:cNvPr>
          <p:cNvSpPr>
            <a:spLocks noGrp="1"/>
          </p:cNvSpPr>
          <p:nvPr>
            <p:ph type="sldNum" sz="quarter" idx="12"/>
          </p:nvPr>
        </p:nvSpPr>
        <p:spPr/>
        <p:txBody>
          <a:bodyPr/>
          <a:lstStyle/>
          <a:p>
            <a:fld id="{5461BB41-8F93-1243-B4BF-DE04D556D39D}" type="slidenum">
              <a:rPr lang="cs-CZ" smtClean="0"/>
              <a:t>131</a:t>
            </a:fld>
            <a:endParaRPr lang="cs-CZ"/>
          </a:p>
        </p:txBody>
      </p:sp>
    </p:spTree>
    <p:extLst>
      <p:ext uri="{BB962C8B-B14F-4D97-AF65-F5344CB8AC3E}">
        <p14:creationId xmlns:p14="http://schemas.microsoft.com/office/powerpoint/2010/main" val="138347139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8D41CF8-5232-42BC-8D05-AFEDE2153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12192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ounded Rectangle 5">
            <a:extLst>
              <a:ext uri="{FF2B5EF4-FFF2-40B4-BE49-F238E27FC236}">
                <a16:creationId xmlns:a16="http://schemas.microsoft.com/office/drawing/2014/main" id="{49237091-E62C-4878-AA4C-0B9995ADB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28801"/>
            <a:ext cx="10515600" cy="436245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Obrázek 7" descr="Obsah obrázku zeď, interiér, podlaha, interiérový design&#10;&#10;Popis byl vytvořen automaticky">
            <a:extLst>
              <a:ext uri="{FF2B5EF4-FFF2-40B4-BE49-F238E27FC236}">
                <a16:creationId xmlns:a16="http://schemas.microsoft.com/office/drawing/2014/main" id="{803FCCB5-DB7F-1412-48C1-B74B34584A7F}"/>
              </a:ext>
            </a:extLst>
          </p:cNvPr>
          <p:cNvPicPr>
            <a:picLocks noChangeAspect="1"/>
          </p:cNvPicPr>
          <p:nvPr/>
        </p:nvPicPr>
        <p:blipFill rotWithShape="1">
          <a:blip r:embed="rId2"/>
          <a:srcRect l="23397" r="23086" b="-1"/>
          <a:stretch/>
        </p:blipFill>
        <p:spPr>
          <a:xfrm>
            <a:off x="1157288" y="2219325"/>
            <a:ext cx="3298825" cy="3579813"/>
          </a:xfrm>
          <a:prstGeom prst="rect">
            <a:avLst/>
          </a:prstGeom>
        </p:spPr>
      </p:pic>
      <p:pic>
        <p:nvPicPr>
          <p:cNvPr id="14" name="Obrázek 13" descr="Obsah obrázku zeď, interiér, podlaha, interiérový design&#10;&#10;Popis byl vytvořen automaticky">
            <a:extLst>
              <a:ext uri="{FF2B5EF4-FFF2-40B4-BE49-F238E27FC236}">
                <a16:creationId xmlns:a16="http://schemas.microsoft.com/office/drawing/2014/main" id="{91721C28-11A9-1D6F-CE42-94D948DCD54B}"/>
              </a:ext>
            </a:extLst>
          </p:cNvPr>
          <p:cNvPicPr>
            <a:picLocks noChangeAspect="1"/>
          </p:cNvPicPr>
          <p:nvPr/>
        </p:nvPicPr>
        <p:blipFill>
          <a:blip r:embed="rId2"/>
          <a:stretch>
            <a:fillRect/>
          </a:stretch>
        </p:blipFill>
        <p:spPr>
          <a:xfrm>
            <a:off x="4524375" y="2219325"/>
            <a:ext cx="4246563" cy="2436813"/>
          </a:xfrm>
          <a:prstGeom prst="rect">
            <a:avLst/>
          </a:prstGeom>
        </p:spPr>
      </p:pic>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rotWithShape="1">
          <a:blip r:embed="rId3">
            <a:extLst>
              <a:ext uri="{28A0092B-C50C-407E-A947-70E740481C1C}">
                <a14:useLocalDpi xmlns:a14="http://schemas.microsoft.com/office/drawing/2010/main" val="0"/>
              </a:ext>
            </a:extLst>
          </a:blip>
          <a:srcRect l="34650" r="34658" b="1"/>
          <a:stretch/>
        </p:blipFill>
        <p:spPr>
          <a:xfrm>
            <a:off x="4524375" y="4722813"/>
            <a:ext cx="2092325" cy="1074738"/>
          </a:xfrm>
          <a:prstGeom prst="rect">
            <a:avLst/>
          </a:prstGeom>
        </p:spPr>
      </p:pic>
      <p:pic>
        <p:nvPicPr>
          <p:cNvPr id="12" name="Obrázek 11" descr="Obsah obrázku interiér, zeď, police, podlaha&#10;&#10;Popis byl vytvořen automaticky">
            <a:extLst>
              <a:ext uri="{FF2B5EF4-FFF2-40B4-BE49-F238E27FC236}">
                <a16:creationId xmlns:a16="http://schemas.microsoft.com/office/drawing/2014/main" id="{28169A9A-FAE3-4242-4697-C2C0DC48D0E4}"/>
              </a:ext>
            </a:extLst>
          </p:cNvPr>
          <p:cNvPicPr>
            <a:picLocks noChangeAspect="1"/>
          </p:cNvPicPr>
          <p:nvPr/>
        </p:nvPicPr>
        <p:blipFill rotWithShape="1">
          <a:blip r:embed="rId4"/>
          <a:srcRect t="11920" r="1" b="1"/>
          <a:stretch/>
        </p:blipFill>
        <p:spPr>
          <a:xfrm>
            <a:off x="6683375" y="4722813"/>
            <a:ext cx="2085975" cy="1074738"/>
          </a:xfrm>
          <a:prstGeom prst="rect">
            <a:avLst/>
          </a:prstGeom>
        </p:spPr>
      </p:pic>
      <p:pic>
        <p:nvPicPr>
          <p:cNvPr id="6" name="Obrázek 5" descr="Obsah obrázku zeď, interiér, koupelna, Vodovodní instalace&#10;&#10;Popis byl vytvořen automaticky">
            <a:extLst>
              <a:ext uri="{FF2B5EF4-FFF2-40B4-BE49-F238E27FC236}">
                <a16:creationId xmlns:a16="http://schemas.microsoft.com/office/drawing/2014/main" id="{E951CAF1-655D-8D74-F33A-63A518AF2C84}"/>
              </a:ext>
            </a:extLst>
          </p:cNvPr>
          <p:cNvPicPr>
            <a:picLocks noChangeAspect="1"/>
          </p:cNvPicPr>
          <p:nvPr/>
        </p:nvPicPr>
        <p:blipFill rotWithShape="1">
          <a:blip r:embed="rId5"/>
          <a:srcRect l="23832" r="23281" b="-2"/>
          <a:stretch/>
        </p:blipFill>
        <p:spPr>
          <a:xfrm>
            <a:off x="8836025" y="2219325"/>
            <a:ext cx="2195513" cy="2381250"/>
          </a:xfrm>
          <a:prstGeom prst="rect">
            <a:avLst/>
          </a:prstGeom>
        </p:spPr>
      </p:pic>
      <p:pic>
        <p:nvPicPr>
          <p:cNvPr id="10" name="Obrázek 9" descr="Obsah obrázku interiér, zeď, míč, fotbal&#10;&#10;Popis byl vytvořen automaticky">
            <a:extLst>
              <a:ext uri="{FF2B5EF4-FFF2-40B4-BE49-F238E27FC236}">
                <a16:creationId xmlns:a16="http://schemas.microsoft.com/office/drawing/2014/main" id="{CBF08C45-1CAE-F3BB-2488-A13BA7433A81}"/>
              </a:ext>
            </a:extLst>
          </p:cNvPr>
          <p:cNvPicPr>
            <a:picLocks noChangeAspect="1"/>
          </p:cNvPicPr>
          <p:nvPr/>
        </p:nvPicPr>
        <p:blipFill rotWithShape="1">
          <a:blip r:embed="rId6"/>
          <a:srcRect t="9817" r="1" b="1"/>
          <a:stretch/>
        </p:blipFill>
        <p:spPr>
          <a:xfrm>
            <a:off x="8836025" y="4667250"/>
            <a:ext cx="2195513" cy="1131888"/>
          </a:xfrm>
          <a:prstGeom prst="rect">
            <a:avLst/>
          </a:prstGeom>
        </p:spPr>
      </p:pic>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Mateřská škola Nad Volyňkou - vizualizace</a:t>
            </a:r>
            <a:br>
              <a:rPr lang="en-US" b="1" kern="1200">
                <a:solidFill>
                  <a:schemeClr val="tx1"/>
                </a:solidFill>
                <a:latin typeface="+mj-lt"/>
                <a:ea typeface="+mj-ea"/>
                <a:cs typeface="+mj-cs"/>
              </a:rPr>
            </a:br>
            <a:endParaRPr lang="en-US" b="1" kern="1200">
              <a:solidFill>
                <a:schemeClr val="tx1"/>
              </a:solidFill>
              <a:latin typeface="+mj-lt"/>
              <a:ea typeface="+mj-ea"/>
              <a:cs typeface="+mj-cs"/>
            </a:endParaRPr>
          </a:p>
        </p:txBody>
      </p:sp>
      <p:sp>
        <p:nvSpPr>
          <p:cNvPr id="13" name="Zástupný symbol pro číslo snímku 12">
            <a:extLst>
              <a:ext uri="{FF2B5EF4-FFF2-40B4-BE49-F238E27FC236}">
                <a16:creationId xmlns:a16="http://schemas.microsoft.com/office/drawing/2014/main" id="{5C6D24B9-4659-5A50-D834-8AC8A047D055}"/>
              </a:ext>
            </a:extLst>
          </p:cNvPr>
          <p:cNvSpPr>
            <a:spLocks noGrp="1"/>
          </p:cNvSpPr>
          <p:nvPr>
            <p:ph type="sldNum" sz="quarter" idx="12"/>
          </p:nvPr>
        </p:nvSpPr>
        <p:spPr/>
        <p:txBody>
          <a:bodyPr/>
          <a:lstStyle/>
          <a:p>
            <a:fld id="{5461BB41-8F93-1243-B4BF-DE04D556D39D}" type="slidenum">
              <a:rPr lang="cs-CZ" smtClean="0"/>
              <a:t>132</a:t>
            </a:fld>
            <a:endParaRPr lang="cs-CZ"/>
          </a:p>
        </p:txBody>
      </p:sp>
    </p:spTree>
    <p:extLst>
      <p:ext uri="{BB962C8B-B14F-4D97-AF65-F5344CB8AC3E}">
        <p14:creationId xmlns:p14="http://schemas.microsoft.com/office/powerpoint/2010/main" val="2828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838200" y="1019907"/>
            <a:ext cx="10515600" cy="958361"/>
          </a:xfrm>
        </p:spPr>
        <p:txBody>
          <a:bodyPr>
            <a:normAutofit/>
          </a:bodyPr>
          <a:lstStyle/>
          <a:p>
            <a:pPr algn="ctr"/>
            <a:r>
              <a:rPr lang="cs-CZ" sz="2800" b="1" dirty="0">
                <a:solidFill>
                  <a:srgbClr val="002060"/>
                </a:solidFill>
                <a:cs typeface="Calibri" panose="020F0502020204030204" pitchFamily="34" charset="0"/>
              </a:rPr>
              <a:t>Investiční projekty ve školství</a:t>
            </a:r>
            <a:br>
              <a:rPr lang="cs-CZ" sz="3200" b="1" dirty="0">
                <a:solidFill>
                  <a:srgbClr val="002060"/>
                </a:solidFill>
                <a:latin typeface="Calibri" panose="020F0502020204030204" pitchFamily="34" charset="0"/>
                <a:cs typeface="Calibri" panose="020F0502020204030204" pitchFamily="34" charset="0"/>
              </a:rPr>
            </a:br>
            <a:endParaRPr lang="cs-CZ" sz="3200" b="1" dirty="0">
              <a:solidFill>
                <a:srgbClr val="0070C0"/>
              </a:solidFill>
              <a:latin typeface="Calibri" panose="020F0502020204030204" pitchFamily="34" charset="0"/>
              <a:cs typeface="Calibri" panose="020F0502020204030204" pitchFamily="34" charset="0"/>
            </a:endParaRPr>
          </a:p>
        </p:txBody>
      </p:sp>
      <p:sp>
        <p:nvSpPr>
          <p:cNvPr id="3" name="Zástupný obsah 2">
            <a:extLst>
              <a:ext uri="{FF2B5EF4-FFF2-40B4-BE49-F238E27FC236}">
                <a16:creationId xmlns:a16="http://schemas.microsoft.com/office/drawing/2014/main" id="{716D543F-594D-DE4A-DC90-FD18A9B4ACAC}"/>
              </a:ext>
            </a:extLst>
          </p:cNvPr>
          <p:cNvSpPr>
            <a:spLocks noGrp="1"/>
          </p:cNvSpPr>
          <p:nvPr>
            <p:ph idx="1"/>
          </p:nvPr>
        </p:nvSpPr>
        <p:spPr>
          <a:xfrm>
            <a:off x="513567" y="2162907"/>
            <a:ext cx="10840233" cy="4014055"/>
          </a:xfrm>
        </p:spPr>
        <p:txBody>
          <a:bodyPr>
            <a:normAutofit/>
          </a:bodyPr>
          <a:lstStyle/>
          <a:p>
            <a:pPr marL="0" indent="0">
              <a:buNone/>
            </a:pPr>
            <a:r>
              <a:rPr lang="cs-CZ" sz="2400" b="1" dirty="0">
                <a:solidFill>
                  <a:srgbClr val="0070C0"/>
                </a:solidFill>
                <a:cs typeface="Calibri" panose="020F0502020204030204" pitchFamily="34" charset="0"/>
              </a:rPr>
              <a:t>ZŠ Pitkovice/ Polyfunkční dům</a:t>
            </a:r>
          </a:p>
          <a:p>
            <a:r>
              <a:rPr lang="cs-CZ" sz="2400" dirty="0">
                <a:cs typeface="Calibri" panose="020F0502020204030204" pitchFamily="34" charset="0"/>
              </a:rPr>
              <a:t>Byla uzavřena smlouva s vybraným zhotovitelem prováděcí PD</a:t>
            </a:r>
          </a:p>
          <a:p>
            <a:r>
              <a:rPr lang="cs-CZ" sz="2400" dirty="0">
                <a:latin typeface="Calibri" panose="020F0502020204030204" pitchFamily="34" charset="0"/>
                <a:cs typeface="Calibri" panose="020F0502020204030204" pitchFamily="34" charset="0"/>
              </a:rPr>
              <a:t>ORS převzal dne 7.2.2024 návrh dokumentace pro vydání změny stavby před dokončením k připomínkování a odsouhlasení. V současné době projektant zajišťuje s tím související inženýrskou činnost.</a:t>
            </a:r>
            <a:endParaRPr lang="cs-CZ" sz="2400" dirty="0">
              <a:cs typeface="Calibri" panose="020F0502020204030204" pitchFamily="34" charset="0"/>
            </a:endParaRPr>
          </a:p>
          <a:p>
            <a:endParaRPr lang="cs-CZ" sz="2200" b="1" dirty="0">
              <a:solidFill>
                <a:srgbClr val="FF0000"/>
              </a:solidFill>
              <a:cs typeface="Calibri" panose="020F0502020204030204" pitchFamily="34" charset="0"/>
            </a:endParaRPr>
          </a:p>
        </p:txBody>
      </p:sp>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19B8BB9A-6EA9-12A7-0188-A68261A7B920}"/>
              </a:ext>
            </a:extLst>
          </p:cNvPr>
          <p:cNvSpPr>
            <a:spLocks noGrp="1"/>
          </p:cNvSpPr>
          <p:nvPr>
            <p:ph type="sldNum" sz="quarter" idx="12"/>
          </p:nvPr>
        </p:nvSpPr>
        <p:spPr/>
        <p:txBody>
          <a:bodyPr/>
          <a:lstStyle/>
          <a:p>
            <a:fld id="{5461BB41-8F93-1243-B4BF-DE04D556D39D}" type="slidenum">
              <a:rPr lang="cs-CZ" smtClean="0"/>
              <a:t>133</a:t>
            </a:fld>
            <a:endParaRPr lang="cs-CZ"/>
          </a:p>
        </p:txBody>
      </p:sp>
    </p:spTree>
    <p:extLst>
      <p:ext uri="{BB962C8B-B14F-4D97-AF65-F5344CB8AC3E}">
        <p14:creationId xmlns:p14="http://schemas.microsoft.com/office/powerpoint/2010/main" val="2456054351"/>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3848668" y="2245810"/>
            <a:ext cx="7505132" cy="1355750"/>
          </a:xfrm>
        </p:spPr>
        <p:txBody>
          <a:bodyPr vert="horz" lIns="91440" tIns="45720" rIns="91440" bIns="45720" rtlCol="0" anchor="b">
            <a:normAutofit/>
          </a:bodyPr>
          <a:lstStyle/>
          <a:p>
            <a:r>
              <a:rPr lang="en-US" sz="4200" b="1" kern="1200" dirty="0">
                <a:solidFill>
                  <a:schemeClr val="tx1"/>
                </a:solidFill>
                <a:latin typeface="+mj-lt"/>
                <a:ea typeface="+mj-ea"/>
                <a:cs typeface="+mj-cs"/>
              </a:rPr>
              <a:t>ZŠ </a:t>
            </a:r>
            <a:r>
              <a:rPr lang="en-US" sz="4200" b="1" kern="1200" dirty="0" err="1">
                <a:solidFill>
                  <a:schemeClr val="tx1"/>
                </a:solidFill>
                <a:latin typeface="+mj-lt"/>
                <a:ea typeface="+mj-ea"/>
                <a:cs typeface="+mj-cs"/>
              </a:rPr>
              <a:t>Pitkovice</a:t>
            </a:r>
            <a:r>
              <a:rPr lang="en-US" sz="4200" b="1" kern="1200" dirty="0">
                <a:solidFill>
                  <a:schemeClr val="tx1"/>
                </a:solidFill>
                <a:latin typeface="+mj-lt"/>
                <a:ea typeface="+mj-ea"/>
                <a:cs typeface="+mj-cs"/>
              </a:rPr>
              <a:t>/PD - </a:t>
            </a:r>
            <a:r>
              <a:rPr lang="en-US" sz="4200" b="1" kern="1200" dirty="0" err="1">
                <a:solidFill>
                  <a:schemeClr val="tx1"/>
                </a:solidFill>
                <a:latin typeface="+mj-lt"/>
                <a:ea typeface="+mj-ea"/>
                <a:cs typeface="+mj-cs"/>
              </a:rPr>
              <a:t>vizualizace</a:t>
            </a:r>
            <a:br>
              <a:rPr lang="en-US" sz="4200" b="1" kern="1200" dirty="0">
                <a:solidFill>
                  <a:schemeClr val="tx1"/>
                </a:solidFill>
                <a:latin typeface="+mj-lt"/>
                <a:ea typeface="+mj-ea"/>
                <a:cs typeface="+mj-cs"/>
              </a:rPr>
            </a:br>
            <a:endParaRPr lang="en-US" sz="4200" b="1" kern="1200" dirty="0">
              <a:solidFill>
                <a:schemeClr val="tx1"/>
              </a:solidFill>
              <a:latin typeface="+mj-lt"/>
              <a:ea typeface="+mj-ea"/>
              <a:cs typeface="+mj-cs"/>
            </a:endParaRPr>
          </a:p>
        </p:txBody>
      </p:sp>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rotWithShape="1">
          <a:blip r:embed="rId2">
            <a:extLst>
              <a:ext uri="{28A0092B-C50C-407E-A947-70E740481C1C}">
                <a14:useLocalDpi xmlns:a14="http://schemas.microsoft.com/office/drawing/2010/main" val="0"/>
              </a:ext>
            </a:extLst>
          </a:blip>
          <a:srcRect l="17417" r="17425" b="2"/>
          <a:stretch/>
        </p:blipFill>
        <p:spPr>
          <a:xfrm>
            <a:off x="3649318" y="1"/>
            <a:ext cx="8542682" cy="2130473"/>
          </a:xfrm>
          <a:custGeom>
            <a:avLst/>
            <a:gdLst/>
            <a:ahLst/>
            <a:cxnLst/>
            <a:rect l="l" t="t" r="r" b="b"/>
            <a:pathLst>
              <a:path w="8542682" h="2130473">
                <a:moveTo>
                  <a:pt x="986689" y="0"/>
                </a:moveTo>
                <a:lnTo>
                  <a:pt x="8542682" y="0"/>
                </a:lnTo>
                <a:lnTo>
                  <a:pt x="8542682" y="2130473"/>
                </a:lnTo>
                <a:lnTo>
                  <a:pt x="0" y="2130473"/>
                </a:lnTo>
                <a:close/>
              </a:path>
            </a:pathLst>
          </a:custGeom>
        </p:spPr>
      </p:pic>
      <p:pic>
        <p:nvPicPr>
          <p:cNvPr id="14" name="Obrázek 13" descr="Obsah obrázku venku, mrak, strom, obloha&#10;&#10;Popis byl vytvořen automaticky">
            <a:extLst>
              <a:ext uri="{FF2B5EF4-FFF2-40B4-BE49-F238E27FC236}">
                <a16:creationId xmlns:a16="http://schemas.microsoft.com/office/drawing/2014/main" id="{5C0F5798-C10F-0BC6-1C87-B0871DC4E126}"/>
              </a:ext>
            </a:extLst>
          </p:cNvPr>
          <p:cNvPicPr>
            <a:picLocks noChangeAspect="1"/>
          </p:cNvPicPr>
          <p:nvPr/>
        </p:nvPicPr>
        <p:blipFill rotWithShape="1">
          <a:blip r:embed="rId3"/>
          <a:srcRect t="12364" r="2" b="13828"/>
          <a:stretch/>
        </p:blipFill>
        <p:spPr>
          <a:xfrm>
            <a:off x="20" y="-6955"/>
            <a:ext cx="4475120"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p:spPr>
      </p:pic>
      <p:pic>
        <p:nvPicPr>
          <p:cNvPr id="12" name="Obrázek 11" descr="Obsah obrázku venku, obloha, strom, osoba&#10;&#10;Popis byl vytvořen automaticky">
            <a:extLst>
              <a:ext uri="{FF2B5EF4-FFF2-40B4-BE49-F238E27FC236}">
                <a16:creationId xmlns:a16="http://schemas.microsoft.com/office/drawing/2014/main" id="{4D7F2843-9A6A-C2D7-9069-B874691C06B2}"/>
              </a:ext>
            </a:extLst>
          </p:cNvPr>
          <p:cNvPicPr>
            <a:picLocks noChangeAspect="1"/>
          </p:cNvPicPr>
          <p:nvPr/>
        </p:nvPicPr>
        <p:blipFill rotWithShape="1">
          <a:blip r:embed="rId4"/>
          <a:srcRect t="899" r="4" b="4"/>
          <a:stretch/>
        </p:blipFill>
        <p:spPr>
          <a:xfrm>
            <a:off x="20" y="2279768"/>
            <a:ext cx="3484262" cy="2244420"/>
          </a:xfrm>
          <a:prstGeom prst="rect">
            <a:avLst/>
          </a:prstGeom>
        </p:spPr>
      </p:pic>
      <p:pic>
        <p:nvPicPr>
          <p:cNvPr id="8" name="Zástupný obsah 7" descr="Obsah obrázku venku, Pozemní vozidlo, vozidlo, kolo&#10;&#10;Popis byl vytvořen automaticky">
            <a:extLst>
              <a:ext uri="{FF2B5EF4-FFF2-40B4-BE49-F238E27FC236}">
                <a16:creationId xmlns:a16="http://schemas.microsoft.com/office/drawing/2014/main" id="{A53B48BD-2F3C-C053-2555-F7D2FE28A0B7}"/>
              </a:ext>
            </a:extLst>
          </p:cNvPr>
          <p:cNvPicPr>
            <a:picLocks noGrp="1" noChangeAspect="1"/>
          </p:cNvPicPr>
          <p:nvPr>
            <p:ph idx="1"/>
          </p:nvPr>
        </p:nvPicPr>
        <p:blipFill rotWithShape="1">
          <a:blip r:embed="rId5"/>
          <a:srcRect t="17670" r="1" b="8980"/>
          <a:stretch/>
        </p:blipFill>
        <p:spPr>
          <a:xfrm>
            <a:off x="7716860" y="4683320"/>
            <a:ext cx="4475140"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p:spPr>
      </p:pic>
      <p:pic>
        <p:nvPicPr>
          <p:cNvPr id="10" name="Obrázek 9" descr="Obsah obrázku venku, obloha, strom, rostlina&#10;&#10;Popis byl vytvořen automaticky">
            <a:extLst>
              <a:ext uri="{FF2B5EF4-FFF2-40B4-BE49-F238E27FC236}">
                <a16:creationId xmlns:a16="http://schemas.microsoft.com/office/drawing/2014/main" id="{BBD8E85A-852F-1A71-2A75-1248956FDFFB}"/>
              </a:ext>
            </a:extLst>
          </p:cNvPr>
          <p:cNvPicPr>
            <a:picLocks noChangeAspect="1"/>
          </p:cNvPicPr>
          <p:nvPr/>
        </p:nvPicPr>
        <p:blipFill rotWithShape="1">
          <a:blip r:embed="rId6"/>
          <a:srcRect t="35130" r="-2" b="18895"/>
          <a:stretch/>
        </p:blipFill>
        <p:spPr>
          <a:xfrm>
            <a:off x="20" y="4682839"/>
            <a:ext cx="8563356" cy="2175160"/>
          </a:xfrm>
          <a:custGeom>
            <a:avLst/>
            <a:gdLst/>
            <a:ahLst/>
            <a:cxnLst/>
            <a:rect l="l" t="t" r="r" b="b"/>
            <a:pathLst>
              <a:path w="8563376" h="2175160">
                <a:moveTo>
                  <a:pt x="0" y="0"/>
                </a:moveTo>
                <a:lnTo>
                  <a:pt x="8563376" y="0"/>
                </a:lnTo>
                <a:lnTo>
                  <a:pt x="7555992" y="2175160"/>
                </a:lnTo>
                <a:lnTo>
                  <a:pt x="0" y="2175160"/>
                </a:lnTo>
                <a:close/>
              </a:path>
            </a:pathLst>
          </a:custGeom>
        </p:spPr>
      </p:pic>
      <p:sp>
        <p:nvSpPr>
          <p:cNvPr id="11" name="Zástupný symbol pro číslo snímku 10">
            <a:extLst>
              <a:ext uri="{FF2B5EF4-FFF2-40B4-BE49-F238E27FC236}">
                <a16:creationId xmlns:a16="http://schemas.microsoft.com/office/drawing/2014/main" id="{0DE41AFA-7C5A-F8ED-81B2-F2C110F8D39D}"/>
              </a:ext>
            </a:extLst>
          </p:cNvPr>
          <p:cNvSpPr>
            <a:spLocks noGrp="1"/>
          </p:cNvSpPr>
          <p:nvPr>
            <p:ph type="sldNum" sz="quarter" idx="12"/>
          </p:nvPr>
        </p:nvSpPr>
        <p:spPr/>
        <p:txBody>
          <a:bodyPr/>
          <a:lstStyle/>
          <a:p>
            <a:fld id="{5461BB41-8F93-1243-B4BF-DE04D556D39D}" type="slidenum">
              <a:rPr lang="cs-CZ" smtClean="0"/>
              <a:t>134</a:t>
            </a:fld>
            <a:endParaRPr lang="cs-CZ"/>
          </a:p>
        </p:txBody>
      </p:sp>
    </p:spTree>
    <p:extLst>
      <p:ext uri="{BB962C8B-B14F-4D97-AF65-F5344CB8AC3E}">
        <p14:creationId xmlns:p14="http://schemas.microsoft.com/office/powerpoint/2010/main" val="19189148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838200" y="1019907"/>
            <a:ext cx="10515600" cy="958361"/>
          </a:xfrm>
        </p:spPr>
        <p:txBody>
          <a:bodyPr>
            <a:normAutofit/>
          </a:bodyPr>
          <a:lstStyle/>
          <a:p>
            <a:pPr algn="ctr"/>
            <a:r>
              <a:rPr lang="cs-CZ" sz="2800" b="1" dirty="0">
                <a:solidFill>
                  <a:srgbClr val="002060"/>
                </a:solidFill>
                <a:cs typeface="Calibri" panose="020F0502020204030204" pitchFamily="34" charset="0"/>
              </a:rPr>
              <a:t>Investiční projekty ve školství – přehled  dalších rozpracovaných akcí</a:t>
            </a:r>
            <a:br>
              <a:rPr lang="cs-CZ" sz="2800" b="1" dirty="0">
                <a:solidFill>
                  <a:srgbClr val="002060"/>
                </a:solidFill>
                <a:latin typeface="Calibri" panose="020F0502020204030204" pitchFamily="34" charset="0"/>
                <a:cs typeface="Calibri" panose="020F0502020204030204" pitchFamily="34" charset="0"/>
              </a:rPr>
            </a:br>
            <a:endParaRPr lang="cs-CZ" sz="2800" b="1" dirty="0">
              <a:solidFill>
                <a:srgbClr val="0070C0"/>
              </a:solidFill>
              <a:latin typeface="Calibri" panose="020F0502020204030204" pitchFamily="34" charset="0"/>
              <a:cs typeface="Calibri" panose="020F0502020204030204" pitchFamily="34" charset="0"/>
            </a:endParaRPr>
          </a:p>
        </p:txBody>
      </p:sp>
      <p:sp>
        <p:nvSpPr>
          <p:cNvPr id="3" name="Zástupný obsah 2">
            <a:extLst>
              <a:ext uri="{FF2B5EF4-FFF2-40B4-BE49-F238E27FC236}">
                <a16:creationId xmlns:a16="http://schemas.microsoft.com/office/drawing/2014/main" id="{716D543F-594D-DE4A-DC90-FD18A9B4ACAC}"/>
              </a:ext>
            </a:extLst>
          </p:cNvPr>
          <p:cNvSpPr>
            <a:spLocks noGrp="1"/>
          </p:cNvSpPr>
          <p:nvPr>
            <p:ph idx="1"/>
          </p:nvPr>
        </p:nvSpPr>
        <p:spPr>
          <a:xfrm>
            <a:off x="513567" y="1793631"/>
            <a:ext cx="10840233" cy="4853354"/>
          </a:xfrm>
        </p:spPr>
        <p:txBody>
          <a:bodyPr>
            <a:normAutofit fontScale="85000" lnSpcReduction="20000"/>
          </a:bodyPr>
          <a:lstStyle/>
          <a:p>
            <a:pPr>
              <a:lnSpc>
                <a:spcPct val="107000"/>
              </a:lnSpc>
              <a:spcAft>
                <a:spcPts val="800"/>
              </a:spcAft>
            </a:pPr>
            <a:r>
              <a:rPr lang="cs-CZ" sz="2200" b="1" u="sng" dirty="0">
                <a:solidFill>
                  <a:srgbClr val="0070C0"/>
                </a:solidFill>
                <a:effectLst/>
                <a:ea typeface="Calibri" panose="020F0502020204030204" pitchFamily="34" charset="0"/>
                <a:cs typeface="Times New Roman" panose="02020603050405020304" pitchFamily="18" charset="0"/>
              </a:rPr>
              <a:t>Rekonstrukce hlavního pavilonu MŠ Za </a:t>
            </a:r>
            <a:r>
              <a:rPr lang="cs-CZ" sz="2200" b="1" u="sng" dirty="0" err="1">
                <a:solidFill>
                  <a:srgbClr val="0070C0"/>
                </a:solidFill>
                <a:effectLst/>
                <a:ea typeface="Calibri" panose="020F0502020204030204" pitchFamily="34" charset="0"/>
                <a:cs typeface="Times New Roman" panose="02020603050405020304" pitchFamily="18" charset="0"/>
              </a:rPr>
              <a:t>Nadýmačem</a:t>
            </a:r>
            <a:r>
              <a:rPr lang="cs-CZ" sz="2200" b="1" u="sng" dirty="0">
                <a:solidFill>
                  <a:srgbClr val="0070C0"/>
                </a:solidFill>
                <a:effectLst/>
                <a:ea typeface="Calibri" panose="020F0502020204030204" pitchFamily="34" charset="0"/>
                <a:cs typeface="Times New Roman" panose="02020603050405020304" pitchFamily="18" charset="0"/>
              </a:rPr>
              <a:t> </a:t>
            </a:r>
            <a:endParaRPr lang="cs-CZ" sz="2200" dirty="0">
              <a:solidFill>
                <a:srgbClr val="0070C0"/>
              </a:solidFill>
              <a:effectLst/>
              <a:ea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cs-CZ" sz="2200" dirty="0">
                <a:effectLst/>
                <a:ea typeface="Calibri" panose="020F0502020204030204" pitchFamily="34" charset="0"/>
                <a:cs typeface="Times New Roman" panose="02020603050405020304" pitchFamily="18" charset="0"/>
              </a:rPr>
              <a:t>Je zpracována ověřovací a hmotová studie;</a:t>
            </a:r>
            <a:endParaRPr lang="cs-CZ" sz="2200" dirty="0">
              <a:effectLst/>
              <a:ea typeface="Calibri" panose="020F0502020204030204" pitchFamily="34" charset="0"/>
            </a:endParaRPr>
          </a:p>
          <a:p>
            <a:pPr marL="342900" lvl="0" indent="-342900">
              <a:lnSpc>
                <a:spcPct val="107000"/>
              </a:lnSpc>
              <a:spcAft>
                <a:spcPts val="800"/>
              </a:spcAft>
              <a:buFont typeface="Calibri" panose="020F0502020204030204" pitchFamily="34" charset="0"/>
              <a:buChar char="-"/>
            </a:pPr>
            <a:r>
              <a:rPr lang="cs-CZ" sz="2200" dirty="0">
                <a:effectLst/>
                <a:ea typeface="Calibri" panose="020F0502020204030204" pitchFamily="34" charset="0"/>
                <a:cs typeface="Times New Roman" panose="02020603050405020304" pitchFamily="18" charset="0"/>
              </a:rPr>
              <a:t>Připravují se podklady zadávacího řízení na VZ – výběr projektanta.</a:t>
            </a:r>
            <a:endParaRPr lang="cs-CZ" sz="2200" dirty="0">
              <a:effectLst/>
              <a:ea typeface="Calibri" panose="020F0502020204030204" pitchFamily="34" charset="0"/>
            </a:endParaRPr>
          </a:p>
          <a:p>
            <a:pPr>
              <a:lnSpc>
                <a:spcPct val="107000"/>
              </a:lnSpc>
              <a:spcAft>
                <a:spcPts val="800"/>
              </a:spcAft>
            </a:pPr>
            <a:r>
              <a:rPr lang="cs-CZ" sz="2200" b="1" u="sng" dirty="0">
                <a:solidFill>
                  <a:srgbClr val="0070C0"/>
                </a:solidFill>
                <a:effectLst/>
                <a:ea typeface="Times New Roman" panose="02020603050405020304" pitchFamily="18" charset="0"/>
              </a:rPr>
              <a:t>Demolice stávajícího objektu MŠ Za </a:t>
            </a:r>
            <a:r>
              <a:rPr lang="cs-CZ" sz="2200" b="1" u="sng" dirty="0" err="1">
                <a:solidFill>
                  <a:srgbClr val="0070C0"/>
                </a:solidFill>
                <a:effectLst/>
                <a:ea typeface="Times New Roman" panose="02020603050405020304" pitchFamily="18" charset="0"/>
              </a:rPr>
              <a:t>Nadýmačem</a:t>
            </a:r>
            <a:endParaRPr lang="cs-CZ" sz="2200" dirty="0">
              <a:solidFill>
                <a:srgbClr val="0070C0"/>
              </a:solidFill>
              <a:effectLst/>
              <a:ea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cs-CZ" sz="2200" dirty="0">
                <a:effectLst/>
                <a:ea typeface="Calibri" panose="020F0502020204030204" pitchFamily="34" charset="0"/>
                <a:cs typeface="Times New Roman" panose="02020603050405020304" pitchFamily="18" charset="0"/>
              </a:rPr>
              <a:t>Byl vybrán zpracovatel PD zahrnující demolici stávajícího objektu.</a:t>
            </a:r>
            <a:endParaRPr lang="cs-CZ" sz="2200" dirty="0">
              <a:effectLst/>
              <a:ea typeface="Calibri" panose="020F0502020204030204" pitchFamily="34" charset="0"/>
            </a:endParaRPr>
          </a:p>
          <a:p>
            <a:pPr>
              <a:lnSpc>
                <a:spcPct val="107000"/>
              </a:lnSpc>
              <a:spcAft>
                <a:spcPts val="800"/>
              </a:spcAft>
            </a:pPr>
            <a:r>
              <a:rPr lang="cs-CZ" sz="2200" b="1" u="sng" dirty="0">
                <a:solidFill>
                  <a:srgbClr val="0070C0"/>
                </a:solidFill>
                <a:effectLst/>
                <a:ea typeface="Calibri" panose="020F0502020204030204" pitchFamily="34" charset="0"/>
                <a:cs typeface="Times New Roman" panose="02020603050405020304" pitchFamily="18" charset="0"/>
              </a:rPr>
              <a:t>Hřiště a jeho zázemí - MŠ Za </a:t>
            </a:r>
            <a:r>
              <a:rPr lang="cs-CZ" sz="2200" b="1" u="sng" dirty="0" err="1">
                <a:solidFill>
                  <a:srgbClr val="0070C0"/>
                </a:solidFill>
                <a:effectLst/>
                <a:ea typeface="Calibri" panose="020F0502020204030204" pitchFamily="34" charset="0"/>
                <a:cs typeface="Times New Roman" panose="02020603050405020304" pitchFamily="18" charset="0"/>
              </a:rPr>
              <a:t>Nadýmačem</a:t>
            </a:r>
            <a:endParaRPr lang="cs-CZ" sz="2200" dirty="0">
              <a:solidFill>
                <a:srgbClr val="0070C0"/>
              </a:solidFill>
              <a:effectLst/>
              <a:ea typeface="Times New Roman" panose="02020603050405020304" pitchFamily="18" charset="0"/>
            </a:endParaRPr>
          </a:p>
          <a:p>
            <a:pPr marL="342900" lvl="0" indent="-342900" algn="just">
              <a:lnSpc>
                <a:spcPct val="107000"/>
              </a:lnSpc>
              <a:spcAft>
                <a:spcPts val="800"/>
              </a:spcAft>
              <a:buFont typeface="Calibri" panose="020F0502020204030204" pitchFamily="34" charset="0"/>
              <a:buChar char="-"/>
            </a:pPr>
            <a:r>
              <a:rPr lang="cs-CZ" sz="2200" dirty="0">
                <a:effectLst/>
                <a:ea typeface="Calibri" panose="020F0502020204030204" pitchFamily="34" charset="0"/>
                <a:cs typeface="Times New Roman" panose="02020603050405020304" pitchFamily="18" charset="0"/>
              </a:rPr>
              <a:t>Stavební řízení je přerušeno z důvodu zpracování požadovaných úprav PD, vzešlých na základě připomínek vlastníka sousedního pozemku (ohledně vzdálenosti a výšky oplocení od sousedního objektu i samotného provedení povrchu hřiště). </a:t>
            </a:r>
            <a:endParaRPr lang="cs-CZ" sz="2200" dirty="0">
              <a:effectLst/>
              <a:ea typeface="Calibri" panose="020F0502020204030204" pitchFamily="34" charset="0"/>
            </a:endParaRPr>
          </a:p>
          <a:p>
            <a:pPr marL="342900" lvl="0" indent="-342900" algn="just">
              <a:lnSpc>
                <a:spcPct val="107000"/>
              </a:lnSpc>
              <a:spcAft>
                <a:spcPts val="800"/>
              </a:spcAft>
              <a:buFont typeface="Calibri" panose="020F0502020204030204" pitchFamily="34" charset="0"/>
              <a:buChar char="-"/>
            </a:pPr>
            <a:r>
              <a:rPr lang="cs-CZ" sz="2200" dirty="0">
                <a:effectLst/>
                <a:ea typeface="Calibri" panose="020F0502020204030204" pitchFamily="34" charset="0"/>
                <a:cs typeface="Times New Roman" panose="02020603050405020304" pitchFamily="18" charset="0"/>
              </a:rPr>
              <a:t>Úpravy PD jsou zpracovány a bude podána žádost o obnovení společného územního a stavebního řízení.</a:t>
            </a:r>
            <a:endParaRPr lang="cs-CZ" sz="2200" dirty="0">
              <a:effectLst/>
              <a:ea typeface="Calibri" panose="020F0502020204030204" pitchFamily="34" charset="0"/>
            </a:endParaRPr>
          </a:p>
          <a:p>
            <a:pPr marL="0" indent="0">
              <a:buNone/>
            </a:pPr>
            <a:endParaRPr lang="cs-CZ" sz="2400" b="1" dirty="0">
              <a:cs typeface="Calibri" panose="020F0502020204030204" pitchFamily="34" charset="0"/>
            </a:endParaRPr>
          </a:p>
        </p:txBody>
      </p:sp>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3B5CA1AE-EB0D-AF97-67E1-39640C8CB89F}"/>
              </a:ext>
            </a:extLst>
          </p:cNvPr>
          <p:cNvSpPr>
            <a:spLocks noGrp="1"/>
          </p:cNvSpPr>
          <p:nvPr>
            <p:ph type="sldNum" sz="quarter" idx="12"/>
          </p:nvPr>
        </p:nvSpPr>
        <p:spPr/>
        <p:txBody>
          <a:bodyPr/>
          <a:lstStyle/>
          <a:p>
            <a:fld id="{5461BB41-8F93-1243-B4BF-DE04D556D39D}" type="slidenum">
              <a:rPr lang="cs-CZ" smtClean="0"/>
              <a:t>135</a:t>
            </a:fld>
            <a:endParaRPr lang="cs-CZ"/>
          </a:p>
        </p:txBody>
      </p:sp>
    </p:spTree>
    <p:extLst>
      <p:ext uri="{BB962C8B-B14F-4D97-AF65-F5344CB8AC3E}">
        <p14:creationId xmlns:p14="http://schemas.microsoft.com/office/powerpoint/2010/main" val="170057031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91D6105-6DC0-AFDA-55D3-B408C5AB346C}"/>
              </a:ext>
            </a:extLst>
          </p:cNvPr>
          <p:cNvSpPr>
            <a:spLocks noGrp="1"/>
          </p:cNvSpPr>
          <p:nvPr>
            <p:ph type="title"/>
          </p:nvPr>
        </p:nvSpPr>
        <p:spPr>
          <a:xfrm>
            <a:off x="838200" y="1019907"/>
            <a:ext cx="10515600" cy="958361"/>
          </a:xfrm>
        </p:spPr>
        <p:txBody>
          <a:bodyPr>
            <a:normAutofit/>
          </a:bodyPr>
          <a:lstStyle/>
          <a:p>
            <a:pPr algn="ctr"/>
            <a:r>
              <a:rPr lang="cs-CZ" sz="2800" b="1" dirty="0">
                <a:solidFill>
                  <a:srgbClr val="002060"/>
                </a:solidFill>
                <a:cs typeface="Calibri" panose="020F0502020204030204" pitchFamily="34" charset="0"/>
              </a:rPr>
              <a:t>Investiční projekty ve školství – přehled  dalších rozpracovaných akcí</a:t>
            </a:r>
            <a:br>
              <a:rPr lang="cs-CZ" sz="2800" b="1" dirty="0">
                <a:solidFill>
                  <a:srgbClr val="002060"/>
                </a:solidFill>
                <a:latin typeface="Calibri" panose="020F0502020204030204" pitchFamily="34" charset="0"/>
                <a:cs typeface="Calibri" panose="020F0502020204030204" pitchFamily="34" charset="0"/>
              </a:rPr>
            </a:br>
            <a:endParaRPr lang="cs-CZ" sz="2800" b="1" dirty="0">
              <a:solidFill>
                <a:srgbClr val="0070C0"/>
              </a:solidFill>
              <a:latin typeface="Calibri" panose="020F0502020204030204" pitchFamily="34" charset="0"/>
              <a:cs typeface="Calibri" panose="020F0502020204030204" pitchFamily="34" charset="0"/>
            </a:endParaRPr>
          </a:p>
        </p:txBody>
      </p:sp>
      <p:sp>
        <p:nvSpPr>
          <p:cNvPr id="3" name="Zástupný obsah 2">
            <a:extLst>
              <a:ext uri="{FF2B5EF4-FFF2-40B4-BE49-F238E27FC236}">
                <a16:creationId xmlns:a16="http://schemas.microsoft.com/office/drawing/2014/main" id="{716D543F-594D-DE4A-DC90-FD18A9B4ACAC}"/>
              </a:ext>
            </a:extLst>
          </p:cNvPr>
          <p:cNvSpPr>
            <a:spLocks noGrp="1"/>
          </p:cNvSpPr>
          <p:nvPr>
            <p:ph idx="1"/>
          </p:nvPr>
        </p:nvSpPr>
        <p:spPr>
          <a:xfrm>
            <a:off x="513567" y="2101361"/>
            <a:ext cx="10840233" cy="4545623"/>
          </a:xfrm>
        </p:spPr>
        <p:txBody>
          <a:bodyPr>
            <a:normAutofit/>
          </a:bodyPr>
          <a:lstStyle/>
          <a:p>
            <a:pPr>
              <a:lnSpc>
                <a:spcPct val="107000"/>
              </a:lnSpc>
              <a:spcAft>
                <a:spcPts val="800"/>
              </a:spcAft>
            </a:pPr>
            <a:r>
              <a:rPr lang="cs-CZ" sz="2000" b="1" u="sng" dirty="0">
                <a:solidFill>
                  <a:srgbClr val="0070C0"/>
                </a:solidFill>
                <a:effectLst/>
                <a:ea typeface="Calibri" panose="020F0502020204030204" pitchFamily="34" charset="0"/>
                <a:cs typeface="Times New Roman" panose="02020603050405020304" pitchFamily="18" charset="0"/>
              </a:rPr>
              <a:t>Stavba č. 43102 ZŠ Romance - Uhříněves</a:t>
            </a:r>
            <a:endParaRPr lang="cs-CZ" sz="2000" dirty="0">
              <a:solidFill>
                <a:srgbClr val="0070C0"/>
              </a:solidFill>
              <a:effectLst/>
              <a:ea typeface="Times New Roman" panose="02020603050405020304" pitchFamily="18" charset="0"/>
            </a:endParaRPr>
          </a:p>
          <a:p>
            <a:pPr marL="342900" lvl="0" indent="-342900" algn="just">
              <a:lnSpc>
                <a:spcPct val="107000"/>
              </a:lnSpc>
              <a:spcBef>
                <a:spcPts val="600"/>
              </a:spcBef>
              <a:spcAft>
                <a:spcPts val="600"/>
              </a:spcAft>
              <a:buFont typeface="Calibri" panose="020F0502020204030204" pitchFamily="34" charset="0"/>
              <a:buChar char="-"/>
              <a:tabLst>
                <a:tab pos="450215" algn="l"/>
              </a:tabLst>
            </a:pPr>
            <a:r>
              <a:rPr lang="cs-CZ" sz="2000" dirty="0">
                <a:effectLst/>
                <a:ea typeface="Calibri" panose="020F0502020204030204" pitchFamily="34" charset="0"/>
              </a:rPr>
              <a:t>Smlouva s vybraným zhotovitelem PD pro stavební povolení a dokumentace pro výběr zhotovitele byla podepsána dne 29.11.2023, projekční práce byly zahájeny.</a:t>
            </a:r>
          </a:p>
          <a:p>
            <a:pPr>
              <a:lnSpc>
                <a:spcPct val="107000"/>
              </a:lnSpc>
              <a:spcAft>
                <a:spcPts val="800"/>
              </a:spcAft>
            </a:pPr>
            <a:r>
              <a:rPr lang="cs-CZ" sz="2000" b="1" u="sng" dirty="0">
                <a:solidFill>
                  <a:srgbClr val="0070C0"/>
                </a:solidFill>
                <a:effectLst/>
                <a:ea typeface="Calibri" panose="020F0502020204030204" pitchFamily="34" charset="0"/>
                <a:cs typeface="Times New Roman" panose="02020603050405020304" pitchFamily="18" charset="0"/>
              </a:rPr>
              <a:t>MŠ V Bytovkách</a:t>
            </a:r>
            <a:endParaRPr lang="cs-CZ" sz="2000" dirty="0">
              <a:solidFill>
                <a:srgbClr val="0070C0"/>
              </a:solidFill>
              <a:effectLst/>
              <a:ea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cs-CZ" sz="2000" dirty="0">
                <a:effectLst/>
                <a:ea typeface="Calibri" panose="020F0502020204030204" pitchFamily="34" charset="0"/>
                <a:cs typeface="Times New Roman" panose="02020603050405020304" pitchFamily="18" charset="0"/>
              </a:rPr>
              <a:t>Je zpracována PD pro zajištění sloučeného územního a stavebního řízení. Je zažádáno </a:t>
            </a:r>
            <a:br>
              <a:rPr lang="cs-CZ" sz="2000" dirty="0">
                <a:effectLst/>
                <a:ea typeface="Calibri" panose="020F0502020204030204" pitchFamily="34" charset="0"/>
                <a:cs typeface="Times New Roman" panose="02020603050405020304" pitchFamily="18" charset="0"/>
              </a:rPr>
            </a:br>
            <a:r>
              <a:rPr lang="cs-CZ" sz="2000" dirty="0">
                <a:effectLst/>
                <a:ea typeface="Calibri" panose="020F0502020204030204" pitchFamily="34" charset="0"/>
                <a:cs typeface="Times New Roman" panose="02020603050405020304" pitchFamily="18" charset="0"/>
              </a:rPr>
              <a:t>o sloučené řízení a v současné době se PD doplňuje. </a:t>
            </a:r>
            <a:endParaRPr lang="cs-CZ" sz="2000" dirty="0">
              <a:effectLst/>
              <a:ea typeface="Calibri" panose="020F0502020204030204" pitchFamily="34" charset="0"/>
            </a:endParaRPr>
          </a:p>
          <a:p>
            <a:pPr marL="0" indent="0">
              <a:buNone/>
            </a:pPr>
            <a:endParaRPr lang="cs-CZ" sz="2400" b="1" dirty="0">
              <a:cs typeface="Calibri" panose="020F0502020204030204" pitchFamily="34" charset="0"/>
            </a:endParaRPr>
          </a:p>
        </p:txBody>
      </p:sp>
      <p:pic>
        <p:nvPicPr>
          <p:cNvPr id="4" name="Picture 5" descr="Snímek obrazovky 2017-03-10 v 13.18.25.png">
            <a:extLst>
              <a:ext uri="{FF2B5EF4-FFF2-40B4-BE49-F238E27FC236}">
                <a16:creationId xmlns:a16="http://schemas.microsoft.com/office/drawing/2014/main" id="{0064CFD3-3504-5291-D990-75038D4239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85A96CD4-AB6F-FA0D-ED58-DB7EB7DD2EF6}"/>
              </a:ext>
            </a:extLst>
          </p:cNvPr>
          <p:cNvSpPr>
            <a:spLocks noGrp="1"/>
          </p:cNvSpPr>
          <p:nvPr>
            <p:ph type="sldNum" sz="quarter" idx="12"/>
          </p:nvPr>
        </p:nvSpPr>
        <p:spPr/>
        <p:txBody>
          <a:bodyPr/>
          <a:lstStyle/>
          <a:p>
            <a:fld id="{5461BB41-8F93-1243-B4BF-DE04D556D39D}" type="slidenum">
              <a:rPr lang="cs-CZ" smtClean="0"/>
              <a:t>136</a:t>
            </a:fld>
            <a:endParaRPr lang="cs-CZ"/>
          </a:p>
        </p:txBody>
      </p:sp>
    </p:spTree>
    <p:extLst>
      <p:ext uri="{BB962C8B-B14F-4D97-AF65-F5344CB8AC3E}">
        <p14:creationId xmlns:p14="http://schemas.microsoft.com/office/powerpoint/2010/main" val="2365626535"/>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B454E9C-593B-8C70-825D-EAEB950C41EC}"/>
              </a:ext>
            </a:extLst>
          </p:cNvPr>
          <p:cNvSpPr>
            <a:spLocks noGrp="1"/>
          </p:cNvSpPr>
          <p:nvPr>
            <p:ph type="title"/>
          </p:nvPr>
        </p:nvSpPr>
        <p:spPr>
          <a:xfrm>
            <a:off x="838200" y="365125"/>
            <a:ext cx="10515600" cy="1768475"/>
          </a:xfrm>
        </p:spPr>
        <p:txBody>
          <a:bodyPr>
            <a:normAutofit/>
          </a:bodyPr>
          <a:lstStyle/>
          <a:p>
            <a:r>
              <a:rPr lang="cs-CZ" sz="2800" b="1" dirty="0">
                <a:solidFill>
                  <a:srgbClr val="002060"/>
                </a:solidFill>
              </a:rPr>
              <a:t>Dětská psycholožka – Mgr. Jana Růžičková</a:t>
            </a:r>
          </a:p>
        </p:txBody>
      </p:sp>
      <p:pic>
        <p:nvPicPr>
          <p:cNvPr id="4" name="Picture 5" descr="Snímek obrazovky 2017-03-10 v 13.18.25.png">
            <a:extLst>
              <a:ext uri="{FF2B5EF4-FFF2-40B4-BE49-F238E27FC236}">
                <a16:creationId xmlns:a16="http://schemas.microsoft.com/office/drawing/2014/main" id="{82D891B1-55CF-3323-A1E5-95692C8968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5" name="Zástupný obsah 4">
            <a:extLst>
              <a:ext uri="{FF2B5EF4-FFF2-40B4-BE49-F238E27FC236}">
                <a16:creationId xmlns:a16="http://schemas.microsoft.com/office/drawing/2014/main" id="{F82BD7F2-C6A7-E790-EF5E-2C207B9BFB13}"/>
              </a:ext>
            </a:extLst>
          </p:cNvPr>
          <p:cNvSpPr>
            <a:spLocks noGrp="1"/>
          </p:cNvSpPr>
          <p:nvPr>
            <p:ph idx="1"/>
          </p:nvPr>
        </p:nvSpPr>
        <p:spPr/>
        <p:txBody>
          <a:bodyPr/>
          <a:lstStyle/>
          <a:p>
            <a:pPr lvl="0"/>
            <a:r>
              <a:rPr lang="cs-CZ" sz="1800" b="1" dirty="0">
                <a:solidFill>
                  <a:srgbClr val="000000"/>
                </a:solidFill>
                <a:effectLst/>
                <a:ea typeface="Calibri" panose="020F0502020204030204" pitchFamily="34" charset="0"/>
              </a:rPr>
              <a:t>5 let působení na pozici psychologa v Pedagogicko-psychologické poradně pro Prahu 10                        - </a:t>
            </a:r>
            <a:r>
              <a:rPr lang="cs-CZ" sz="1800" dirty="0">
                <a:solidFill>
                  <a:srgbClr val="000000"/>
                </a:solidFill>
                <a:effectLst/>
                <a:ea typeface="Calibri" panose="020F0502020204030204" pitchFamily="34" charset="0"/>
              </a:rPr>
              <a:t>v péči MŠ Pitkovice, MŠ Sluneční a další MŠ provozované v lokalitě Prahy 10. </a:t>
            </a:r>
            <a:endParaRPr lang="cs-CZ" sz="1800" dirty="0">
              <a:effectLst/>
              <a:ea typeface="Calibri" panose="020F0502020204030204" pitchFamily="34" charset="0"/>
            </a:endParaRPr>
          </a:p>
          <a:p>
            <a:endParaRPr lang="cs-CZ" sz="1800" dirty="0">
              <a:effectLst/>
              <a:ea typeface="Calibri" panose="020F0502020204030204" pitchFamily="34" charset="0"/>
            </a:endParaRPr>
          </a:p>
          <a:p>
            <a:pPr lvl="0"/>
            <a:r>
              <a:rPr lang="cs-CZ" sz="1800" b="1" dirty="0">
                <a:solidFill>
                  <a:srgbClr val="000000"/>
                </a:solidFill>
                <a:effectLst/>
                <a:ea typeface="Calibri" panose="020F0502020204030204" pitchFamily="34" charset="0"/>
              </a:rPr>
              <a:t>Zkušenosti s působením na pozici školního psychologa v ZŠ Kolovraty.</a:t>
            </a:r>
            <a:endParaRPr lang="cs-CZ" sz="1800" dirty="0">
              <a:effectLst/>
              <a:ea typeface="Calibri" panose="020F0502020204030204" pitchFamily="34" charset="0"/>
            </a:endParaRPr>
          </a:p>
          <a:p>
            <a:endParaRPr lang="cs-CZ" sz="1800" dirty="0">
              <a:effectLst/>
              <a:ea typeface="Calibri" panose="020F0502020204030204" pitchFamily="34" charset="0"/>
            </a:endParaRPr>
          </a:p>
          <a:p>
            <a:pPr lvl="0"/>
            <a:r>
              <a:rPr lang="cs-CZ" sz="1800" b="1" dirty="0">
                <a:solidFill>
                  <a:srgbClr val="000000"/>
                </a:solidFill>
                <a:effectLst/>
                <a:ea typeface="Calibri" panose="020F0502020204030204" pitchFamily="34" charset="0"/>
              </a:rPr>
              <a:t>Poradenství pro základní i střední školy - </a:t>
            </a:r>
            <a:r>
              <a:rPr lang="cs-CZ" sz="1800" dirty="0">
                <a:solidFill>
                  <a:srgbClr val="000000"/>
                </a:solidFill>
                <a:effectLst/>
                <a:ea typeface="Calibri" panose="020F0502020204030204" pitchFamily="34" charset="0"/>
              </a:rPr>
              <a:t>ZŠ Švehlova a několik středních škol (Gymnázium Omská, Střední hotelová škola Vršovická, Gymnázium Bratří Čapků apod.). </a:t>
            </a:r>
            <a:endParaRPr lang="cs-CZ" sz="1800" dirty="0">
              <a:effectLst/>
              <a:ea typeface="Calibri" panose="020F0502020204030204" pitchFamily="34" charset="0"/>
            </a:endParaRPr>
          </a:p>
          <a:p>
            <a:endParaRPr lang="cs-CZ" sz="1800" dirty="0">
              <a:effectLst/>
              <a:ea typeface="Calibri" panose="020F0502020204030204" pitchFamily="34" charset="0"/>
            </a:endParaRPr>
          </a:p>
          <a:p>
            <a:pPr lvl="0" algn="just"/>
            <a:r>
              <a:rPr lang="cs-CZ" sz="1800" b="1" dirty="0">
                <a:solidFill>
                  <a:srgbClr val="000000"/>
                </a:solidFill>
                <a:effectLst/>
                <a:ea typeface="Calibri" panose="020F0502020204030204" pitchFamily="34" charset="0"/>
              </a:rPr>
              <a:t>V rámci PPP zaměření na </a:t>
            </a:r>
            <a:r>
              <a:rPr lang="cs-CZ" sz="1800" b="1" dirty="0">
                <a:solidFill>
                  <a:srgbClr val="0070C0"/>
                </a:solidFill>
                <a:effectLst/>
                <a:ea typeface="Calibri" panose="020F0502020204030204" pitchFamily="34" charset="0"/>
              </a:rPr>
              <a:t>diagnostiku školní zralosti, diagnostiku poruch učení, psychodiagnostiku obecně, kariérní poradenství, krizovou intervenci, konzultační činnosti a lektorské činnosti.</a:t>
            </a:r>
          </a:p>
          <a:p>
            <a:endParaRPr lang="cs-CZ" dirty="0"/>
          </a:p>
        </p:txBody>
      </p:sp>
      <p:sp>
        <p:nvSpPr>
          <p:cNvPr id="10" name="Zástupný symbol pro číslo snímku 9">
            <a:extLst>
              <a:ext uri="{FF2B5EF4-FFF2-40B4-BE49-F238E27FC236}">
                <a16:creationId xmlns:a16="http://schemas.microsoft.com/office/drawing/2014/main" id="{04D6F23E-4622-007A-575D-5FD547673E57}"/>
              </a:ext>
            </a:extLst>
          </p:cNvPr>
          <p:cNvSpPr>
            <a:spLocks noGrp="1"/>
          </p:cNvSpPr>
          <p:nvPr>
            <p:ph type="sldNum" sz="quarter" idx="12"/>
          </p:nvPr>
        </p:nvSpPr>
        <p:spPr/>
        <p:txBody>
          <a:bodyPr/>
          <a:lstStyle/>
          <a:p>
            <a:fld id="{5461BB41-8F93-1243-B4BF-DE04D556D39D}" type="slidenum">
              <a:rPr lang="cs-CZ" smtClean="0"/>
              <a:t>137</a:t>
            </a:fld>
            <a:endParaRPr lang="cs-CZ"/>
          </a:p>
        </p:txBody>
      </p:sp>
    </p:spTree>
    <p:extLst>
      <p:ext uri="{BB962C8B-B14F-4D97-AF65-F5344CB8AC3E}">
        <p14:creationId xmlns:p14="http://schemas.microsoft.com/office/powerpoint/2010/main" val="2397079629"/>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B454E9C-593B-8C70-825D-EAEB950C41EC}"/>
              </a:ext>
            </a:extLst>
          </p:cNvPr>
          <p:cNvSpPr>
            <a:spLocks noGrp="1"/>
          </p:cNvSpPr>
          <p:nvPr>
            <p:ph type="title"/>
          </p:nvPr>
        </p:nvSpPr>
        <p:spPr>
          <a:xfrm>
            <a:off x="838200" y="365125"/>
            <a:ext cx="10515600" cy="1768475"/>
          </a:xfrm>
        </p:spPr>
        <p:txBody>
          <a:bodyPr>
            <a:normAutofit/>
          </a:bodyPr>
          <a:lstStyle/>
          <a:p>
            <a:r>
              <a:rPr lang="cs-CZ" sz="2800" b="1" dirty="0">
                <a:solidFill>
                  <a:srgbClr val="002060"/>
                </a:solidFill>
              </a:rPr>
              <a:t>Dětská psycholožka – Mgr. Jana Růžičková</a:t>
            </a:r>
          </a:p>
        </p:txBody>
      </p:sp>
      <p:pic>
        <p:nvPicPr>
          <p:cNvPr id="6" name="Zástupný obsah 5">
            <a:extLst>
              <a:ext uri="{FF2B5EF4-FFF2-40B4-BE49-F238E27FC236}">
                <a16:creationId xmlns:a16="http://schemas.microsoft.com/office/drawing/2014/main" id="{0692D3C2-25AC-D3F0-8DC3-E54797716CD7}"/>
              </a:ext>
            </a:extLst>
          </p:cNvPr>
          <p:cNvPicPr>
            <a:picLocks noGrp="1" noChangeAspect="1"/>
          </p:cNvPicPr>
          <p:nvPr>
            <p:ph idx="1"/>
          </p:nvPr>
        </p:nvPicPr>
        <p:blipFill>
          <a:blip r:embed="rId2"/>
          <a:stretch>
            <a:fillRect/>
          </a:stretch>
        </p:blipFill>
        <p:spPr>
          <a:xfrm>
            <a:off x="2366282" y="1825625"/>
            <a:ext cx="7459436" cy="4351338"/>
          </a:xfrm>
        </p:spPr>
      </p:pic>
      <p:pic>
        <p:nvPicPr>
          <p:cNvPr id="4" name="Picture 5" descr="Snímek obrazovky 2017-03-10 v 13.18.25.png">
            <a:extLst>
              <a:ext uri="{FF2B5EF4-FFF2-40B4-BE49-F238E27FC236}">
                <a16:creationId xmlns:a16="http://schemas.microsoft.com/office/drawing/2014/main" id="{82D891B1-55CF-3323-A1E5-95692C8968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10" name="Zástupný symbol pro číslo snímku 9">
            <a:extLst>
              <a:ext uri="{FF2B5EF4-FFF2-40B4-BE49-F238E27FC236}">
                <a16:creationId xmlns:a16="http://schemas.microsoft.com/office/drawing/2014/main" id="{F089D020-0BCA-E3CC-46B7-4830A74B16F4}"/>
              </a:ext>
            </a:extLst>
          </p:cNvPr>
          <p:cNvSpPr>
            <a:spLocks noGrp="1"/>
          </p:cNvSpPr>
          <p:nvPr>
            <p:ph type="sldNum" sz="quarter" idx="12"/>
          </p:nvPr>
        </p:nvSpPr>
        <p:spPr/>
        <p:txBody>
          <a:bodyPr/>
          <a:lstStyle/>
          <a:p>
            <a:fld id="{5461BB41-8F93-1243-B4BF-DE04D556D39D}" type="slidenum">
              <a:rPr lang="cs-CZ" smtClean="0"/>
              <a:t>138</a:t>
            </a:fld>
            <a:endParaRPr lang="cs-CZ"/>
          </a:p>
        </p:txBody>
      </p:sp>
    </p:spTree>
    <p:extLst>
      <p:ext uri="{BB962C8B-B14F-4D97-AF65-F5344CB8AC3E}">
        <p14:creationId xmlns:p14="http://schemas.microsoft.com/office/powerpoint/2010/main" val="39302397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EE7B2048-5A70-F4DE-1B36-F454574A6CBA}"/>
              </a:ext>
            </a:extLst>
          </p:cNvPr>
          <p:cNvPicPr>
            <a:picLocks noChangeAspect="1"/>
          </p:cNvPicPr>
          <p:nvPr/>
        </p:nvPicPr>
        <p:blipFill>
          <a:blip r:embed="rId2"/>
          <a:stretch>
            <a:fillRect/>
          </a:stretch>
        </p:blipFill>
        <p:spPr>
          <a:xfrm>
            <a:off x="2074718" y="0"/>
            <a:ext cx="7772400" cy="6627627"/>
          </a:xfrm>
          <a:prstGeom prst="rect">
            <a:avLst/>
          </a:prstGeom>
        </p:spPr>
      </p:pic>
      <p:sp>
        <p:nvSpPr>
          <p:cNvPr id="8" name="Zástupný symbol pro číslo snímku 7">
            <a:extLst>
              <a:ext uri="{FF2B5EF4-FFF2-40B4-BE49-F238E27FC236}">
                <a16:creationId xmlns:a16="http://schemas.microsoft.com/office/drawing/2014/main" id="{03E0A695-41AE-3BCB-7ED2-A6D4A8200293}"/>
              </a:ext>
            </a:extLst>
          </p:cNvPr>
          <p:cNvSpPr>
            <a:spLocks noGrp="1"/>
          </p:cNvSpPr>
          <p:nvPr>
            <p:ph type="sldNum" sz="quarter" idx="12"/>
          </p:nvPr>
        </p:nvSpPr>
        <p:spPr/>
        <p:txBody>
          <a:bodyPr/>
          <a:lstStyle/>
          <a:p>
            <a:fld id="{5461BB41-8F93-1243-B4BF-DE04D556D39D}" type="slidenum">
              <a:rPr lang="cs-CZ" smtClean="0"/>
              <a:t>139</a:t>
            </a:fld>
            <a:endParaRPr lang="cs-CZ"/>
          </a:p>
        </p:txBody>
      </p:sp>
    </p:spTree>
    <p:extLst>
      <p:ext uri="{BB962C8B-B14F-4D97-AF65-F5344CB8AC3E}">
        <p14:creationId xmlns:p14="http://schemas.microsoft.com/office/powerpoint/2010/main" val="51035480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7BCA4292-9A5A-CC84-DCE5-A09B46819D3F}"/>
              </a:ext>
            </a:extLst>
          </p:cNvPr>
          <p:cNvPicPr>
            <a:picLocks noChangeAspect="1"/>
          </p:cNvPicPr>
          <p:nvPr/>
        </p:nvPicPr>
        <p:blipFill>
          <a:blip r:embed="rId2"/>
          <a:stretch>
            <a:fillRect/>
          </a:stretch>
        </p:blipFill>
        <p:spPr>
          <a:xfrm>
            <a:off x="3000374" y="1478620"/>
            <a:ext cx="6043613" cy="3998436"/>
          </a:xfrm>
          <a:prstGeom prst="rect">
            <a:avLst/>
          </a:prstGeom>
        </p:spPr>
      </p:pic>
      <p:pic>
        <p:nvPicPr>
          <p:cNvPr id="4" name="Picture 5" descr="Snímek obrazovky 2017-03-10 v 13.18.25.png">
            <a:extLst>
              <a:ext uri="{FF2B5EF4-FFF2-40B4-BE49-F238E27FC236}">
                <a16:creationId xmlns:a16="http://schemas.microsoft.com/office/drawing/2014/main" id="{C0C3E149-2BC9-B9C4-95EC-62E9AB49DC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9" name="Zástupný symbol pro číslo snímku 8">
            <a:extLst>
              <a:ext uri="{FF2B5EF4-FFF2-40B4-BE49-F238E27FC236}">
                <a16:creationId xmlns:a16="http://schemas.microsoft.com/office/drawing/2014/main" id="{B28B64FE-B35F-7ABE-E321-551D9DD27B32}"/>
              </a:ext>
            </a:extLst>
          </p:cNvPr>
          <p:cNvSpPr>
            <a:spLocks noGrp="1"/>
          </p:cNvSpPr>
          <p:nvPr>
            <p:ph type="sldNum" sz="quarter" idx="12"/>
          </p:nvPr>
        </p:nvSpPr>
        <p:spPr/>
        <p:txBody>
          <a:bodyPr/>
          <a:lstStyle/>
          <a:p>
            <a:fld id="{5461BB41-8F93-1243-B4BF-DE04D556D39D}" type="slidenum">
              <a:rPr lang="cs-CZ" smtClean="0"/>
              <a:t>140</a:t>
            </a:fld>
            <a:endParaRPr lang="cs-CZ"/>
          </a:p>
        </p:txBody>
      </p:sp>
    </p:spTree>
    <p:extLst>
      <p:ext uri="{BB962C8B-B14F-4D97-AF65-F5344CB8AC3E}">
        <p14:creationId xmlns:p14="http://schemas.microsoft.com/office/powerpoint/2010/main" val="139675552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8B7DA3F-D705-4469-3367-5BA8BE39CF5D}"/>
              </a:ext>
            </a:extLst>
          </p:cNvPr>
          <p:cNvSpPr>
            <a:spLocks noGrp="1"/>
          </p:cNvSpPr>
          <p:nvPr>
            <p:ph type="title"/>
          </p:nvPr>
        </p:nvSpPr>
        <p:spPr>
          <a:xfrm>
            <a:off x="838200" y="2209800"/>
            <a:ext cx="10515600" cy="1924050"/>
          </a:xfrm>
        </p:spPr>
        <p:txBody>
          <a:bodyPr/>
          <a:lstStyle/>
          <a:p>
            <a:pPr algn="ctr"/>
            <a:r>
              <a:rPr lang="cs-CZ" b="1" dirty="0"/>
              <a:t>Diskuze</a:t>
            </a:r>
          </a:p>
        </p:txBody>
      </p:sp>
      <p:pic>
        <p:nvPicPr>
          <p:cNvPr id="4" name="Picture 5" descr="Snímek obrazovky 2017-03-10 v 13.18.25.png">
            <a:extLst>
              <a:ext uri="{FF2B5EF4-FFF2-40B4-BE49-F238E27FC236}">
                <a16:creationId xmlns:a16="http://schemas.microsoft.com/office/drawing/2014/main" id="{DDA49919-6BBB-EECA-1636-28968939DD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9" name="Zástupný symbol pro číslo snímku 8">
            <a:extLst>
              <a:ext uri="{FF2B5EF4-FFF2-40B4-BE49-F238E27FC236}">
                <a16:creationId xmlns:a16="http://schemas.microsoft.com/office/drawing/2014/main" id="{C649FF2F-4FCD-D920-DB55-1EB122A68425}"/>
              </a:ext>
            </a:extLst>
          </p:cNvPr>
          <p:cNvSpPr>
            <a:spLocks noGrp="1"/>
          </p:cNvSpPr>
          <p:nvPr>
            <p:ph type="sldNum" sz="quarter" idx="12"/>
          </p:nvPr>
        </p:nvSpPr>
        <p:spPr/>
        <p:txBody>
          <a:bodyPr/>
          <a:lstStyle/>
          <a:p>
            <a:fld id="{5461BB41-8F93-1243-B4BF-DE04D556D39D}" type="slidenum">
              <a:rPr lang="cs-CZ" smtClean="0"/>
              <a:t>141</a:t>
            </a:fld>
            <a:endParaRPr lang="cs-CZ"/>
          </a:p>
        </p:txBody>
      </p:sp>
    </p:spTree>
    <p:extLst>
      <p:ext uri="{BB962C8B-B14F-4D97-AF65-F5344CB8AC3E}">
        <p14:creationId xmlns:p14="http://schemas.microsoft.com/office/powerpoint/2010/main" val="1139801312"/>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8B7DA3F-D705-4469-3367-5BA8BE39CF5D}"/>
              </a:ext>
            </a:extLst>
          </p:cNvPr>
          <p:cNvSpPr>
            <a:spLocks noGrp="1"/>
          </p:cNvSpPr>
          <p:nvPr>
            <p:ph type="title"/>
          </p:nvPr>
        </p:nvSpPr>
        <p:spPr>
          <a:xfrm>
            <a:off x="838200" y="3998260"/>
            <a:ext cx="10515600" cy="1918446"/>
          </a:xfrm>
        </p:spPr>
        <p:txBody>
          <a:bodyPr>
            <a:normAutofit fontScale="90000"/>
          </a:bodyPr>
          <a:lstStyle/>
          <a:p>
            <a:pPr marL="0" indent="0" algn="ctr">
              <a:buNone/>
            </a:pPr>
            <a:br>
              <a:rPr lang="cs-CZ" b="1" dirty="0"/>
            </a:br>
            <a:r>
              <a:rPr lang="cs-CZ" sz="2200" b="1" dirty="0"/>
              <a:t>Kontakt: </a:t>
            </a:r>
            <a:br>
              <a:rPr lang="cs-CZ" sz="2200" b="1" dirty="0"/>
            </a:br>
            <a:r>
              <a:rPr lang="cs-CZ" sz="2200" b="1" dirty="0"/>
              <a:t>Bc. Hana </a:t>
            </a:r>
            <a:r>
              <a:rPr lang="cs-CZ" sz="2200" b="1" dirty="0" err="1"/>
              <a:t>Vagenknechtová</a:t>
            </a:r>
            <a:br>
              <a:rPr lang="cs-CZ" sz="2200" b="1" dirty="0"/>
            </a:br>
            <a:r>
              <a:rPr lang="cs-CZ" sz="2200" b="1" dirty="0"/>
              <a:t>Místostarostka a radní pro školství</a:t>
            </a:r>
            <a:br>
              <a:rPr lang="cs-CZ" sz="2200" b="1" dirty="0"/>
            </a:br>
            <a:br>
              <a:rPr lang="cs-CZ" sz="2200" b="1" dirty="0"/>
            </a:br>
            <a:r>
              <a:rPr lang="cs-CZ" sz="2200" b="1" u="sng" dirty="0">
                <a:solidFill>
                  <a:srgbClr val="0070C0"/>
                </a:solidFill>
                <a:effectLst/>
              </a:rPr>
              <a:t>Telefon: </a:t>
            </a:r>
            <a:r>
              <a:rPr lang="cs-CZ" sz="2200" b="1" u="sng" dirty="0">
                <a:solidFill>
                  <a:srgbClr val="0070C0"/>
                </a:solidFill>
                <a:effectLst/>
                <a:hlinkClick r:id="rId2">
                  <a:extLst>
                    <a:ext uri="{A12FA001-AC4F-418D-AE19-62706E023703}">
                      <ahyp:hlinkClr xmlns:ahyp="http://schemas.microsoft.com/office/drawing/2018/hyperlinkcolor" val="tx"/>
                    </a:ext>
                  </a:extLst>
                </a:hlinkClick>
              </a:rPr>
              <a:t>271 071 828</a:t>
            </a:r>
            <a:r>
              <a:rPr lang="cs-CZ" sz="2200" b="1" u="sng" dirty="0">
                <a:solidFill>
                  <a:srgbClr val="0070C0"/>
                </a:solidFill>
                <a:effectLst/>
              </a:rPr>
              <a:t>  </a:t>
            </a:r>
            <a:br>
              <a:rPr lang="cs-CZ" sz="2200" b="1" u="sng" dirty="0">
                <a:solidFill>
                  <a:srgbClr val="0070C0"/>
                </a:solidFill>
                <a:effectLst/>
              </a:rPr>
            </a:br>
            <a:r>
              <a:rPr lang="cs-CZ" sz="2200" b="1" u="sng" dirty="0">
                <a:solidFill>
                  <a:srgbClr val="0070C0"/>
                </a:solidFill>
                <a:effectLst/>
              </a:rPr>
              <a:t>E-mail: </a:t>
            </a:r>
            <a:r>
              <a:rPr lang="cs-CZ" sz="2200" b="1" u="sng" dirty="0">
                <a:solidFill>
                  <a:srgbClr val="0070C0"/>
                </a:solidFill>
                <a:effectLst/>
                <a:hlinkClick r:id="rId3">
                  <a:extLst>
                    <a:ext uri="{A12FA001-AC4F-418D-AE19-62706E023703}">
                      <ahyp:hlinkClr xmlns:ahyp="http://schemas.microsoft.com/office/drawing/2018/hyperlinkcolor" val="tx"/>
                    </a:ext>
                  </a:extLst>
                </a:hlinkClick>
              </a:rPr>
              <a:t>hana.vagenknechtova@praha22.cz</a:t>
            </a:r>
            <a:br>
              <a:rPr lang="cs-CZ" sz="2200" b="1" u="sng" dirty="0">
                <a:solidFill>
                  <a:srgbClr val="0070C0"/>
                </a:solidFill>
                <a:effectLst/>
              </a:rPr>
            </a:br>
            <a:br>
              <a:rPr lang="cs-CZ" sz="2200" b="1" u="sng" dirty="0">
                <a:solidFill>
                  <a:srgbClr val="0070C0"/>
                </a:solidFill>
                <a:effectLst/>
              </a:rPr>
            </a:br>
            <a:br>
              <a:rPr lang="cs-CZ" sz="2200" b="1" u="sng" dirty="0">
                <a:solidFill>
                  <a:srgbClr val="0070C0"/>
                </a:solidFill>
                <a:effectLst/>
              </a:rPr>
            </a:br>
            <a:endParaRPr lang="cs-CZ" sz="2200" b="1" dirty="0"/>
          </a:p>
        </p:txBody>
      </p:sp>
      <p:pic>
        <p:nvPicPr>
          <p:cNvPr id="4" name="Picture 5" descr="Snímek obrazovky 2017-03-10 v 13.18.25.png">
            <a:extLst>
              <a:ext uri="{FF2B5EF4-FFF2-40B4-BE49-F238E27FC236}">
                <a16:creationId xmlns:a16="http://schemas.microsoft.com/office/drawing/2014/main" id="{DDA49919-6BBB-EECA-1636-28968939DD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1"/>
            <a:ext cx="9144000" cy="1081455"/>
          </a:xfrm>
          <a:prstGeom prst="rect">
            <a:avLst/>
          </a:prstGeom>
        </p:spPr>
      </p:pic>
      <p:sp>
        <p:nvSpPr>
          <p:cNvPr id="9" name="Zástupný symbol pro číslo snímku 8">
            <a:extLst>
              <a:ext uri="{FF2B5EF4-FFF2-40B4-BE49-F238E27FC236}">
                <a16:creationId xmlns:a16="http://schemas.microsoft.com/office/drawing/2014/main" id="{C649FF2F-4FCD-D920-DB55-1EB122A68425}"/>
              </a:ext>
            </a:extLst>
          </p:cNvPr>
          <p:cNvSpPr>
            <a:spLocks noGrp="1"/>
          </p:cNvSpPr>
          <p:nvPr>
            <p:ph type="sldNum" sz="quarter" idx="12"/>
          </p:nvPr>
        </p:nvSpPr>
        <p:spPr/>
        <p:txBody>
          <a:bodyPr/>
          <a:lstStyle/>
          <a:p>
            <a:fld id="{5461BB41-8F93-1243-B4BF-DE04D556D39D}" type="slidenum">
              <a:rPr lang="cs-CZ" smtClean="0"/>
              <a:t>142</a:t>
            </a:fld>
            <a:endParaRPr lang="cs-CZ"/>
          </a:p>
        </p:txBody>
      </p:sp>
      <p:sp>
        <p:nvSpPr>
          <p:cNvPr id="3" name="TextovéPole 2">
            <a:extLst>
              <a:ext uri="{FF2B5EF4-FFF2-40B4-BE49-F238E27FC236}">
                <a16:creationId xmlns:a16="http://schemas.microsoft.com/office/drawing/2014/main" id="{BCADDB3D-2CAC-C46D-65FE-E0E1537FCB5F}"/>
              </a:ext>
            </a:extLst>
          </p:cNvPr>
          <p:cNvSpPr txBox="1"/>
          <p:nvPr/>
        </p:nvSpPr>
        <p:spPr>
          <a:xfrm>
            <a:off x="2994211" y="1398494"/>
            <a:ext cx="5988423" cy="646331"/>
          </a:xfrm>
          <a:prstGeom prst="rect">
            <a:avLst/>
          </a:prstGeom>
          <a:noFill/>
        </p:spPr>
        <p:txBody>
          <a:bodyPr wrap="square" rtlCol="0">
            <a:spAutoFit/>
          </a:bodyPr>
          <a:lstStyle/>
          <a:p>
            <a:pPr algn="ctr"/>
            <a:r>
              <a:rPr lang="cs-CZ" sz="3600" b="1" dirty="0"/>
              <a:t>Děkujeme za pozornost</a:t>
            </a:r>
            <a:endParaRPr lang="cs-CZ" sz="3600" dirty="0"/>
          </a:p>
        </p:txBody>
      </p:sp>
    </p:spTree>
    <p:extLst>
      <p:ext uri="{BB962C8B-B14F-4D97-AF65-F5344CB8AC3E}">
        <p14:creationId xmlns:p14="http://schemas.microsoft.com/office/powerpoint/2010/main" val="3168365160"/>
      </p:ext>
    </p:extLst>
  </p:cSld>
  <p:clrMapOvr>
    <a:masterClrMapping/>
  </p:clrMapOvr>
</p:sld>
</file>

<file path=ppt/theme/theme1.xml><?xml version="1.0" encoding="utf-8"?>
<a:theme xmlns:a="http://schemas.openxmlformats.org/drawingml/2006/main" name="Motiv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otiv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2841</TotalTime>
  <Words>8755</Words>
  <Application>Microsoft Macintosh PowerPoint</Application>
  <PresentationFormat>Širokoúhlá obrazovka</PresentationFormat>
  <Paragraphs>1243</Paragraphs>
  <Slides>142</Slides>
  <Notes>0</Notes>
  <HiddenSlides>0</HiddenSlides>
  <MMClips>0</MMClips>
  <ScaleCrop>false</ScaleCrop>
  <HeadingPairs>
    <vt:vector size="6" baseType="variant">
      <vt:variant>
        <vt:lpstr>Použitá písma</vt:lpstr>
      </vt:variant>
      <vt:variant>
        <vt:i4>10</vt:i4>
      </vt:variant>
      <vt:variant>
        <vt:lpstr>Motiv</vt:lpstr>
      </vt:variant>
      <vt:variant>
        <vt:i4>1</vt:i4>
      </vt:variant>
      <vt:variant>
        <vt:lpstr>Nadpisy snímků</vt:lpstr>
      </vt:variant>
      <vt:variant>
        <vt:i4>142</vt:i4>
      </vt:variant>
    </vt:vector>
  </HeadingPairs>
  <TitlesOfParts>
    <vt:vector size="153" baseType="lpstr">
      <vt:lpstr>MS Mincho</vt:lpstr>
      <vt:lpstr>Aharoni</vt:lpstr>
      <vt:lpstr>Aptos</vt:lpstr>
      <vt:lpstr>Aptos Display</vt:lpstr>
      <vt:lpstr>Arial</vt:lpstr>
      <vt:lpstr>Calibri</vt:lpstr>
      <vt:lpstr>Courier New</vt:lpstr>
      <vt:lpstr>Symbol</vt:lpstr>
      <vt:lpstr>Times New Roman</vt:lpstr>
      <vt:lpstr>Wingdings</vt:lpstr>
      <vt:lpstr>Motiv Office</vt:lpstr>
      <vt:lpstr>1. kulatý stůl ke ŠKOLSTVÍ</vt:lpstr>
      <vt:lpstr>Prezentace aplikace PowerPoint</vt:lpstr>
      <vt:lpstr>  </vt:lpstr>
      <vt:lpstr>Mateřské školy v MČ Praha 22</vt:lpstr>
      <vt:lpstr>  </vt:lpstr>
      <vt:lpstr>  </vt:lpstr>
      <vt:lpstr>Kritéria pro přijímání dětí k předškolnímu vzdělávání</vt:lpstr>
      <vt:lpstr> </vt:lpstr>
      <vt:lpstr>  </vt:lpstr>
      <vt:lpstr>  </vt:lpstr>
      <vt:lpstr>Stravování v MŠ</vt:lpstr>
      <vt:lpstr>MŠ Za Nadýmačem</vt:lpstr>
      <vt:lpstr> MŠ Za Nadýmačem </vt:lpstr>
      <vt:lpstr>Prezentace aplikace PowerPoint</vt:lpstr>
      <vt:lpstr> Vize MŠ Za Nadýmačem </vt:lpstr>
      <vt:lpstr> ŠVP MŠ Za Nadýmačem “Okno do světa”</vt:lpstr>
      <vt:lpstr> Aktivity nad rámec ŠVP</vt:lpstr>
      <vt:lpstr>Prezentace aplikace PowerPoint</vt:lpstr>
      <vt:lpstr>Prezentace aplikace PowerPoint</vt:lpstr>
      <vt:lpstr> Účast na dlouhodobých projektech</vt:lpstr>
      <vt:lpstr>MŠ Za Nadýmačem</vt:lpstr>
      <vt:lpstr>     MŠ Za Nadýmačem </vt:lpstr>
      <vt:lpstr> MŠ Za Nadýmačem </vt:lpstr>
      <vt:lpstr>  MŠ Za Nadýmačem   Co se v posledních letech podařilo zrealizovat i ve spolupráci se zřizovatelem:</vt:lpstr>
      <vt:lpstr>Prezentace aplikace PowerPoint</vt:lpstr>
      <vt:lpstr>Prezentace aplikace PowerPoint</vt:lpstr>
      <vt:lpstr>MŠ Za Nadýmačem - Informace k zápisu</vt:lpstr>
      <vt:lpstr>Prezentace aplikace PowerPoint</vt:lpstr>
      <vt:lpstr>MŠ Sluneční</vt:lpstr>
      <vt:lpstr> MŠ Sluneční</vt:lpstr>
      <vt:lpstr>MŠ Sluneční</vt:lpstr>
      <vt:lpstr>Základní vize a cíle</vt:lpstr>
      <vt:lpstr> Vzdělávací program mateřské školy    ŠVP PV „Radost a smích po celý rok“ </vt:lpstr>
      <vt:lpstr> Cíle a plány</vt:lpstr>
      <vt:lpstr> Cíle a plány</vt:lpstr>
      <vt:lpstr>Investiční cíle a plány </vt:lpstr>
      <vt:lpstr>  Aktuální problémy/největší potřeby  </vt:lpstr>
      <vt:lpstr> Co podařilo zrealizovat i ve spolupráci se zřizovatelem: </vt:lpstr>
      <vt:lpstr> Co se podařilo zrealizovat i ve spolupráci se zřizovatelem: </vt:lpstr>
      <vt:lpstr>Prezentace aplikace PowerPoint</vt:lpstr>
      <vt:lpstr> Informace k zápisu do MŠ Sluneční</vt:lpstr>
      <vt:lpstr>Prezentace aplikace PowerPoint</vt:lpstr>
      <vt:lpstr>Projekty MŠ Sluneční</vt:lpstr>
      <vt:lpstr>Projekty MŠ Sluneční</vt:lpstr>
      <vt:lpstr>Akce a aktivity MŠ Sluneční</vt:lpstr>
      <vt:lpstr>Akce a aktivity MŠ Sluneční</vt:lpstr>
      <vt:lpstr> Účast MŠ Sluneční v rozvojových programech, projektech</vt:lpstr>
      <vt:lpstr>   Účast MŠ Sluneční v rozvojových programech, projektech</vt:lpstr>
      <vt:lpstr> MŠ Sluneční</vt:lpstr>
      <vt:lpstr>Prezentace aplikace PowerPoint</vt:lpstr>
      <vt:lpstr>MŠ Pitkovice</vt:lpstr>
      <vt:lpstr> MŠ Pitkovice</vt:lpstr>
      <vt:lpstr> Vize MŠ Pitkovice</vt:lpstr>
      <vt:lpstr> Cíle a plány MŠ Pitkovice</vt:lpstr>
      <vt:lpstr>Školní vzdělávací program pro předškolní vzdělávání   „Barevný svět poznávej, hraj si, zpívej, povídej.“ </vt:lpstr>
      <vt:lpstr>   Aktuální problémy/největší potřeby </vt:lpstr>
      <vt:lpstr>Co podařilo zrealizovat i ve spolupráci se zřizovatelem: </vt:lpstr>
      <vt:lpstr> Co podařilo zrealizovat i ve spolupráci se zřizovatelem: </vt:lpstr>
      <vt:lpstr>MŠ Pitkovice - informace k zápisu</vt:lpstr>
      <vt:lpstr>  Společné akce pro rodiče a veřejnost </vt:lpstr>
      <vt:lpstr>Klub přátel školy: </vt:lpstr>
      <vt:lpstr> Spolupráce s ostatními partnery:  </vt:lpstr>
      <vt:lpstr>Účast na pravidelných mimoškolních aktivitách: </vt:lpstr>
      <vt:lpstr>Účast na přehlídkách, výstavách, soutěžích: </vt:lpstr>
      <vt:lpstr>Formy identifikace dětí se školou (tradice, pravidelné akce  pořádané MŠ pro všechny děti): </vt:lpstr>
      <vt:lpstr>MŠ Pitkovice je zapojena do Operačního programu  Jan Amos Komenský ( OP JAK)</vt:lpstr>
      <vt:lpstr> Účast v projektech:</vt:lpstr>
      <vt:lpstr> Účast v projektech:</vt:lpstr>
      <vt:lpstr> Účast v projektech:</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Základní školy v MČ Prahy 22</vt:lpstr>
      <vt:lpstr>  </vt:lpstr>
      <vt:lpstr>  </vt:lpstr>
      <vt:lpstr>  </vt:lpstr>
      <vt:lpstr>ZŠ U Obory</vt:lpstr>
      <vt:lpstr>      Základní škola U Obory</vt:lpstr>
      <vt:lpstr> ZŠ U Obory</vt:lpstr>
      <vt:lpstr>Žáci v ZŠ U Obory                   </vt:lpstr>
      <vt:lpstr> ZŠ U Obory</vt:lpstr>
      <vt:lpstr>                Zápis do 1.ročníku  </vt:lpstr>
      <vt:lpstr>Plány, investice</vt:lpstr>
      <vt:lpstr>Plány, investice</vt:lpstr>
      <vt:lpstr>Hodně nás toho čeká, ale hodně se již podařilo</vt:lpstr>
      <vt:lpstr> Venkovní učebna</vt:lpstr>
      <vt:lpstr>Odloučené pracoviště V Bytovkách 803 </vt:lpstr>
      <vt:lpstr>Nové odborné učebny</vt:lpstr>
      <vt:lpstr>Ve venkovním areálu školy</vt:lpstr>
      <vt:lpstr>  Víceúčelová hřiště – venkovní sportovní areál</vt:lpstr>
      <vt:lpstr>  Místo starých modulů  nové moduly</vt:lpstr>
      <vt:lpstr>Postupná výměna starého za nové…..</vt:lpstr>
      <vt:lpstr>Prezentace aplikace PowerPoint</vt:lpstr>
      <vt:lpstr>ZŠ nám. Bří. Jandusů</vt:lpstr>
      <vt:lpstr>ZŠ nám. Bří Jandusů</vt:lpstr>
      <vt:lpstr> ZŠ Jandusů </vt:lpstr>
      <vt:lpstr> Vize ZŠ Jandusů </vt:lpstr>
      <vt:lpstr> ZŠ Jandusů </vt:lpstr>
      <vt:lpstr> ZŠ Jandusů </vt:lpstr>
      <vt:lpstr> Informace k zápisům do 1. tříd ZŠ Jandusů </vt:lpstr>
      <vt:lpstr> Investiční priority ZŠ Jandusů </vt:lpstr>
      <vt:lpstr>Školní akce</vt:lpstr>
      <vt:lpstr>Exteriér Sportovní areál</vt:lpstr>
      <vt:lpstr>Prezentace aplikace PowerPoint</vt:lpstr>
      <vt:lpstr>Prezentace aplikace PowerPoint</vt:lpstr>
      <vt:lpstr> Školní jídelna Praha 22</vt:lpstr>
      <vt:lpstr>    Školní jídelna – kontakty  webové stránky Školní jídelny: www.sjpraha22.cz webové stránky pro objednávání jídel: www.skolnijidelna.online  </vt:lpstr>
      <vt:lpstr>Školní jídelna</vt:lpstr>
      <vt:lpstr>Školní jídelna</vt:lpstr>
      <vt:lpstr>Prezentace aplikace PowerPoint</vt:lpstr>
      <vt:lpstr>Prezentace aplikace PowerPoint</vt:lpstr>
      <vt:lpstr> Školní jídelna</vt:lpstr>
      <vt:lpstr>Prezentace aplikace PowerPoint</vt:lpstr>
      <vt:lpstr> Školní jídelna</vt:lpstr>
      <vt:lpstr>  Školní jídelna</vt:lpstr>
      <vt:lpstr> Školní jídelna</vt:lpstr>
      <vt:lpstr>Informace ke školství v rámci MČ Prahy 22</vt:lpstr>
      <vt:lpstr>Informace ke školství v rámci MČ Prahy 22</vt:lpstr>
      <vt:lpstr>Co se již podařilo zrealizovat či nastartovat? </vt:lpstr>
      <vt:lpstr>Co se již podařilo zrealizovat? </vt:lpstr>
      <vt:lpstr>  Participativní rozpočet do škol „Pébéčko“  </vt:lpstr>
      <vt:lpstr>Participativní rozpočet do škol „Pébéčko“</vt:lpstr>
      <vt:lpstr>Podpora primární prevence dětí a mládeže spolupráce se spolkem NEPOSEDA</vt:lpstr>
      <vt:lpstr>Podpora primární prevence dětí a mládeže spolupráce se spolkem NEPOSEDA</vt:lpstr>
      <vt:lpstr>Co se již podařilo zrealizovat či nastartovat? </vt:lpstr>
      <vt:lpstr>Krátkodobé vize</vt:lpstr>
      <vt:lpstr>Střednědobé i dlouhodobé vize</vt:lpstr>
      <vt:lpstr>Investiční projekty ve školství </vt:lpstr>
      <vt:lpstr>Mateřská škola Nad Volyňkou - vizualizace </vt:lpstr>
      <vt:lpstr>Investiční projekty ve školství </vt:lpstr>
      <vt:lpstr>ZŠ Pitkovice/PD - vizualizace </vt:lpstr>
      <vt:lpstr>Investiční projekty ve školství – přehled  dalších rozpracovaných akcí </vt:lpstr>
      <vt:lpstr>Investiční projekty ve školství – přehled  dalších rozpracovaných akcí </vt:lpstr>
      <vt:lpstr>Dětská psycholožka – Mgr. Jana Růžičková</vt:lpstr>
      <vt:lpstr>Dětská psycholožka – Mgr. Jana Růžičková</vt:lpstr>
      <vt:lpstr>Prezentace aplikace PowerPoint</vt:lpstr>
      <vt:lpstr>Prezentace aplikace PowerPoint</vt:lpstr>
      <vt:lpstr>Diskuze</vt:lpstr>
      <vt:lpstr> Kontakt:  Bc. Hana Vagenknechtová Místostarostka a radní pro školství  Telefon: 271 071 828   E-mail: hana.vagenknechtova@praha22.cz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Kateřina Kaňoková</dc:creator>
  <cp:lastModifiedBy>Kateřina Kaňoková</cp:lastModifiedBy>
  <cp:revision>162</cp:revision>
  <dcterms:created xsi:type="dcterms:W3CDTF">2024-02-23T13:48:56Z</dcterms:created>
  <dcterms:modified xsi:type="dcterms:W3CDTF">2024-03-14T04:59:44Z</dcterms:modified>
</cp:coreProperties>
</file>